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3" r:id="rId4"/>
    <p:sldId id="275" r:id="rId5"/>
    <p:sldId id="257" r:id="rId6"/>
    <p:sldId id="276" r:id="rId7"/>
    <p:sldId id="258" r:id="rId8"/>
    <p:sldId id="277" r:id="rId9"/>
    <p:sldId id="259" r:id="rId10"/>
    <p:sldId id="278" r:id="rId11"/>
    <p:sldId id="260" r:id="rId12"/>
    <p:sldId id="279" r:id="rId13"/>
    <p:sldId id="280" r:id="rId14"/>
    <p:sldId id="261" r:id="rId15"/>
    <p:sldId id="262" r:id="rId16"/>
    <p:sldId id="281" r:id="rId17"/>
    <p:sldId id="284" r:id="rId18"/>
    <p:sldId id="287" r:id="rId19"/>
    <p:sldId id="286" r:id="rId20"/>
    <p:sldId id="289" r:id="rId21"/>
    <p:sldId id="264" r:id="rId22"/>
    <p:sldId id="282" r:id="rId23"/>
    <p:sldId id="266" r:id="rId24"/>
    <p:sldId id="290" r:id="rId25"/>
    <p:sldId id="267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B6078-6B92-4A1F-AB06-460B2C109D8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3ED2-FBDC-48A6-B7E3-F7FC135FE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4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08F6-B0EE-41DC-9BE0-EDE6D3038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9D240-99D3-4645-976F-33F1D9E4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023F-64D7-4B4B-87C3-4D656466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7D41-B115-4E75-988F-41FB3F2B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4624E-E6B6-4DF6-9D8C-3D761540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9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0C9B-BE20-4476-BA94-9100AA1D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15B88-5F78-48FD-94B4-0F892B128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11053-2312-4251-BFB4-62F1B7AD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03DC5-A768-4316-A51F-6CF4049E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128C-F324-486B-92AF-68A0429E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7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8FFDB-3AD0-4B9F-9A29-00247288C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73A53-5B25-478B-85AE-EAC10FD83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FB72-3B49-488E-BD84-E40E6356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53F52-3C40-4AE6-8CBB-CBF552E4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9F65-003F-4ED9-BBBA-654655B6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AAC0-0EE4-4D1D-9FBD-A0E963F8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0137-A37D-4391-B46C-23926F2A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DDB8-CB10-498A-BFE3-797F69CF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C531-05FC-497D-98EB-3F22AD60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67FC-CFA1-48DE-9F51-BB37F092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4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FBA9-05D0-403B-A0F9-C9C7AED6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E3AE-7DC8-43CF-88BD-581CAE09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4985-2B0F-4A07-84EE-68111521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C29D2-D77D-4F3F-B3EE-D3B2A433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7EAD-73F0-40CE-B711-A6A5AA64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20A0-D549-465E-83AC-B2BF79A7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A592-9375-44F5-B20C-F798898A6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5140C-74F3-41FD-BB5B-0F2B65BE7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F56CA-091F-4BF1-B454-890082AE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52133-5DC5-4D8B-9E31-A06DDE8F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49E4-2E82-4B4D-B3DF-24DB97FE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FD5D-906F-4989-9C5C-AC93316F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9E9F6-8DBA-4D82-8992-1B822478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3295-78A5-408D-A7FC-8E083C0E5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25495-15E4-4D15-B293-B3B189CD5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622A7-F33C-4DD2-B26C-330BB50C2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F8435-CC80-487F-B067-259B85E8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40C98-D26E-4C17-AE13-6872D485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7C183-A6BA-4300-8AF1-C6164F82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9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6D78-6CEC-4E9C-9A65-8CF5175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B189F-4957-47E9-BBE3-C7BB4FED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247BE-60F0-46EC-872F-B3B6CDA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97D97-F5CD-4084-8D83-22486089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21FDE-86F6-47A5-A419-CDBBB240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DC950-900F-478C-B5EF-8E04C26D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FBB50-C26C-465C-8B6B-CA0CE100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9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7C15-E5B6-4399-AF7D-922A92B6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E52E-7EF9-4424-B360-7620ECCA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5AA3-F360-4C27-823E-C5F64FC7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50D2E-6AD8-473B-9B6D-CE53F4C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9B93-96F9-40A9-9927-71464874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0590D-18B6-4A63-A485-DDA0B165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8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C387-2F8B-4E07-8154-9E86E565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AF2C8-A40B-47AB-932C-306706375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E70BA-510B-4727-B31D-5357DD36A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DC1C-BAF6-48BD-B497-000290EC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5072-640A-42E2-B3A7-75AE4E1D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8AE1F-035E-40A7-97D4-53420698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20760-4BEC-44D7-897E-4A0B522E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93324-9C82-440A-A92A-5E730B7D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ECC5-F150-48D0-A5DF-CB1F2AD38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86E4-21AB-4810-908D-0CDC0FAD673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BEEE8-A68D-4D63-99B9-AE7820A71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EB57-CDAC-4EED-AA74-2A42E6EFF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F425-7411-4BE5-8A42-9C2C0FC0C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9F80F-A8CD-48C0-BAD9-6FD217A2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Repaso</a:t>
            </a:r>
            <a:r>
              <a:rPr lang="en-GB" dirty="0"/>
              <a:t> Module 4			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2ECA-D076-4699-B099-4BF428B41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week’s learning: My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388366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4  </a:t>
            </a:r>
            <a:r>
              <a:rPr lang="en-GB" sz="3600" dirty="0"/>
              <a:t>Fill out the grid in Spanish </a:t>
            </a:r>
            <a:br>
              <a:rPr lang="en-GB" sz="3600" dirty="0"/>
            </a:br>
            <a:r>
              <a:rPr lang="en-GB" sz="3600" dirty="0"/>
              <a:t>with name- relation-age  </a:t>
            </a:r>
            <a:r>
              <a:rPr lang="en-GB" sz="3600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D11FEE-3B6B-4051-83C0-EDA35279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14" t="39779" r="9605" b="27727"/>
          <a:stretch/>
        </p:blipFill>
        <p:spPr>
          <a:xfrm>
            <a:off x="304800" y="2197100"/>
            <a:ext cx="5965834" cy="304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0B04C9-21D5-4D41-81DF-EE0BD9BC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36253"/>
              </p:ext>
            </p:extLst>
          </p:nvPr>
        </p:nvGraphicFramePr>
        <p:xfrm>
          <a:off x="6270635" y="2197100"/>
          <a:ext cx="5730867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9">
                  <a:extLst>
                    <a:ext uri="{9D8B030D-6E8A-4147-A177-3AD203B41FA5}">
                      <a16:colId xmlns:a16="http://schemas.microsoft.com/office/drawing/2014/main" val="2672061028"/>
                    </a:ext>
                  </a:extLst>
                </a:gridCol>
                <a:gridCol w="1910289">
                  <a:extLst>
                    <a:ext uri="{9D8B030D-6E8A-4147-A177-3AD203B41FA5}">
                      <a16:colId xmlns:a16="http://schemas.microsoft.com/office/drawing/2014/main" val="3586040173"/>
                    </a:ext>
                  </a:extLst>
                </a:gridCol>
                <a:gridCol w="1910289">
                  <a:extLst>
                    <a:ext uri="{9D8B030D-6E8A-4147-A177-3AD203B41FA5}">
                      <a16:colId xmlns:a16="http://schemas.microsoft.com/office/drawing/2014/main" val="52138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abuelo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setenta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y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siete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9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Beatriz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madre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cuarenta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y seis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5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Elena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hermana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veinte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7774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Tomás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hermano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diecisiete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6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Ramón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hermano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dieciséis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0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Victor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padre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cincuenta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Juana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madre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cuarenta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y seis</a:t>
                      </a:r>
                    </a:p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2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Silvia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tía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cuarenta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y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tres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3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5 </a:t>
            </a:r>
            <a:r>
              <a:rPr lang="en-GB" dirty="0"/>
              <a:t>Write out their hair types   a-j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D39C2-0043-43E6-B137-14B7E2B8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526DD-B4A4-4ACF-9CE3-91BAF6E7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9" t="40143" r="12221" b="25000"/>
          <a:stretch/>
        </p:blipFill>
        <p:spPr>
          <a:xfrm>
            <a:off x="673100" y="2235200"/>
            <a:ext cx="853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9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5 </a:t>
            </a:r>
            <a:r>
              <a:rPr lang="en-GB" dirty="0"/>
              <a:t>Write out their hair types   a-j  </a:t>
            </a:r>
            <a:r>
              <a:rPr lang="en-GB" dirty="0">
                <a:highlight>
                  <a:srgbClr val="FFFF00"/>
                </a:highlight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526DD-B4A4-4ACF-9CE3-91BAF6E7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9" t="40143" r="12221" b="25000"/>
          <a:stretch/>
        </p:blipFill>
        <p:spPr>
          <a:xfrm>
            <a:off x="203200" y="1871662"/>
            <a:ext cx="814070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B5EC8-528F-4966-80C2-51436F2DC2B2}"/>
              </a:ext>
            </a:extLst>
          </p:cNvPr>
          <p:cNvSpPr txBox="1"/>
          <p:nvPr/>
        </p:nvSpPr>
        <p:spPr>
          <a:xfrm>
            <a:off x="8547100" y="2032000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a. I have black hair</a:t>
            </a:r>
          </a:p>
        </p:txBody>
      </p:sp>
    </p:spTree>
    <p:extLst>
      <p:ext uri="{BB962C8B-B14F-4D97-AF65-F5344CB8AC3E}">
        <p14:creationId xmlns:p14="http://schemas.microsoft.com/office/powerpoint/2010/main" val="382308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5 </a:t>
            </a:r>
            <a:r>
              <a:rPr lang="en-GB" dirty="0"/>
              <a:t>Write out their hair types   a-j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526DD-B4A4-4ACF-9CE3-91BAF6E7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9" t="40143" r="12221" b="25000"/>
          <a:stretch/>
        </p:blipFill>
        <p:spPr>
          <a:xfrm>
            <a:off x="203200" y="1871662"/>
            <a:ext cx="5753100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99CC6-0A94-4BE1-BC44-8F7FB7318B6D}"/>
              </a:ext>
            </a:extLst>
          </p:cNvPr>
          <p:cNvSpPr txBox="1"/>
          <p:nvPr/>
        </p:nvSpPr>
        <p:spPr>
          <a:xfrm>
            <a:off x="6959600" y="2032000"/>
            <a:ext cx="26292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black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blonde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light brown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blue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am a redhead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straight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curly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long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have short hair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am bald</a:t>
            </a:r>
          </a:p>
        </p:txBody>
      </p:sp>
    </p:spTree>
    <p:extLst>
      <p:ext uri="{BB962C8B-B14F-4D97-AF65-F5344CB8AC3E}">
        <p14:creationId xmlns:p14="http://schemas.microsoft.com/office/powerpoint/2010/main" val="166597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6 </a:t>
            </a:r>
            <a:r>
              <a:rPr lang="en-GB" dirty="0"/>
              <a:t>– Copy out the two verbs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A6CF9E-422A-4200-BC90-39A05F6A2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8" t="36848" r="10540" b="28128"/>
          <a:stretch/>
        </p:blipFill>
        <p:spPr>
          <a:xfrm>
            <a:off x="908055" y="2286000"/>
            <a:ext cx="1005839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7 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sz="3200" dirty="0"/>
              <a:t>Translate the descriptions of Rafael, Emiliano and Angelina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E56AE-A16C-4E53-AD05-D43B8CCAF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08" t="31011" r="10540" b="21707"/>
          <a:stretch/>
        </p:blipFill>
        <p:spPr>
          <a:xfrm>
            <a:off x="1130300" y="2328561"/>
            <a:ext cx="8851900" cy="43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7 </a:t>
            </a:r>
            <a:r>
              <a:rPr lang="en-GB" dirty="0">
                <a:solidFill>
                  <a:srgbClr val="FF0000"/>
                </a:solidFill>
              </a:rPr>
              <a:t>		Answers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sz="3200" dirty="0"/>
              <a:t>Translate the descriptions of Rafael, Emiliano and Angelina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E56AE-A16C-4E53-AD05-D43B8CCAF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08" t="31011" r="10540" b="21707"/>
          <a:stretch/>
        </p:blipFill>
        <p:spPr>
          <a:xfrm>
            <a:off x="1130300" y="2328561"/>
            <a:ext cx="4965700" cy="430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59D2E-FF60-4638-A608-E6F9533E8FDB}"/>
              </a:ext>
            </a:extLst>
          </p:cNvPr>
          <p:cNvSpPr txBox="1"/>
          <p:nvPr/>
        </p:nvSpPr>
        <p:spPr>
          <a:xfrm>
            <a:off x="6743700" y="2143895"/>
            <a:ext cx="53514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Emiliano. 20 </a:t>
            </a:r>
            <a:r>
              <a:rPr lang="en-GB" dirty="0" err="1">
                <a:solidFill>
                  <a:srgbClr val="FF0000"/>
                </a:solidFill>
              </a:rPr>
              <a:t>yrs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old.Black</a:t>
            </a:r>
            <a:r>
              <a:rPr lang="en-GB" dirty="0">
                <a:solidFill>
                  <a:srgbClr val="FF0000"/>
                </a:solidFill>
              </a:rPr>
              <a:t>  hair, glasses, fun, plays </a:t>
            </a:r>
          </a:p>
          <a:p>
            <a:r>
              <a:rPr lang="en-GB" dirty="0">
                <a:solidFill>
                  <a:srgbClr val="FF0000"/>
                </a:solidFill>
              </a:rPr>
              <a:t>guitar. is cool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b. Angelina 21 </a:t>
            </a:r>
            <a:r>
              <a:rPr lang="en-GB" dirty="0" err="1">
                <a:solidFill>
                  <a:srgbClr val="FF0000"/>
                </a:solidFill>
              </a:rPr>
              <a:t>yrs</a:t>
            </a:r>
            <a:r>
              <a:rPr lang="en-GB" dirty="0">
                <a:solidFill>
                  <a:srgbClr val="FF0000"/>
                </a:solidFill>
              </a:rPr>
              <a:t> old. Blonde hair, grey eyes. </a:t>
            </a:r>
          </a:p>
          <a:p>
            <a:r>
              <a:rPr lang="en-GB" dirty="0">
                <a:solidFill>
                  <a:srgbClr val="FF0000"/>
                </a:solidFill>
              </a:rPr>
              <a:t>Very interesting girl. Plays the drums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c. Rafael, 29 years old. Blond, straight hair. Green eyes. </a:t>
            </a:r>
          </a:p>
          <a:p>
            <a:r>
              <a:rPr lang="en-GB" dirty="0">
                <a:solidFill>
                  <a:srgbClr val="FF0000"/>
                </a:solidFill>
              </a:rPr>
              <a:t>Intelligent, kind and very handsome. Plays in a group </a:t>
            </a:r>
          </a:p>
          <a:p>
            <a:r>
              <a:rPr lang="en-GB" dirty="0">
                <a:solidFill>
                  <a:srgbClr val="FF0000"/>
                </a:solidFill>
              </a:rPr>
              <a:t>called  </a:t>
            </a:r>
            <a:r>
              <a:rPr lang="en-GB" dirty="0" err="1">
                <a:solidFill>
                  <a:srgbClr val="FF0000"/>
                </a:solidFill>
              </a:rPr>
              <a:t>Supergenial</a:t>
            </a:r>
            <a:r>
              <a:rPr lang="en-GB" dirty="0">
                <a:solidFill>
                  <a:srgbClr val="FF0000"/>
                </a:solidFill>
              </a:rPr>
              <a:t>. He is fab</a:t>
            </a:r>
          </a:p>
        </p:txBody>
      </p:sp>
    </p:spTree>
    <p:extLst>
      <p:ext uri="{BB962C8B-B14F-4D97-AF65-F5344CB8AC3E}">
        <p14:creationId xmlns:p14="http://schemas.microsoft.com/office/powerpoint/2010/main" val="152557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A260-BCFF-423B-89D5-3200ED307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12037" r="2296" b="13148"/>
          <a:stretch/>
        </p:blipFill>
        <p:spPr>
          <a:xfrm>
            <a:off x="0" y="1295400"/>
            <a:ext cx="8229600" cy="5130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948ECF-0336-4157-A0D8-0972EC1B1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8 </a:t>
            </a:r>
            <a:r>
              <a:rPr lang="en-GB" dirty="0"/>
              <a:t>Match the name with sentences 1-6 </a:t>
            </a:r>
          </a:p>
        </p:txBody>
      </p:sp>
    </p:spTree>
    <p:extLst>
      <p:ext uri="{BB962C8B-B14F-4D97-AF65-F5344CB8AC3E}">
        <p14:creationId xmlns:p14="http://schemas.microsoft.com/office/powerpoint/2010/main" val="278369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A260-BCFF-423B-89D5-3200ED307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12037" r="2296" b="13148"/>
          <a:stretch/>
        </p:blipFill>
        <p:spPr>
          <a:xfrm>
            <a:off x="0" y="1690688"/>
            <a:ext cx="8229600" cy="5130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948ECF-0336-4157-A0D8-0972EC1B1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8 </a:t>
            </a:r>
            <a:r>
              <a:rPr lang="en-GB" dirty="0"/>
              <a:t>Match the name with sentences 1-6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A5C02-7258-42BE-889F-6521B98E5E87}"/>
              </a:ext>
            </a:extLst>
          </p:cNvPr>
          <p:cNvSpPr txBox="1"/>
          <p:nvPr/>
        </p:nvSpPr>
        <p:spPr>
          <a:xfrm>
            <a:off x="8737600" y="1690688"/>
            <a:ext cx="23623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Manuel el cruel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Paquito el </a:t>
            </a:r>
            <a:r>
              <a:rPr lang="en-GB" dirty="0" err="1">
                <a:solidFill>
                  <a:srgbClr val="FF0000"/>
                </a:solidFill>
              </a:rPr>
              <a:t>pequeño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Fernando el </a:t>
            </a:r>
            <a:r>
              <a:rPr lang="en-GB" dirty="0" err="1">
                <a:solidFill>
                  <a:srgbClr val="FF0000"/>
                </a:solidFill>
              </a:rPr>
              <a:t>feo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Daniela la </a:t>
            </a:r>
            <a:r>
              <a:rPr lang="en-GB" dirty="0" err="1">
                <a:solidFill>
                  <a:srgbClr val="FF0000"/>
                </a:solidFill>
              </a:rPr>
              <a:t>delgada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Guillermo el </a:t>
            </a:r>
            <a:r>
              <a:rPr lang="en-GB" dirty="0" err="1">
                <a:solidFill>
                  <a:srgbClr val="FF0000"/>
                </a:solidFill>
              </a:rPr>
              <a:t>gordo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Diego el </a:t>
            </a:r>
            <a:r>
              <a:rPr lang="en-GB" dirty="0" err="1">
                <a:solidFill>
                  <a:srgbClr val="FF0000"/>
                </a:solidFill>
              </a:rPr>
              <a:t>diabólico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9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A260-BCFF-423B-89D5-3200ED307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12037" r="2296" b="13148"/>
          <a:stretch/>
        </p:blipFill>
        <p:spPr>
          <a:xfrm>
            <a:off x="152400" y="1018900"/>
            <a:ext cx="7023100" cy="437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ACFF5-E357-4F2A-8209-CFCE4F4C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" t="35556" r="33407" b="39260"/>
          <a:stretch/>
        </p:blipFill>
        <p:spPr>
          <a:xfrm>
            <a:off x="6667500" y="4902200"/>
            <a:ext cx="5524500" cy="1727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6D9B29-87D6-4786-A7BD-180E798C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9   </a:t>
            </a:r>
            <a:r>
              <a:rPr lang="en-GB" sz="2800" dirty="0"/>
              <a:t>Read the text again and find the phrases 1-6 below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7D6CC-B6D5-4F8B-951F-366D5F99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7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893" y="47193"/>
            <a:ext cx="8700653" cy="273090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Spanish	|	New starters	|	</a:t>
            </a:r>
            <a:r>
              <a:rPr lang="es-ES" sz="1800" b="1" dirty="0"/>
              <a:t>Module 4: Mi familia y mis amigos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92775" y="320343"/>
          <a:ext cx="3062934" cy="27261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032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n-GB" sz="1000">
                          <a:latin typeface="Comic Sans MS" panose="030F0702030302020204" pitchFamily="66" charset="0"/>
                        </a:rPr>
                        <a:t>.¿Cuántas 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personas hay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familia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(How many people are there in you family?)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En mi familia hay… personas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 my family, there are… people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957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Mis padres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parents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56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Mis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abuelos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grandparents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56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padre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father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madre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mother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abuelo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grandfather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5893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abuela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grandmother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84809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hermano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brother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399553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hermana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sister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413773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uncle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555972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aunt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586954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Mis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primos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cousins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57979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3001" y="27870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7929CD-2125-4615-991C-81D857B0CF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37309" y="4006643"/>
          <a:ext cx="3864729" cy="28041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835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>
                          <a:latin typeface="Comic Sans MS" panose="030F0702030302020204" pitchFamily="66" charset="0"/>
                        </a:rPr>
                        <a:t>Adaptable sentences structures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0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1) En mi familia hay cuatro personas, mis padres, mi hermano y yo. Mi hermano se llama Jorge y tiene el pelo un poco rubio y también bastante rizado.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 my family there are four people, my parents, my brother and me. My brother is called Jorge and he has  a bit blond hair and also quite curly.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60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2) Mi madre se llama María. Tiene el pelo largo y liso. Además tiene los ojos azules. Mi madre no es muy alta y es delgada.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.My mother is called María. She has long and straight hair. In addition, she has blue  eyes. My mother is not very  tall but she is slim.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946659"/>
                  </a:ext>
                </a:extLst>
              </a:tr>
              <a:tr h="775122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3) Vivo en un piso. Mi piso es pequeño pero moderno y está en la costa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en-GB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y school is modern and big.  In my school there is a gym and a library, but there isn’t a swimming pool.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A961CA5-497B-4D84-99C9-F8B1D810EE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1898" y="8814815"/>
          <a:ext cx="930430" cy="1703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271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09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681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981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831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2562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BD2F5C-C15B-4757-B06E-71A34D31FE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6992" y="326906"/>
          <a:ext cx="2585098" cy="27027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8751">
                  <a:extLst>
                    <a:ext uri="{9D8B030D-6E8A-4147-A177-3AD203B41FA5}">
                      <a16:colId xmlns:a16="http://schemas.microsoft.com/office/drawing/2014/main" val="1747218213"/>
                    </a:ext>
                  </a:extLst>
                </a:gridCol>
                <a:gridCol w="1356347">
                  <a:extLst>
                    <a:ext uri="{9D8B030D-6E8A-4147-A177-3AD203B41FA5}">
                      <a16:colId xmlns:a16="http://schemas.microsoft.com/office/drawing/2014/main" val="2508019533"/>
                    </a:ext>
                  </a:extLst>
                </a:gridCol>
              </a:tblGrid>
              <a:tr h="347541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4.¿Cómo es? .¿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Cómo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(What is he/she like?)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33005949"/>
                  </a:ext>
                </a:extLst>
              </a:tr>
              <a:tr h="1484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Es…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228134"/>
                  </a:ext>
                </a:extLst>
              </a:tr>
              <a:tr h="1484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 es muy…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not very…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005656"/>
                  </a:ext>
                </a:extLst>
              </a:tr>
              <a:tr h="2105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Alto/a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718924"/>
                  </a:ext>
                </a:extLst>
              </a:tr>
              <a:tr h="1484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Bajo/a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50499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Delgado/a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Slim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878649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Gordo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611984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Guapo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Good-looking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877670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Inteligente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Intelligent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93653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Joven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Young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34388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Viejo/a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Old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35337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Tiene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pecas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has freckles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221704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Tiene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barba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 has a beard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56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2169E9-11BA-4CEA-998D-BAE5C69B60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2774" y="3043482"/>
          <a:ext cx="3062934" cy="2257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5877">
                  <a:extLst>
                    <a:ext uri="{9D8B030D-6E8A-4147-A177-3AD203B41FA5}">
                      <a16:colId xmlns:a16="http://schemas.microsoft.com/office/drawing/2014/main" val="3815240533"/>
                    </a:ext>
                  </a:extLst>
                </a:gridCol>
                <a:gridCol w="1607057">
                  <a:extLst>
                    <a:ext uri="{9D8B030D-6E8A-4147-A177-3AD203B41FA5}">
                      <a16:colId xmlns:a16="http://schemas.microsoft.com/office/drawing/2014/main" val="647600205"/>
                    </a:ext>
                  </a:extLst>
                </a:gridCol>
              </a:tblGrid>
              <a:tr h="607662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2.¿Cómo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tienes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pelo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?/¿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Cómo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pelo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(What’s your hair like?)/(What’s his/her hair like?)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033231"/>
                  </a:ext>
                </a:extLst>
              </a:tr>
              <a:tr h="154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Tengo el pelo…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have… hair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0820106"/>
                  </a:ext>
                </a:extLst>
              </a:tr>
              <a:tr h="154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Tiene el pelo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has… hair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386729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Castano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Brown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318564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Negro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Black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5184120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Rubio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Blond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265595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Liso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Straight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757508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Rizado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Curly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653084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Largo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Long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7177305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Corto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Short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43650"/>
                  </a:ext>
                </a:extLst>
              </a:tr>
              <a:tr h="16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Soy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pelirrojo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am a redhead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0447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0057BB-D2B3-499C-B009-89B5BF8777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6992" y="3118245"/>
          <a:ext cx="2585098" cy="204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8751">
                  <a:extLst>
                    <a:ext uri="{9D8B030D-6E8A-4147-A177-3AD203B41FA5}">
                      <a16:colId xmlns:a16="http://schemas.microsoft.com/office/drawing/2014/main" val="3815240533"/>
                    </a:ext>
                  </a:extLst>
                </a:gridCol>
                <a:gridCol w="1356347">
                  <a:extLst>
                    <a:ext uri="{9D8B030D-6E8A-4147-A177-3AD203B41FA5}">
                      <a16:colId xmlns:a16="http://schemas.microsoft.com/office/drawing/2014/main" val="647600205"/>
                    </a:ext>
                  </a:extLst>
                </a:gridCol>
              </a:tblGrid>
              <a:tr h="133907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5.¿Cómo es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casa o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piso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(What is your house or flat like?)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033231"/>
                  </a:ext>
                </a:extLst>
              </a:tr>
              <a:tr h="1472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Vivo en…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live in…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0820106"/>
                  </a:ext>
                </a:extLst>
              </a:tr>
              <a:tr h="1472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Una casa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house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386729"/>
                  </a:ext>
                </a:extLst>
              </a:tr>
              <a:tr h="2098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 piso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flat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031081"/>
                  </a:ext>
                </a:extLst>
              </a:tr>
              <a:tr h="147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casa/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piso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es…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house/flat is…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3022872"/>
                  </a:ext>
                </a:extLst>
              </a:tr>
              <a:tr h="1472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Antiguo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Old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213014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Moderno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Modern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194931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Pequeña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318564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Big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5184120"/>
                  </a:ext>
                </a:extLst>
              </a:tr>
              <a:tr h="2028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Cómodo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Comfortable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2655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047718-D812-4394-BD2D-712B64329A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2774" y="5301306"/>
          <a:ext cx="3062935" cy="1547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5879">
                  <a:extLst>
                    <a:ext uri="{9D8B030D-6E8A-4147-A177-3AD203B41FA5}">
                      <a16:colId xmlns:a16="http://schemas.microsoft.com/office/drawing/2014/main" val="3815240533"/>
                    </a:ext>
                  </a:extLst>
                </a:gridCol>
                <a:gridCol w="1607056">
                  <a:extLst>
                    <a:ext uri="{9D8B030D-6E8A-4147-A177-3AD203B41FA5}">
                      <a16:colId xmlns:a16="http://schemas.microsoft.com/office/drawing/2014/main" val="647600205"/>
                    </a:ext>
                  </a:extLst>
                </a:gridCol>
              </a:tblGrid>
              <a:tr h="420541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3.¿De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color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tienes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los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ojos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(What colour are your eyes?)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033231"/>
                  </a:ext>
                </a:extLst>
              </a:tr>
              <a:tr h="1796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Tengo los ojos…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have… eyes.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0820106"/>
                  </a:ext>
                </a:extLst>
              </a:tr>
              <a:tr h="1796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Tiene los ojos..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He/She</a:t>
                      </a:r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has… eyes.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843261"/>
                  </a:ext>
                </a:extLst>
              </a:tr>
              <a:tr h="1796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Azules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Blue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386729"/>
                  </a:ext>
                </a:extLst>
              </a:tr>
              <a:tr h="2288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Grises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Grey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031081"/>
                  </a:ext>
                </a:extLst>
              </a:tr>
              <a:tr h="179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Marrones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Brown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3022872"/>
                  </a:ext>
                </a:extLst>
              </a:tr>
              <a:tr h="179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Llevo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gafas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wear glasses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3054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00E25E-43FB-4375-9B75-130B64D59A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6992" y="5286213"/>
          <a:ext cx="2585098" cy="15434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8753">
                  <a:extLst>
                    <a:ext uri="{9D8B030D-6E8A-4147-A177-3AD203B41FA5}">
                      <a16:colId xmlns:a16="http://schemas.microsoft.com/office/drawing/2014/main" val="3815240533"/>
                    </a:ext>
                  </a:extLst>
                </a:gridCol>
                <a:gridCol w="1356345">
                  <a:extLst>
                    <a:ext uri="{9D8B030D-6E8A-4147-A177-3AD203B41FA5}">
                      <a16:colId xmlns:a16="http://schemas.microsoft.com/office/drawing/2014/main" val="647600205"/>
                    </a:ext>
                  </a:extLst>
                </a:gridCol>
              </a:tblGrid>
              <a:tr h="258624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6.¿Dónde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está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(Where is it?)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033231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Está en…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is in…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0820106"/>
                  </a:ext>
                </a:extLst>
              </a:tr>
              <a:tr h="1620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 pueblo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village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386729"/>
                  </a:ext>
                </a:extLst>
              </a:tr>
              <a:tr h="2633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Una ciudad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city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031081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El campo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countryside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3022872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 costa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coast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489284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montaña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mountains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6728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CC2790-B038-4879-90E5-FCDA174C07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3373" y="328312"/>
          <a:ext cx="1651894" cy="2316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180">
                  <a:extLst>
                    <a:ext uri="{9D8B030D-6E8A-4147-A177-3AD203B41FA5}">
                      <a16:colId xmlns:a16="http://schemas.microsoft.com/office/drawing/2014/main" val="1747218213"/>
                    </a:ext>
                  </a:extLst>
                </a:gridCol>
                <a:gridCol w="866714">
                  <a:extLst>
                    <a:ext uri="{9D8B030D-6E8A-4147-A177-3AD203B41FA5}">
                      <a16:colId xmlns:a16="http://schemas.microsoft.com/office/drawing/2014/main" val="2508019533"/>
                    </a:ext>
                  </a:extLst>
                </a:gridCol>
              </a:tblGrid>
              <a:tr h="419688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7. Los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números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20-100</a:t>
                      </a: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(Numbers 20-100)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33005949"/>
                  </a:ext>
                </a:extLst>
              </a:tr>
              <a:tr h="1792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Veinte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228134"/>
                  </a:ext>
                </a:extLst>
              </a:tr>
              <a:tr h="1792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Treinta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005656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Cuarenta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718924"/>
                  </a:ext>
                </a:extLst>
              </a:tr>
              <a:tr h="17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Cincuenta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50499"/>
                  </a:ext>
                </a:extLst>
              </a:tr>
              <a:tr h="225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Sesenta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878649"/>
                  </a:ext>
                </a:extLst>
              </a:tr>
              <a:tr h="225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Setenta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611984"/>
                  </a:ext>
                </a:extLst>
              </a:tr>
              <a:tr h="225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Ochenta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877670"/>
                  </a:ext>
                </a:extLst>
              </a:tr>
              <a:tr h="225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Noventa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90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93653"/>
                  </a:ext>
                </a:extLst>
              </a:tr>
              <a:tr h="225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Cien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3438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FE175A3-E926-4885-BB5B-507322AFE2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96550" y="328314"/>
          <a:ext cx="2111553" cy="2316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3666">
                  <a:extLst>
                    <a:ext uri="{9D8B030D-6E8A-4147-A177-3AD203B41FA5}">
                      <a16:colId xmlns:a16="http://schemas.microsoft.com/office/drawing/2014/main" val="1747218213"/>
                    </a:ext>
                  </a:extLst>
                </a:gridCol>
                <a:gridCol w="1107887">
                  <a:extLst>
                    <a:ext uri="{9D8B030D-6E8A-4147-A177-3AD203B41FA5}">
                      <a16:colId xmlns:a16="http://schemas.microsoft.com/office/drawing/2014/main" val="2508019533"/>
                    </a:ext>
                  </a:extLst>
                </a:gridCol>
              </a:tblGrid>
              <a:tr h="367768"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. Palabras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muy</a:t>
                      </a:r>
                      <a:r>
                        <a:rPr lang="en-GB" sz="1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dirty="0" err="1">
                          <a:latin typeface="Comic Sans MS" panose="030F0702030302020204" pitchFamily="66" charset="0"/>
                        </a:rPr>
                        <a:t>frecuentes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000" i="1" dirty="0">
                          <a:latin typeface="Comic Sans MS" panose="030F0702030302020204" pitchFamily="66" charset="0"/>
                        </a:rPr>
                        <a:t>(High-frequency words)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33005949"/>
                  </a:ext>
                </a:extLst>
              </a:tr>
              <a:tr h="1570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228134"/>
                  </a:ext>
                </a:extLst>
              </a:tr>
              <a:tr h="1570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También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Also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005656"/>
                  </a:ext>
                </a:extLst>
              </a:tr>
              <a:tr h="186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Además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addition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718924"/>
                  </a:ext>
                </a:extLst>
              </a:tr>
              <a:tr h="157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But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50499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 embargo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However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878649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poco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bit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611984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Bastante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Quite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877670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Porque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Because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93653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Mi/mis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934388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Tu/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Your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903784"/>
                  </a:ext>
                </a:extLst>
              </a:tr>
              <a:tr h="180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/sus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His/her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2344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34F2809-C944-43A2-88CF-4BAE837467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3373" y="2704372"/>
          <a:ext cx="3858664" cy="1224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4104">
                  <a:extLst>
                    <a:ext uri="{9D8B030D-6E8A-4147-A177-3AD203B41FA5}">
                      <a16:colId xmlns:a16="http://schemas.microsoft.com/office/drawing/2014/main" val="1747218213"/>
                    </a:ext>
                  </a:extLst>
                </a:gridCol>
                <a:gridCol w="2024560">
                  <a:extLst>
                    <a:ext uri="{9D8B030D-6E8A-4147-A177-3AD203B41FA5}">
                      <a16:colId xmlns:a16="http://schemas.microsoft.com/office/drawing/2014/main" val="2508019533"/>
                    </a:ext>
                  </a:extLst>
                </a:gridCol>
              </a:tblGrid>
              <a:tr h="235341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9. Other questions 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33005949"/>
                  </a:ext>
                </a:extLst>
              </a:tr>
              <a:tr h="3263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Cómo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 se llama 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hermano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)?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your (brother) called?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228134"/>
                  </a:ext>
                </a:extLst>
              </a:tr>
              <a:tr h="1681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 (hermano) se llama…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(brother) is called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2005656"/>
                  </a:ext>
                </a:extLst>
              </a:tr>
              <a:tr h="3263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¿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Cómo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 se 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llaman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b="1" dirty="0" err="1">
                          <a:latin typeface="Comic Sans MS" panose="030F0702030302020204" pitchFamily="66" charset="0"/>
                        </a:rPr>
                        <a:t>tus</a:t>
                      </a: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 (padres)?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are your (parents) called?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718924"/>
                  </a:ext>
                </a:extLst>
              </a:tr>
              <a:tr h="168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Mis (padres) se llaman…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(parents) are called…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6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7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A260-BCFF-423B-89D5-3200ED307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12037" r="2296" b="13148"/>
          <a:stretch/>
        </p:blipFill>
        <p:spPr>
          <a:xfrm>
            <a:off x="152400" y="1018900"/>
            <a:ext cx="7023100" cy="437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ACFF5-E357-4F2A-8209-CFCE4F4C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" t="35556" r="33407" b="39260"/>
          <a:stretch/>
        </p:blipFill>
        <p:spPr>
          <a:xfrm>
            <a:off x="7442200" y="1015448"/>
            <a:ext cx="4191000" cy="1727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6D9B29-87D6-4786-A7BD-180E798C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9   </a:t>
            </a:r>
            <a:r>
              <a:rPr lang="en-GB" sz="2800" dirty="0"/>
              <a:t>Read the text again and find the phrases 1-6 below </a:t>
            </a:r>
            <a:r>
              <a:rPr lang="en-GB" sz="2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7D6CC-B6D5-4F8B-951F-366D5F99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73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7BD9-6928-45EF-BA6B-87C0498204F5}"/>
              </a:ext>
            </a:extLst>
          </p:cNvPr>
          <p:cNvSpPr txBox="1"/>
          <p:nvPr/>
        </p:nvSpPr>
        <p:spPr>
          <a:xfrm>
            <a:off x="7670800" y="3643174"/>
            <a:ext cx="42413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</a:t>
            </a:r>
            <a:r>
              <a:rPr lang="en-GB" sz="2400" dirty="0" err="1">
                <a:solidFill>
                  <a:srgbClr val="FF0000"/>
                </a:solidFill>
              </a:rPr>
              <a:t>muy</a:t>
            </a:r>
            <a:r>
              <a:rPr lang="en-GB" sz="2400" dirty="0">
                <a:solidFill>
                  <a:srgbClr val="FF0000"/>
                </a:solidFill>
              </a:rPr>
              <a:t> alto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</a:t>
            </a:r>
            <a:r>
              <a:rPr lang="en-GB" sz="2400" dirty="0" err="1">
                <a:solidFill>
                  <a:srgbClr val="FF0000"/>
                </a:solidFill>
              </a:rPr>
              <a:t>bastante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joven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bajo y no es </a:t>
            </a:r>
            <a:r>
              <a:rPr lang="en-GB" sz="2400" dirty="0" err="1">
                <a:solidFill>
                  <a:srgbClr val="FF0000"/>
                </a:solidFill>
              </a:rPr>
              <a:t>muy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guapo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</a:t>
            </a:r>
            <a:r>
              <a:rPr lang="en-GB" sz="2400" dirty="0" err="1">
                <a:solidFill>
                  <a:srgbClr val="FF0000"/>
                </a:solidFill>
              </a:rPr>
              <a:t>delgada</a:t>
            </a:r>
            <a:r>
              <a:rPr lang="en-GB" sz="2400" dirty="0">
                <a:solidFill>
                  <a:srgbClr val="FF0000"/>
                </a:solidFill>
              </a:rPr>
              <a:t> y </a:t>
            </a:r>
            <a:r>
              <a:rPr lang="en-GB" sz="2400" dirty="0" err="1">
                <a:solidFill>
                  <a:srgbClr val="FF0000"/>
                </a:solidFill>
              </a:rPr>
              <a:t>muy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guapa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Viejo y </a:t>
            </a:r>
            <a:r>
              <a:rPr lang="en-GB" sz="2400" dirty="0" err="1">
                <a:solidFill>
                  <a:srgbClr val="FF0000"/>
                </a:solidFill>
              </a:rPr>
              <a:t>también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muy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gordo</a:t>
            </a: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es </a:t>
            </a:r>
            <a:r>
              <a:rPr lang="en-GB" sz="2400" dirty="0" err="1">
                <a:solidFill>
                  <a:srgbClr val="FF0000"/>
                </a:solidFill>
              </a:rPr>
              <a:t>muy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feo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10 </a:t>
            </a:r>
            <a:r>
              <a:rPr lang="en-GB" sz="3600" dirty="0"/>
              <a:t>Read the text ad answer 1-6 with a name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6FD2D4-2BE8-4F15-8A1C-8A19FA80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07" t="20212" r="10774" b="9157"/>
          <a:stretch/>
        </p:blipFill>
        <p:spPr>
          <a:xfrm>
            <a:off x="838200" y="2245160"/>
            <a:ext cx="5880100" cy="42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10 </a:t>
            </a:r>
            <a:r>
              <a:rPr lang="en-GB" sz="3600" dirty="0"/>
              <a:t>Read the text ad answer 1-6 with a name </a:t>
            </a:r>
            <a:r>
              <a:rPr lang="en-GB" sz="3600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6FD2D4-2BE8-4F15-8A1C-8A19FA80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07" t="20212" r="10774" b="9157"/>
          <a:stretch/>
        </p:blipFill>
        <p:spPr>
          <a:xfrm>
            <a:off x="977900" y="1690688"/>
            <a:ext cx="5880100" cy="4247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C544D-D937-4707-8DBE-8F64FAB1901D}"/>
              </a:ext>
            </a:extLst>
          </p:cNvPr>
          <p:cNvSpPr txBox="1"/>
          <p:nvPr/>
        </p:nvSpPr>
        <p:spPr>
          <a:xfrm>
            <a:off x="7264400" y="2146300"/>
            <a:ext cx="1927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Ray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Elizabeth Velez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Roberto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Rudy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Rony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Reyna</a:t>
            </a:r>
          </a:p>
        </p:txBody>
      </p:sp>
    </p:spTree>
    <p:extLst>
      <p:ext uri="{BB962C8B-B14F-4D97-AF65-F5344CB8AC3E}">
        <p14:creationId xmlns:p14="http://schemas.microsoft.com/office/powerpoint/2010/main" val="306534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11 </a:t>
            </a:r>
            <a:r>
              <a:rPr lang="en-GB" sz="2400" dirty="0"/>
              <a:t>Read the descriptions of the houses and do the activity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848BBD-CBE9-41DB-8D9C-884BFF42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41" t="44728" r="37391" b="21415"/>
          <a:stretch/>
        </p:blipFill>
        <p:spPr>
          <a:xfrm>
            <a:off x="6946900" y="1890836"/>
            <a:ext cx="3759201" cy="2009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29A44-014A-41C9-96D3-38CF03734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" t="16425" r="32892" b="12797"/>
          <a:stretch/>
        </p:blipFill>
        <p:spPr>
          <a:xfrm>
            <a:off x="406400" y="1890836"/>
            <a:ext cx="3759201" cy="325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F10EB-1E28-40C2-9922-F51BD47AD4A3}"/>
              </a:ext>
            </a:extLst>
          </p:cNvPr>
          <p:cNvSpPr txBox="1"/>
          <p:nvPr/>
        </p:nvSpPr>
        <p:spPr>
          <a:xfrm>
            <a:off x="4838700" y="4000500"/>
            <a:ext cx="32914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1.Which house is in the country? </a:t>
            </a:r>
          </a:p>
          <a:p>
            <a:r>
              <a:rPr lang="en-GB" dirty="0"/>
              <a:t>2. Which is a comfortable flat?</a:t>
            </a:r>
          </a:p>
          <a:p>
            <a:r>
              <a:rPr lang="en-GB" dirty="0"/>
              <a:t>3. Which is an old house?  </a:t>
            </a:r>
          </a:p>
          <a:p>
            <a:r>
              <a:rPr lang="en-GB" dirty="0"/>
              <a:t>4. Which house is in the desert? </a:t>
            </a:r>
          </a:p>
          <a:p>
            <a:r>
              <a:rPr lang="en-GB" dirty="0"/>
              <a:t>5. Which is pretty?</a:t>
            </a:r>
          </a:p>
          <a:p>
            <a:r>
              <a:rPr lang="en-GB" dirty="0"/>
              <a:t>6. Which is modern? </a:t>
            </a:r>
          </a:p>
          <a:p>
            <a:r>
              <a:rPr lang="en-GB" dirty="0"/>
              <a:t>7. Which is in town?</a:t>
            </a:r>
          </a:p>
          <a:p>
            <a:r>
              <a:rPr lang="en-GB" dirty="0"/>
              <a:t>8. Which is in a village?</a:t>
            </a:r>
          </a:p>
          <a:p>
            <a:r>
              <a:rPr lang="en-GB" dirty="0"/>
              <a:t>9. Which is big?</a:t>
            </a:r>
          </a:p>
          <a:p>
            <a:r>
              <a:rPr lang="en-GB" dirty="0"/>
              <a:t>10 Which is on the coast? </a:t>
            </a:r>
          </a:p>
        </p:txBody>
      </p:sp>
    </p:spTree>
    <p:extLst>
      <p:ext uri="{BB962C8B-B14F-4D97-AF65-F5344CB8AC3E}">
        <p14:creationId xmlns:p14="http://schemas.microsoft.com/office/powerpoint/2010/main" val="2807308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11 Read the </a:t>
            </a:r>
            <a:r>
              <a:rPr lang="en-GB" dirty="0" err="1">
                <a:highlight>
                  <a:srgbClr val="FFFF00"/>
                </a:highlight>
              </a:rPr>
              <a:t>decriptions</a:t>
            </a:r>
            <a:r>
              <a:rPr lang="en-GB" dirty="0">
                <a:highlight>
                  <a:srgbClr val="FFFF00"/>
                </a:highlight>
              </a:rPr>
              <a:t> of the houses and do the activity 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848BBD-CBE9-41DB-8D9C-884BFF42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41" t="44728" r="37391" b="21415"/>
          <a:stretch/>
        </p:blipFill>
        <p:spPr>
          <a:xfrm>
            <a:off x="6946900" y="1890836"/>
            <a:ext cx="3759201" cy="2009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29A44-014A-41C9-96D3-38CF03734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" t="16425" r="32892" b="12797"/>
          <a:stretch/>
        </p:blipFill>
        <p:spPr>
          <a:xfrm>
            <a:off x="406400" y="1890836"/>
            <a:ext cx="3759201" cy="325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F10EB-1E28-40C2-9922-F51BD47AD4A3}"/>
              </a:ext>
            </a:extLst>
          </p:cNvPr>
          <p:cNvSpPr txBox="1"/>
          <p:nvPr/>
        </p:nvSpPr>
        <p:spPr>
          <a:xfrm>
            <a:off x="4549039" y="3630553"/>
            <a:ext cx="34773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  <a:r>
              <a:rPr lang="en-GB" dirty="0">
                <a:solidFill>
                  <a:srgbClr val="FF0000"/>
                </a:solidFill>
              </a:rPr>
              <a:t>Which house is in the country?- e</a:t>
            </a:r>
          </a:p>
          <a:p>
            <a:r>
              <a:rPr lang="en-GB" dirty="0">
                <a:solidFill>
                  <a:srgbClr val="FF0000"/>
                </a:solidFill>
              </a:rPr>
              <a:t>2. Which is a comfortable flat?- c</a:t>
            </a:r>
          </a:p>
          <a:p>
            <a:r>
              <a:rPr lang="en-GB" dirty="0">
                <a:solidFill>
                  <a:srgbClr val="FF0000"/>
                </a:solidFill>
              </a:rPr>
              <a:t>3. Which is an old house?  –b</a:t>
            </a:r>
          </a:p>
          <a:p>
            <a:r>
              <a:rPr lang="en-GB" dirty="0">
                <a:solidFill>
                  <a:srgbClr val="FF0000"/>
                </a:solidFill>
              </a:rPr>
              <a:t>4. Which house is in the desert? – f</a:t>
            </a:r>
          </a:p>
          <a:p>
            <a:r>
              <a:rPr lang="en-GB" dirty="0">
                <a:solidFill>
                  <a:srgbClr val="FF0000"/>
                </a:solidFill>
              </a:rPr>
              <a:t>5. Which is pretty?-a</a:t>
            </a:r>
          </a:p>
          <a:p>
            <a:r>
              <a:rPr lang="en-GB" dirty="0">
                <a:solidFill>
                  <a:srgbClr val="FF0000"/>
                </a:solidFill>
              </a:rPr>
              <a:t>6. Which is modern? – f</a:t>
            </a:r>
          </a:p>
          <a:p>
            <a:r>
              <a:rPr lang="en-GB" dirty="0">
                <a:solidFill>
                  <a:srgbClr val="FF0000"/>
                </a:solidFill>
              </a:rPr>
              <a:t>7. Which is in town?- c</a:t>
            </a:r>
          </a:p>
          <a:p>
            <a:r>
              <a:rPr lang="en-GB" dirty="0">
                <a:solidFill>
                  <a:srgbClr val="FF0000"/>
                </a:solidFill>
              </a:rPr>
              <a:t>8. Which is in a village?- b</a:t>
            </a:r>
          </a:p>
          <a:p>
            <a:r>
              <a:rPr lang="en-GB" dirty="0">
                <a:solidFill>
                  <a:srgbClr val="FF0000"/>
                </a:solidFill>
              </a:rPr>
              <a:t>9. Which is big?- e</a:t>
            </a:r>
          </a:p>
          <a:p>
            <a:r>
              <a:rPr lang="en-GB" dirty="0">
                <a:solidFill>
                  <a:srgbClr val="FF0000"/>
                </a:solidFill>
              </a:rPr>
              <a:t>10 Which is on the coast? d</a:t>
            </a:r>
          </a:p>
        </p:txBody>
      </p:sp>
    </p:spTree>
    <p:extLst>
      <p:ext uri="{BB962C8B-B14F-4D97-AF65-F5344CB8AC3E}">
        <p14:creationId xmlns:p14="http://schemas.microsoft.com/office/powerpoint/2010/main" val="233976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12  Read the text and fill the gaps 1-6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7CB737-72A1-4C36-91CC-EBAA79FC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3F684-B8F5-41CC-8562-25CD52B9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3" t="35185" r="11926" b="29259"/>
          <a:stretch/>
        </p:blipFill>
        <p:spPr>
          <a:xfrm>
            <a:off x="0" y="1485900"/>
            <a:ext cx="9114102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12 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3F684-B8F5-41CC-8562-25CD52B9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3" t="35185" r="11926" b="29259"/>
          <a:stretch/>
        </p:blipFill>
        <p:spPr>
          <a:xfrm>
            <a:off x="106098" y="1282700"/>
            <a:ext cx="9114102" cy="337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FB5EB-B3B3-4951-A1C8-6D6B8C798324}"/>
              </a:ext>
            </a:extLst>
          </p:cNvPr>
          <p:cNvSpPr txBox="1"/>
          <p:nvPr/>
        </p:nvSpPr>
        <p:spPr>
          <a:xfrm>
            <a:off x="9461500" y="2160131"/>
            <a:ext cx="2370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casa </a:t>
            </a:r>
            <a:r>
              <a:rPr lang="en-GB" dirty="0" err="1">
                <a:solidFill>
                  <a:srgbClr val="FF0000"/>
                </a:solidFill>
              </a:rPr>
              <a:t>grande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muy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cómoda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familia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en</a:t>
            </a:r>
            <a:r>
              <a:rPr lang="en-GB" dirty="0">
                <a:solidFill>
                  <a:srgbClr val="FF0000"/>
                </a:solidFill>
              </a:rPr>
              <a:t> la costa de Cádiz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antigua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un </a:t>
            </a:r>
            <a:r>
              <a:rPr lang="en-GB" dirty="0" err="1">
                <a:solidFill>
                  <a:srgbClr val="FF0000"/>
                </a:solidFill>
              </a:rPr>
              <a:t>poco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aburrido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4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9F80F-A8CD-48C0-BAD9-6FD217A2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 </a:t>
            </a:r>
            <a:r>
              <a:rPr lang="en-GB" dirty="0"/>
              <a:t>Read and  answer the 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382B1D-F61F-4745-A980-24D778A4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75" t="28384" r="10540" b="13827"/>
          <a:stretch/>
        </p:blipFill>
        <p:spPr>
          <a:xfrm>
            <a:off x="0" y="1429755"/>
            <a:ext cx="6921500" cy="417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0C97C-40B5-4F66-8608-B4F1BA943CEF}"/>
              </a:ext>
            </a:extLst>
          </p:cNvPr>
          <p:cNvSpPr txBox="1"/>
          <p:nvPr/>
        </p:nvSpPr>
        <p:spPr>
          <a:xfrm>
            <a:off x="7302500" y="1690688"/>
            <a:ext cx="4782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How old is Tray?</a:t>
            </a:r>
          </a:p>
          <a:p>
            <a:pPr marL="342900" indent="-342900">
              <a:buAutoNum type="arabicPeriod"/>
            </a:pPr>
            <a:r>
              <a:rPr lang="en-GB" dirty="0"/>
              <a:t>Give 3 details about his father</a:t>
            </a:r>
          </a:p>
          <a:p>
            <a:pPr marL="342900" indent="-342900">
              <a:buAutoNum type="arabicPeriod"/>
            </a:pPr>
            <a:r>
              <a:rPr lang="en-GB" dirty="0"/>
              <a:t>What relation are Violeta and Knox to him?</a:t>
            </a:r>
          </a:p>
          <a:p>
            <a:pPr marL="342900" indent="-342900">
              <a:buAutoNum type="arabicPeriod"/>
            </a:pPr>
            <a:r>
              <a:rPr lang="en-GB" dirty="0"/>
              <a:t>What are the ages of all of his grand parents?</a:t>
            </a:r>
          </a:p>
          <a:p>
            <a:pPr marL="342900" indent="-342900">
              <a:buAutoNum type="arabicPeriod"/>
            </a:pPr>
            <a:r>
              <a:rPr lang="en-GB" dirty="0"/>
              <a:t>How old are his uncle and aunt?</a:t>
            </a:r>
          </a:p>
          <a:p>
            <a:pPr marL="342900" indent="-342900">
              <a:buAutoNum type="arabicPeriod"/>
            </a:pPr>
            <a:r>
              <a:rPr lang="en-GB" dirty="0"/>
              <a:t>Give  3 details about his cousins.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9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9F80F-A8CD-48C0-BAD9-6FD217A2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 </a:t>
            </a:r>
            <a:r>
              <a:rPr lang="en-GB" sz="3600" dirty="0"/>
              <a:t>Read and  answer the questions </a:t>
            </a:r>
            <a:r>
              <a:rPr lang="en-GB" sz="3600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382B1D-F61F-4745-A980-24D778A4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75" t="28384" r="10540" b="13827"/>
          <a:stretch/>
        </p:blipFill>
        <p:spPr>
          <a:xfrm>
            <a:off x="0" y="1429755"/>
            <a:ext cx="6921500" cy="417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0C97C-40B5-4F66-8608-B4F1BA943CEF}"/>
              </a:ext>
            </a:extLst>
          </p:cNvPr>
          <p:cNvSpPr txBox="1"/>
          <p:nvPr/>
        </p:nvSpPr>
        <p:spPr>
          <a:xfrm>
            <a:off x="7302500" y="1690688"/>
            <a:ext cx="4782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old is Tray?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Give 3 details about his father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relation are Violeta and Knox to him?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are the ages of all of his grand parents?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old are his uncle and aunt?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Give  3 details about his cousins.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60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2 </a:t>
            </a:r>
            <a:r>
              <a:rPr lang="en-GB" dirty="0"/>
              <a:t>Translate 1-10 into Spanish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3A0D9-2D59-4479-898E-4BE2A502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7" t="39221" r="10773" b="26811"/>
          <a:stretch/>
        </p:blipFill>
        <p:spPr>
          <a:xfrm>
            <a:off x="-154071" y="2054871"/>
            <a:ext cx="11012571" cy="3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2 </a:t>
            </a:r>
            <a:r>
              <a:rPr lang="en-GB" dirty="0"/>
              <a:t>Translate 1-10 into Spanish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3A0D9-2D59-4479-898E-4BE2A502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7" t="40040" r="64539" b="26811"/>
          <a:stretch/>
        </p:blipFill>
        <p:spPr>
          <a:xfrm>
            <a:off x="-154071" y="2146299"/>
            <a:ext cx="3519571" cy="3695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45B66-C431-46F1-A318-E87BBB600D1E}"/>
              </a:ext>
            </a:extLst>
          </p:cNvPr>
          <p:cNvSpPr txBox="1"/>
          <p:nvPr/>
        </p:nvSpPr>
        <p:spPr>
          <a:xfrm>
            <a:off x="3810000" y="2298700"/>
            <a:ext cx="17187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</a:t>
            </a:r>
            <a:r>
              <a:rPr lang="en-GB" dirty="0" err="1">
                <a:solidFill>
                  <a:srgbClr val="FF0000"/>
                </a:solidFill>
              </a:rPr>
              <a:t>madre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padre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 </a:t>
            </a:r>
            <a:r>
              <a:rPr lang="en-GB" dirty="0" err="1">
                <a:solidFill>
                  <a:srgbClr val="FF0000"/>
                </a:solidFill>
              </a:rPr>
              <a:t>tío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mis </a:t>
            </a:r>
            <a:r>
              <a:rPr lang="en-GB" dirty="0" err="1">
                <a:solidFill>
                  <a:srgbClr val="FF0000"/>
                </a:solidFill>
              </a:rPr>
              <a:t>primos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</a:t>
            </a:r>
            <a:r>
              <a:rPr lang="en-GB" dirty="0" err="1">
                <a:solidFill>
                  <a:srgbClr val="FF0000"/>
                </a:solidFill>
              </a:rPr>
              <a:t>abuelo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</a:t>
            </a:r>
            <a:r>
              <a:rPr lang="en-GB" dirty="0" err="1">
                <a:solidFill>
                  <a:srgbClr val="FF0000"/>
                </a:solidFill>
              </a:rPr>
              <a:t>abuela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</a:t>
            </a:r>
            <a:r>
              <a:rPr lang="en-GB" dirty="0" err="1">
                <a:solidFill>
                  <a:srgbClr val="FF0000"/>
                </a:solidFill>
              </a:rPr>
              <a:t>tía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</a:t>
            </a:r>
            <a:r>
              <a:rPr lang="en-GB" dirty="0" err="1">
                <a:solidFill>
                  <a:srgbClr val="FF0000"/>
                </a:solidFill>
              </a:rPr>
              <a:t>bisabuela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 prima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mis padres</a:t>
            </a:r>
          </a:p>
        </p:txBody>
      </p:sp>
    </p:spTree>
    <p:extLst>
      <p:ext uri="{BB962C8B-B14F-4D97-AF65-F5344CB8AC3E}">
        <p14:creationId xmlns:p14="http://schemas.microsoft.com/office/powerpoint/2010/main" val="5866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3 </a:t>
            </a:r>
            <a:r>
              <a:rPr lang="en-GB" dirty="0"/>
              <a:t>– Fill in the gaps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AC99C-AB23-4629-84E2-50FA7809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21" t="36848" r="10307" b="28712"/>
          <a:stretch/>
        </p:blipFill>
        <p:spPr>
          <a:xfrm>
            <a:off x="1879600" y="1806033"/>
            <a:ext cx="7594492" cy="37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3 </a:t>
            </a:r>
            <a:r>
              <a:rPr lang="en-GB" dirty="0"/>
              <a:t>– Fill in the gaps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AC99C-AB23-4629-84E2-50FA7809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22" t="39176" r="36748" b="28712"/>
          <a:stretch/>
        </p:blipFill>
        <p:spPr>
          <a:xfrm>
            <a:off x="838200" y="1695450"/>
            <a:ext cx="4025900" cy="346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BB793-4F17-4297-B739-AD8E3A7BF9B4}"/>
              </a:ext>
            </a:extLst>
          </p:cNvPr>
          <p:cNvSpPr txBox="1"/>
          <p:nvPr/>
        </p:nvSpPr>
        <p:spPr>
          <a:xfrm>
            <a:off x="5765800" y="1720851"/>
            <a:ext cx="608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veinte</a:t>
            </a:r>
            <a:r>
              <a:rPr lang="en-GB" dirty="0">
                <a:solidFill>
                  <a:srgbClr val="FF0000"/>
                </a:solidFill>
              </a:rPr>
              <a:t>		twenty</a:t>
            </a:r>
          </a:p>
          <a:p>
            <a:r>
              <a:rPr lang="en-GB" dirty="0" err="1">
                <a:solidFill>
                  <a:srgbClr val="FF0000"/>
                </a:solidFill>
              </a:rPr>
              <a:t>treinta</a:t>
            </a:r>
            <a:r>
              <a:rPr lang="en-GB" dirty="0">
                <a:solidFill>
                  <a:srgbClr val="FF0000"/>
                </a:solidFill>
              </a:rPr>
              <a:t>		thirty</a:t>
            </a:r>
          </a:p>
          <a:p>
            <a:r>
              <a:rPr lang="en-GB" dirty="0" err="1">
                <a:solidFill>
                  <a:srgbClr val="FF0000"/>
                </a:solidFill>
              </a:rPr>
              <a:t>cuarenta</a:t>
            </a:r>
            <a:r>
              <a:rPr lang="en-GB" dirty="0">
                <a:solidFill>
                  <a:srgbClr val="FF0000"/>
                </a:solidFill>
              </a:rPr>
              <a:t>		forty</a:t>
            </a:r>
          </a:p>
          <a:p>
            <a:r>
              <a:rPr lang="en-GB" dirty="0" err="1">
                <a:solidFill>
                  <a:srgbClr val="FF0000"/>
                </a:solidFill>
              </a:rPr>
              <a:t>cincuenta</a:t>
            </a:r>
            <a:r>
              <a:rPr lang="en-GB" dirty="0">
                <a:solidFill>
                  <a:srgbClr val="FF0000"/>
                </a:solidFill>
              </a:rPr>
              <a:t>		fifty</a:t>
            </a:r>
          </a:p>
          <a:p>
            <a:r>
              <a:rPr lang="en-GB" dirty="0" err="1">
                <a:solidFill>
                  <a:srgbClr val="FF0000"/>
                </a:solidFill>
              </a:rPr>
              <a:t>sesenta</a:t>
            </a:r>
            <a:r>
              <a:rPr lang="en-GB" dirty="0">
                <a:solidFill>
                  <a:srgbClr val="FF0000"/>
                </a:solidFill>
              </a:rPr>
              <a:t>		sixty</a:t>
            </a:r>
          </a:p>
          <a:p>
            <a:r>
              <a:rPr lang="en-GB" dirty="0" err="1">
                <a:solidFill>
                  <a:srgbClr val="FF0000"/>
                </a:solidFill>
              </a:rPr>
              <a:t>setenta</a:t>
            </a:r>
            <a:r>
              <a:rPr lang="en-GB" dirty="0">
                <a:solidFill>
                  <a:srgbClr val="FF0000"/>
                </a:solidFill>
              </a:rPr>
              <a:t>		seventy</a:t>
            </a:r>
          </a:p>
          <a:p>
            <a:r>
              <a:rPr lang="en-GB" dirty="0" err="1">
                <a:solidFill>
                  <a:srgbClr val="FF0000"/>
                </a:solidFill>
              </a:rPr>
              <a:t>ochenta</a:t>
            </a:r>
            <a:r>
              <a:rPr lang="en-GB" dirty="0">
                <a:solidFill>
                  <a:srgbClr val="FF0000"/>
                </a:solidFill>
              </a:rPr>
              <a:t> 		eighty</a:t>
            </a:r>
          </a:p>
          <a:p>
            <a:r>
              <a:rPr lang="en-GB" dirty="0" err="1">
                <a:solidFill>
                  <a:srgbClr val="FF0000"/>
                </a:solidFill>
              </a:rPr>
              <a:t>noventa</a:t>
            </a:r>
            <a:r>
              <a:rPr lang="en-GB" dirty="0">
                <a:solidFill>
                  <a:srgbClr val="FF0000"/>
                </a:solidFill>
              </a:rPr>
              <a:t>		one hundred</a:t>
            </a:r>
          </a:p>
        </p:txBody>
      </p:sp>
    </p:spTree>
    <p:extLst>
      <p:ext uri="{BB962C8B-B14F-4D97-AF65-F5344CB8AC3E}">
        <p14:creationId xmlns:p14="http://schemas.microsoft.com/office/powerpoint/2010/main" val="106859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7AA-C51F-431E-B23A-BEEA09D5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4  </a:t>
            </a:r>
            <a:r>
              <a:rPr lang="en-GB" sz="3600" dirty="0"/>
              <a:t>Fill out the grid in Spanish </a:t>
            </a:r>
            <a:br>
              <a:rPr lang="en-GB" sz="3600" dirty="0"/>
            </a:br>
            <a:r>
              <a:rPr lang="en-GB" sz="3600" dirty="0"/>
              <a:t>with name- relation-age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D11FEE-3B6B-4051-83C0-EDA35279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14" t="39779" r="9605" b="27727"/>
          <a:stretch/>
        </p:blipFill>
        <p:spPr>
          <a:xfrm>
            <a:off x="304800" y="2197100"/>
            <a:ext cx="5965834" cy="304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0B04C9-21D5-4D41-81DF-EE0BD9BC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82555"/>
              </p:ext>
            </p:extLst>
          </p:nvPr>
        </p:nvGraphicFramePr>
        <p:xfrm>
          <a:off x="6692901" y="2197100"/>
          <a:ext cx="5499099" cy="296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033">
                  <a:extLst>
                    <a:ext uri="{9D8B030D-6E8A-4147-A177-3AD203B41FA5}">
                      <a16:colId xmlns:a16="http://schemas.microsoft.com/office/drawing/2014/main" val="2672061028"/>
                    </a:ext>
                  </a:extLst>
                </a:gridCol>
                <a:gridCol w="1833033">
                  <a:extLst>
                    <a:ext uri="{9D8B030D-6E8A-4147-A177-3AD203B41FA5}">
                      <a16:colId xmlns:a16="http://schemas.microsoft.com/office/drawing/2014/main" val="3586040173"/>
                    </a:ext>
                  </a:extLst>
                </a:gridCol>
                <a:gridCol w="1833033">
                  <a:extLst>
                    <a:ext uri="{9D8B030D-6E8A-4147-A177-3AD203B41FA5}">
                      <a16:colId xmlns:a16="http://schemas.microsoft.com/office/drawing/2014/main" val="52138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abuelo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Setenta</a:t>
                      </a:r>
                      <a:r>
                        <a:rPr lang="en-GB" dirty="0"/>
                        <a:t> y </a:t>
                      </a:r>
                      <a:r>
                        <a:rPr lang="en-GB" dirty="0" err="1"/>
                        <a:t>siete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9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5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7774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6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0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2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3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6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1377</Words>
  <Application>Microsoft Office PowerPoint</Application>
  <PresentationFormat>Widescreen</PresentationFormat>
  <Paragraphs>331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Repaso Module 4   Week 4</vt:lpstr>
      <vt:lpstr>Spanish | New starters | Module 4: Mi familia y mis amigos</vt:lpstr>
      <vt:lpstr>Task 1 Read and  answer the questions</vt:lpstr>
      <vt:lpstr>Task 1 Read and  answer the questions Answers</vt:lpstr>
      <vt:lpstr>Task 2 Translate 1-10 into Spanish</vt:lpstr>
      <vt:lpstr>Task 2 Translate 1-10 into Spanish answers</vt:lpstr>
      <vt:lpstr>Task 3 – Fill in the gaps</vt:lpstr>
      <vt:lpstr>Task 3 – Fill in the gaps  Answers</vt:lpstr>
      <vt:lpstr>Task 4  Fill out the grid in Spanish  with name- relation-age</vt:lpstr>
      <vt:lpstr>Task 4  Fill out the grid in Spanish  with name- relation-age  Answers</vt:lpstr>
      <vt:lpstr>Task 5 Write out their hair types   a-j</vt:lpstr>
      <vt:lpstr>Task 5 Write out their hair types   a-j  answers</vt:lpstr>
      <vt:lpstr>Task 5 Write out their hair types   a-j  answers</vt:lpstr>
      <vt:lpstr>Task 6 – Copy out the two verbs</vt:lpstr>
      <vt:lpstr>Task 7  Translate the descriptions of Rafael, Emiliano and Angelina</vt:lpstr>
      <vt:lpstr>Task 7   Answers Translate the descriptions of Rafael, Emiliano and Angelina</vt:lpstr>
      <vt:lpstr>Task 8 Match the name with sentences 1-6 </vt:lpstr>
      <vt:lpstr>Task 8 Match the name with sentences 1-6 Answers</vt:lpstr>
      <vt:lpstr>Task 9   Read the text again and find the phrases 1-6 below</vt:lpstr>
      <vt:lpstr>Task 9   Read the text again and find the phrases 1-6 below answers</vt:lpstr>
      <vt:lpstr>Task 10 Read the text ad answer 1-6 with a name</vt:lpstr>
      <vt:lpstr>Task 10 Read the text ad answer 1-6 with a name Answers</vt:lpstr>
      <vt:lpstr>Task 11 Read the descriptions of the houses and do the activity</vt:lpstr>
      <vt:lpstr>Task 11 Read the decriptions of the houses and do the activity   Answers</vt:lpstr>
      <vt:lpstr>Task 12  Read the text and fill the gaps 1-6 </vt:lpstr>
      <vt:lpstr>Task 12 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Module 4</dc:title>
  <dc:creator>Pip Brimblecombe</dc:creator>
  <cp:lastModifiedBy>Pip Brimblecombe</cp:lastModifiedBy>
  <cp:revision>13</cp:revision>
  <dcterms:created xsi:type="dcterms:W3CDTF">2020-06-10T12:20:19Z</dcterms:created>
  <dcterms:modified xsi:type="dcterms:W3CDTF">2020-06-10T14:37:55Z</dcterms:modified>
</cp:coreProperties>
</file>