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62" r:id="rId4"/>
    <p:sldId id="26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0EE9E-1769-4788-9FC1-9B0A53B4A42E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78492-2A3A-48E3-8801-A4DAF4E1AA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3798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0EE9E-1769-4788-9FC1-9B0A53B4A42E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78492-2A3A-48E3-8801-A4DAF4E1AA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7920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0EE9E-1769-4788-9FC1-9B0A53B4A42E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78492-2A3A-48E3-8801-A4DAF4E1AA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425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0EE9E-1769-4788-9FC1-9B0A53B4A42E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78492-2A3A-48E3-8801-A4DAF4E1AA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0738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0EE9E-1769-4788-9FC1-9B0A53B4A42E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78492-2A3A-48E3-8801-A4DAF4E1AA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116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0EE9E-1769-4788-9FC1-9B0A53B4A42E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78492-2A3A-48E3-8801-A4DAF4E1AA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164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0EE9E-1769-4788-9FC1-9B0A53B4A42E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78492-2A3A-48E3-8801-A4DAF4E1AA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642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0EE9E-1769-4788-9FC1-9B0A53B4A42E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78492-2A3A-48E3-8801-A4DAF4E1AA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0411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0EE9E-1769-4788-9FC1-9B0A53B4A42E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78492-2A3A-48E3-8801-A4DAF4E1AA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9723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0EE9E-1769-4788-9FC1-9B0A53B4A42E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78492-2A3A-48E3-8801-A4DAF4E1AA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8189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0EE9E-1769-4788-9FC1-9B0A53B4A42E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78492-2A3A-48E3-8801-A4DAF4E1AA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771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0EE9E-1769-4788-9FC1-9B0A53B4A42E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78492-2A3A-48E3-8801-A4DAF4E1AA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15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1015156" y="397707"/>
            <a:ext cx="4109737" cy="1143001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GB" altLang="en-US" sz="4000" b="1" u="sng" dirty="0"/>
              <a:t>How is A Level Photography  different to GCSE?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7669" y="1933240"/>
            <a:ext cx="4922015" cy="492476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GB" altLang="en-US" sz="2400" dirty="0"/>
              <a:t>You will develop the skills to work more </a:t>
            </a:r>
            <a:r>
              <a:rPr lang="en-GB" altLang="en-US" sz="2400" b="1" u="sng" dirty="0"/>
              <a:t>independently</a:t>
            </a:r>
            <a:r>
              <a:rPr lang="en-GB" altLang="en-US" sz="2400" dirty="0"/>
              <a:t> using your own initiative. </a:t>
            </a:r>
          </a:p>
          <a:p>
            <a:pPr eaLnBrk="1" hangingPunct="1">
              <a:defRPr/>
            </a:pPr>
            <a:endParaRPr lang="en-GB" altLang="en-US" sz="2400" dirty="0"/>
          </a:p>
          <a:p>
            <a:pPr eaLnBrk="1" hangingPunct="1">
              <a:defRPr/>
            </a:pPr>
            <a:r>
              <a:rPr lang="en-GB" altLang="en-US" sz="2400" dirty="0"/>
              <a:t>Your work will become increasingly </a:t>
            </a:r>
            <a:r>
              <a:rPr lang="en-GB" altLang="en-US" sz="2400" b="1" i="1" dirty="0"/>
              <a:t>personal, creative and individual. </a:t>
            </a:r>
          </a:p>
          <a:p>
            <a:pPr marL="0" indent="0">
              <a:buNone/>
              <a:defRPr/>
            </a:pPr>
            <a:endParaRPr lang="en-GB" altLang="en-US" b="1" i="1" dirty="0"/>
          </a:p>
          <a:p>
            <a:pPr eaLnBrk="1" hangingPunct="1">
              <a:defRPr/>
            </a:pPr>
            <a:r>
              <a:rPr lang="en-US" altLang="en-US" sz="2400" dirty="0"/>
              <a:t>You will have more lessons (6 a week) so more work is expected from you. During some of these lessons, you will be independently creating work. </a:t>
            </a:r>
          </a:p>
          <a:p>
            <a:pPr marL="0" indent="0">
              <a:buNone/>
              <a:defRPr/>
            </a:pPr>
            <a:endParaRPr lang="en-GB" altLang="en-US" sz="2400" dirty="0">
              <a:solidFill>
                <a:srgbClr val="FF0000"/>
              </a:solidFill>
            </a:endParaRPr>
          </a:p>
          <a:p>
            <a:pPr eaLnBrk="1" hangingPunct="1">
              <a:defRPr/>
            </a:pPr>
            <a:r>
              <a:rPr lang="en-GB" altLang="en-US" sz="2400" dirty="0"/>
              <a:t>You may be taken out of your comfort-zone at times in order to broaden your outlook on Art / Photography concepts.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9AC3F3A-C6DC-4936-8B1F-C4EAF3938A7B}"/>
              </a:ext>
            </a:extLst>
          </p:cNvPr>
          <p:cNvSpPr txBox="1">
            <a:spLocks/>
          </p:cNvSpPr>
          <p:nvPr/>
        </p:nvSpPr>
        <p:spPr>
          <a:xfrm>
            <a:off x="7177662" y="87647"/>
            <a:ext cx="3888627" cy="1763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altLang="en-US" sz="3600" b="1" u="sng" dirty="0"/>
              <a:t>How is A Level Photography  similar  to GCSE?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3EA29A3-CE8B-4D25-A397-FDE71922EAF7}"/>
              </a:ext>
            </a:extLst>
          </p:cNvPr>
          <p:cNvSpPr txBox="1">
            <a:spLocks/>
          </p:cNvSpPr>
          <p:nvPr/>
        </p:nvSpPr>
        <p:spPr>
          <a:xfrm>
            <a:off x="6839622" y="1933240"/>
            <a:ext cx="4564709" cy="45259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altLang="en-US" sz="2400" dirty="0"/>
              <a:t>The course is linear – therefore you will study for 2 years. </a:t>
            </a:r>
          </a:p>
          <a:p>
            <a:pPr>
              <a:defRPr/>
            </a:pPr>
            <a:endParaRPr lang="en-GB" altLang="en-US" sz="2400" dirty="0"/>
          </a:p>
          <a:p>
            <a:r>
              <a:rPr lang="en-GB" sz="2400" dirty="0"/>
              <a:t>The course is split into 2 main areas.</a:t>
            </a:r>
          </a:p>
          <a:p>
            <a:r>
              <a:rPr lang="en-GB" sz="2400" b="1" u="sng" dirty="0"/>
              <a:t>UNIT 1:</a:t>
            </a:r>
            <a:r>
              <a:rPr lang="en-GB" sz="2400" dirty="0"/>
              <a:t> </a:t>
            </a:r>
            <a:r>
              <a:rPr lang="en-GB" sz="2400" b="1" dirty="0"/>
              <a:t>Coursework</a:t>
            </a:r>
            <a:r>
              <a:rPr lang="en-GB" sz="2400" dirty="0"/>
              <a:t> is made up of 1 x extended project and a 3000 word essay (= </a:t>
            </a:r>
            <a:r>
              <a:rPr lang="en-GB" sz="3200" dirty="0"/>
              <a:t>60%</a:t>
            </a:r>
            <a:r>
              <a:rPr lang="en-GB" sz="2400" dirty="0"/>
              <a:t> of final grade)</a:t>
            </a:r>
          </a:p>
          <a:p>
            <a:endParaRPr lang="en-GB" sz="2400" dirty="0"/>
          </a:p>
          <a:p>
            <a:r>
              <a:rPr lang="en-GB" sz="2400" b="1" u="sng" dirty="0"/>
              <a:t>UNIT 2: </a:t>
            </a:r>
            <a:r>
              <a:rPr lang="en-GB" sz="2400" b="1" dirty="0"/>
              <a:t>Exam project </a:t>
            </a:r>
            <a:r>
              <a:rPr lang="en-GB" sz="2400" dirty="0"/>
              <a:t>is made up of 1 x project and your 15 hour exam (= </a:t>
            </a:r>
            <a:r>
              <a:rPr lang="en-GB" sz="3600" dirty="0"/>
              <a:t>40% </a:t>
            </a:r>
            <a:r>
              <a:rPr lang="en-GB" sz="2400" dirty="0"/>
              <a:t>of final grade)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GB" altLang="en-US" sz="2400" b="1" i="1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GB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086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906" y="1280700"/>
            <a:ext cx="11544234" cy="55773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/>
              <a:t>Our expectations of you:</a:t>
            </a:r>
          </a:p>
          <a:p>
            <a:r>
              <a:rPr lang="en-US" dirty="0"/>
              <a:t>You should arrive to each lesson prepared (this means on time, with your equipment and homework)</a:t>
            </a:r>
          </a:p>
          <a:p>
            <a:r>
              <a:rPr lang="en-US" b="1" dirty="0"/>
              <a:t>You should be mature enough to work sensibly and independently and do not disrupt others.</a:t>
            </a:r>
          </a:p>
          <a:p>
            <a:r>
              <a:rPr lang="en-US" dirty="0"/>
              <a:t>You are expected to work </a:t>
            </a:r>
            <a:r>
              <a:rPr lang="en-US" b="1" dirty="0"/>
              <a:t>independently</a:t>
            </a:r>
            <a:r>
              <a:rPr lang="en-US" dirty="0"/>
              <a:t> in lessons and outside of the classroom (you can use the Gallery with permission, study area and expected to work on your projects at home).</a:t>
            </a:r>
          </a:p>
          <a:p>
            <a:r>
              <a:rPr lang="en-US" dirty="0"/>
              <a:t>You are expected to listen to and act upon advice, researching your themes.</a:t>
            </a:r>
          </a:p>
          <a:p>
            <a:r>
              <a:rPr lang="en-US" dirty="0"/>
              <a:t>Please respect the facilities, the artwork, your artwork and our equipment.</a:t>
            </a:r>
          </a:p>
          <a:p>
            <a:r>
              <a:rPr lang="en-US" b="1" dirty="0">
                <a:solidFill>
                  <a:srgbClr val="C00000"/>
                </a:solidFill>
              </a:rPr>
              <a:t>Phones are not allowed in any lesson. We are instructed to confiscate any phones we see.</a:t>
            </a:r>
          </a:p>
          <a:p>
            <a:endParaRPr lang="en-US" dirty="0"/>
          </a:p>
        </p:txBody>
      </p:sp>
      <p:pic>
        <p:nvPicPr>
          <p:cNvPr id="7" name="Picture 6" descr="Screen Shot 2017-09-05 at 21.21.58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257" b="58880"/>
          <a:stretch/>
        </p:blipFill>
        <p:spPr>
          <a:xfrm>
            <a:off x="257906" y="232475"/>
            <a:ext cx="2507540" cy="111755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765445" y="406531"/>
            <a:ext cx="63916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rgbClr val="3E1C94"/>
                </a:solidFill>
              </a:rPr>
              <a:t>A Level Art Photography</a:t>
            </a:r>
          </a:p>
        </p:txBody>
      </p:sp>
    </p:spTree>
    <p:extLst>
      <p:ext uri="{BB962C8B-B14F-4D97-AF65-F5344CB8AC3E}">
        <p14:creationId xmlns:p14="http://schemas.microsoft.com/office/powerpoint/2010/main" val="3464288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051" y="1607017"/>
            <a:ext cx="11516086" cy="53528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/>
              <a:t>And…</a:t>
            </a:r>
          </a:p>
          <a:p>
            <a:r>
              <a:rPr lang="en-US" dirty="0"/>
              <a:t>PLEASE take risks, be creative with your work (the students who got the highest grades did this last year!)</a:t>
            </a:r>
          </a:p>
          <a:p>
            <a:r>
              <a:rPr lang="en-US" b="1" dirty="0"/>
              <a:t>Use your work to communicate a message.</a:t>
            </a:r>
          </a:p>
          <a:p>
            <a:r>
              <a:rPr lang="en-US" dirty="0"/>
              <a:t>Engage with exciting artists and photographers – try working in their style or even contacting them for advice.</a:t>
            </a:r>
          </a:p>
          <a:p>
            <a:r>
              <a:rPr lang="en-US" dirty="0"/>
              <a:t>Embrace challenges, try new things, make mistakes, learn from them!</a:t>
            </a:r>
          </a:p>
          <a:p>
            <a:r>
              <a:rPr lang="en-US" dirty="0"/>
              <a:t>Work independently and take ownership of your work and your learning – do not rely on your teacher/peers. Work needs to be completed out of the classroom (1 hour following each hour lesson) for A Level.</a:t>
            </a:r>
          </a:p>
        </p:txBody>
      </p:sp>
      <p:pic>
        <p:nvPicPr>
          <p:cNvPr id="7" name="Picture 6" descr="Screen Shot 2017-09-05 at 21.21.58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257" b="58880"/>
          <a:stretch/>
        </p:blipFill>
        <p:spPr>
          <a:xfrm>
            <a:off x="257906" y="232475"/>
            <a:ext cx="2507540" cy="111755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65445" y="406531"/>
            <a:ext cx="63916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rgbClr val="3E1C94"/>
                </a:solidFill>
              </a:rPr>
              <a:t>A Level Art Photography</a:t>
            </a:r>
          </a:p>
        </p:txBody>
      </p:sp>
    </p:spTree>
    <p:extLst>
      <p:ext uri="{BB962C8B-B14F-4D97-AF65-F5344CB8AC3E}">
        <p14:creationId xmlns:p14="http://schemas.microsoft.com/office/powerpoint/2010/main" val="2318375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242" y="400641"/>
            <a:ext cx="10515600" cy="1325563"/>
          </a:xfrm>
        </p:spPr>
        <p:txBody>
          <a:bodyPr/>
          <a:lstStyle/>
          <a:p>
            <a:r>
              <a:rPr lang="en-GB" b="1" u="sng" dirty="0"/>
              <a:t>In September…</a:t>
            </a:r>
            <a:br>
              <a:rPr lang="en-GB" b="1" u="sng" dirty="0"/>
            </a:br>
            <a:r>
              <a:rPr lang="en-GB" b="1" dirty="0"/>
              <a:t>You will be asked to produce a Technical book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What’s the point?</a:t>
            </a:r>
          </a:p>
          <a:p>
            <a:pPr marL="0" indent="0">
              <a:buNone/>
            </a:pPr>
            <a:r>
              <a:rPr lang="en-GB" dirty="0"/>
              <a:t>1 – It allows you all to either learn or remind yourselves of basic camera and editing techniques. It gets you taking photographs, looking at things in a different way and learn new skills!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2 – Photoshop – warm up, upskill, learn more!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3 – It allows you to explore and experiment without committing to your first coursework project.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4 – We can submit the technical book as supporting evidence of technical skills when we submit all your work at the end of the course. </a:t>
            </a:r>
          </a:p>
        </p:txBody>
      </p:sp>
    </p:spTree>
    <p:extLst>
      <p:ext uri="{BB962C8B-B14F-4D97-AF65-F5344CB8AC3E}">
        <p14:creationId xmlns:p14="http://schemas.microsoft.com/office/powerpoint/2010/main" val="4219641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502</Words>
  <Application>Microsoft Office PowerPoint</Application>
  <PresentationFormat>Widescreen</PresentationFormat>
  <Paragraphs>39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How is A Level Photography  different to GCSE?</vt:lpstr>
      <vt:lpstr>PowerPoint Presentation</vt:lpstr>
      <vt:lpstr>PowerPoint Presentation</vt:lpstr>
      <vt:lpstr>In September… You will be asked to produce a Technical book</vt:lpstr>
    </vt:vector>
  </TitlesOfParts>
  <Company>thomasdeaconacademy.com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A Level ART!</dc:title>
  <dc:creator>Alex Powell-Bowns</dc:creator>
  <cp:lastModifiedBy>Michala Jackson</cp:lastModifiedBy>
  <cp:revision>18</cp:revision>
  <dcterms:created xsi:type="dcterms:W3CDTF">2018-09-06T13:29:55Z</dcterms:created>
  <dcterms:modified xsi:type="dcterms:W3CDTF">2020-05-21T13:45:33Z</dcterms:modified>
</cp:coreProperties>
</file>