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7" r:id="rId3"/>
    <p:sldId id="265" r:id="rId4"/>
    <p:sldId id="261" r:id="rId5"/>
    <p:sldId id="259" r:id="rId6"/>
    <p:sldId id="260" r:id="rId7"/>
    <p:sldId id="262" r:id="rId8"/>
    <p:sldId id="264" r:id="rId9"/>
    <p:sldId id="269" r:id="rId10"/>
    <p:sldId id="276" r:id="rId11"/>
    <p:sldId id="268" r:id="rId12"/>
    <p:sldId id="272" r:id="rId13"/>
    <p:sldId id="273" r:id="rId14"/>
    <p:sldId id="274" r:id="rId15"/>
    <p:sldId id="283" r:id="rId16"/>
    <p:sldId id="270" r:id="rId17"/>
    <p:sldId id="284" r:id="rId18"/>
    <p:sldId id="287" r:id="rId19"/>
    <p:sldId id="277" r:id="rId20"/>
    <p:sldId id="279" r:id="rId21"/>
    <p:sldId id="280" r:id="rId22"/>
    <p:sldId id="281" r:id="rId23"/>
    <p:sldId id="282" r:id="rId24"/>
    <p:sldId id="285" r:id="rId25"/>
    <p:sldId id="271" r:id="rId26"/>
    <p:sldId id="286" r:id="rId27"/>
    <p:sldId id="263" r:id="rId28"/>
    <p:sldId id="267" r:id="rId29"/>
    <p:sldId id="266" r:id="rId30"/>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32" autoAdjust="0"/>
    <p:restoredTop sz="94660"/>
  </p:normalViewPr>
  <p:slideViewPr>
    <p:cSldViewPr snapToGrid="0">
      <p:cViewPr varScale="1">
        <p:scale>
          <a:sx n="114" d="100"/>
          <a:sy n="114" d="100"/>
        </p:scale>
        <p:origin x="4128" y="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6858000" cy="990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useBgFill="1">
        <p:nvSpPr>
          <p:cNvPr id="10" name="Rectangle 9"/>
          <p:cNvSpPr/>
          <p:nvPr userDrawn="1"/>
        </p:nvSpPr>
        <p:spPr>
          <a:xfrm>
            <a:off x="269552" y="600362"/>
            <a:ext cx="6337232" cy="8694679"/>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GB" sz="1013" dirty="0"/>
          </a:p>
        </p:txBody>
      </p:sp>
      <p:sp>
        <p:nvSpPr>
          <p:cNvPr id="11" name="Rectangle 10"/>
          <p:cNvSpPr/>
          <p:nvPr/>
        </p:nvSpPr>
        <p:spPr>
          <a:xfrm>
            <a:off x="814388" y="2039000"/>
            <a:ext cx="5229225" cy="5828001"/>
          </a:xfrm>
          <a:prstGeom prst="rect">
            <a:avLst/>
          </a:prstGeom>
          <a:noFill/>
          <a:ln w="6350" cap="sq" cmpd="sng" algn="ctr">
            <a:solidFill>
              <a:srgbClr val="0070C0"/>
            </a:solidFill>
            <a:prstDash val="solid"/>
            <a:miter lim="800000"/>
          </a:ln>
          <a:effectLst/>
        </p:spPr>
      </p:sp>
      <p:sp>
        <p:nvSpPr>
          <p:cNvPr id="15" name="Rectangle 14"/>
          <p:cNvSpPr/>
          <p:nvPr/>
        </p:nvSpPr>
        <p:spPr>
          <a:xfrm>
            <a:off x="5214223" y="2931"/>
            <a:ext cx="1330388" cy="67459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78517" y="0"/>
            <a:ext cx="1186433" cy="610960"/>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916371" y="2304752"/>
            <a:ext cx="5025260" cy="4458227"/>
          </a:xfrm>
        </p:spPr>
        <p:txBody>
          <a:bodyPr tIns="45720" bIns="45720" anchor="ctr">
            <a:normAutofit/>
          </a:bodyPr>
          <a:lstStyle>
            <a:lvl1pPr algn="ctr">
              <a:lnSpc>
                <a:spcPct val="83000"/>
              </a:lnSpc>
              <a:defRPr lang="en-US" sz="3825" b="0" kern="1200" cap="all" spc="-56"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916369" y="6762979"/>
            <a:ext cx="5026976" cy="660401"/>
          </a:xfrm>
          <a:ln>
            <a:solidFill>
              <a:schemeClr val="accent1">
                <a:lumMod val="75000"/>
              </a:schemeClr>
            </a:solidFill>
          </a:ln>
        </p:spPr>
        <p:txBody>
          <a:bodyPr>
            <a:normAutofit/>
          </a:bodyPr>
          <a:lstStyle>
            <a:lvl1pPr marL="0" indent="0" algn="ctr">
              <a:spcBef>
                <a:spcPts val="0"/>
              </a:spcBef>
              <a:buNone/>
              <a:defRPr sz="1013" spc="45" baseline="0">
                <a:solidFill>
                  <a:schemeClr val="tx1">
                    <a:lumMod val="95000"/>
                    <a:lumOff val="5000"/>
                  </a:schemeClr>
                </a:solidFill>
              </a:defRPr>
            </a:lvl1pPr>
            <a:lvl2pPr marL="257175" indent="0" algn="ctr">
              <a:buNone/>
              <a:defRPr sz="900"/>
            </a:lvl2pPr>
            <a:lvl3pPr marL="514350" indent="0" algn="ctr">
              <a:buNone/>
              <a:defRPr sz="900"/>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20" name="Date Placeholder 19"/>
          <p:cNvSpPr>
            <a:spLocks noGrp="1"/>
          </p:cNvSpPr>
          <p:nvPr>
            <p:ph type="dt" sz="half" idx="10"/>
          </p:nvPr>
        </p:nvSpPr>
        <p:spPr>
          <a:xfrm>
            <a:off x="5314342" y="2783"/>
            <a:ext cx="1147857" cy="656080"/>
          </a:xfrm>
        </p:spPr>
        <p:txBody>
          <a:bodyPr/>
          <a:lstStyle>
            <a:lvl1pPr algn="ctr">
              <a:defRPr sz="1575" spc="0" baseline="0">
                <a:solidFill>
                  <a:srgbClr val="FFFFFF"/>
                </a:solidFill>
                <a:latin typeface="+mn-lt"/>
              </a:defRPr>
            </a:lvl1pPr>
          </a:lstStyle>
          <a:p>
            <a:endParaRPr lang="en-GB" dirty="0"/>
          </a:p>
        </p:txBody>
      </p:sp>
      <p:sp>
        <p:nvSpPr>
          <p:cNvPr id="21" name="Footer Placeholder 20"/>
          <p:cNvSpPr>
            <a:spLocks noGrp="1"/>
          </p:cNvSpPr>
          <p:nvPr>
            <p:ph type="ftr" sz="quarter" idx="11"/>
          </p:nvPr>
        </p:nvSpPr>
        <p:spPr>
          <a:xfrm>
            <a:off x="916369" y="7478478"/>
            <a:ext cx="3223291" cy="330200"/>
          </a:xfrm>
        </p:spPr>
        <p:txBody>
          <a:bodyPr/>
          <a:lstStyle>
            <a:lvl1pPr algn="l">
              <a:defRPr>
                <a:solidFill>
                  <a:schemeClr val="tx1">
                    <a:lumMod val="85000"/>
                    <a:lumOff val="15000"/>
                  </a:schemeClr>
                </a:solidFill>
              </a:defRPr>
            </a:lvl1pPr>
          </a:lstStyle>
          <a:p>
            <a:endParaRPr lang="en-GB"/>
          </a:p>
        </p:txBody>
      </p:sp>
      <p:sp>
        <p:nvSpPr>
          <p:cNvPr id="22" name="Slide Number Placeholder 21"/>
          <p:cNvSpPr>
            <a:spLocks noGrp="1"/>
          </p:cNvSpPr>
          <p:nvPr>
            <p:ph type="sldNum" sz="quarter" idx="12"/>
          </p:nvPr>
        </p:nvSpPr>
        <p:spPr>
          <a:xfrm>
            <a:off x="4841392" y="7478478"/>
            <a:ext cx="1100239" cy="330200"/>
          </a:xfrm>
        </p:spPr>
        <p:txBody>
          <a:bodyPr/>
          <a:lstStyle>
            <a:lvl1pPr>
              <a:defRPr>
                <a:solidFill>
                  <a:schemeClr val="tx1">
                    <a:lumMod val="85000"/>
                    <a:lumOff val="15000"/>
                  </a:schemeClr>
                </a:solidFill>
              </a:defRPr>
            </a:lvl1pPr>
          </a:lstStyle>
          <a:p>
            <a:fld id="{A3CC5D90-52AB-4EB0-8EC3-A4AF49644640}" type="slidenum">
              <a:rPr lang="en-GB" smtClean="0"/>
              <a:t>‹#›</a:t>
            </a:fld>
            <a:endParaRPr lang="en-GB"/>
          </a:p>
        </p:txBody>
      </p:sp>
      <p:sp>
        <p:nvSpPr>
          <p:cNvPr id="16" name="Rectangle 15">
            <a:extLst>
              <a:ext uri="{FF2B5EF4-FFF2-40B4-BE49-F238E27FC236}">
                <a16:creationId xmlns:a16="http://schemas.microsoft.com/office/drawing/2014/main" id="{B660FF88-4E24-4D92-85C2-EC2760745766}"/>
              </a:ext>
            </a:extLst>
          </p:cNvPr>
          <p:cNvSpPr/>
          <p:nvPr userDrawn="1"/>
        </p:nvSpPr>
        <p:spPr>
          <a:xfrm>
            <a:off x="313389" y="-1127"/>
            <a:ext cx="4360636" cy="67459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013" dirty="0"/>
          </a:p>
        </p:txBody>
      </p:sp>
      <p:grpSp>
        <p:nvGrpSpPr>
          <p:cNvPr id="23" name="Group 22">
            <a:extLst>
              <a:ext uri="{FF2B5EF4-FFF2-40B4-BE49-F238E27FC236}">
                <a16:creationId xmlns:a16="http://schemas.microsoft.com/office/drawing/2014/main" id="{07E053D2-9B81-42B8-B661-9CFAAC090BFA}"/>
              </a:ext>
            </a:extLst>
          </p:cNvPr>
          <p:cNvGrpSpPr/>
          <p:nvPr userDrawn="1"/>
        </p:nvGrpSpPr>
        <p:grpSpPr>
          <a:xfrm>
            <a:off x="377682" y="-4058"/>
            <a:ext cx="4184643" cy="610960"/>
            <a:chOff x="5250180" y="1267730"/>
            <a:chExt cx="1691640" cy="615934"/>
          </a:xfrm>
        </p:grpSpPr>
        <p:cxnSp>
          <p:nvCxnSpPr>
            <p:cNvPr id="24" name="Straight Connector 23">
              <a:extLst>
                <a:ext uri="{FF2B5EF4-FFF2-40B4-BE49-F238E27FC236}">
                  <a16:creationId xmlns:a16="http://schemas.microsoft.com/office/drawing/2014/main" id="{3F76A480-0B50-466D-8864-193C862EC789}"/>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0D496B7-2E72-4BC9-9934-7365B9E97CAE}"/>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D8D7701-6521-4D8E-AFF5-4491E6D7AE5F}"/>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7" name="Date Placeholder 19">
            <a:extLst>
              <a:ext uri="{FF2B5EF4-FFF2-40B4-BE49-F238E27FC236}">
                <a16:creationId xmlns:a16="http://schemas.microsoft.com/office/drawing/2014/main" id="{138D7FF8-6D1B-4391-AD57-24CDFD2E7FEE}"/>
              </a:ext>
            </a:extLst>
          </p:cNvPr>
          <p:cNvSpPr txBox="1">
            <a:spLocks/>
          </p:cNvSpPr>
          <p:nvPr userDrawn="1"/>
        </p:nvSpPr>
        <p:spPr>
          <a:xfrm>
            <a:off x="413508" y="-1275"/>
            <a:ext cx="2607217" cy="656080"/>
          </a:xfrm>
          <a:prstGeom prst="rect">
            <a:avLst/>
          </a:prstGeom>
        </p:spPr>
        <p:txBody>
          <a:bodyPr vert="horz" lIns="51435" tIns="25718" rIns="51435" bIns="25718" rtlCol="0" anchor="b"/>
          <a:lstStyle>
            <a:defPPr>
              <a:defRPr lang="en-US"/>
            </a:defPPr>
            <a:lvl1pPr marL="0" algn="ctr" defTabSz="914400" rtl="0" eaLnBrk="1" latinLnBrk="0" hangingPunct="1">
              <a:defRPr sz="2800" kern="1200" spc="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575" dirty="0"/>
          </a:p>
        </p:txBody>
      </p:sp>
      <p:sp>
        <p:nvSpPr>
          <p:cNvPr id="4" name="TextBox 3">
            <a:extLst>
              <a:ext uri="{FF2B5EF4-FFF2-40B4-BE49-F238E27FC236}">
                <a16:creationId xmlns:a16="http://schemas.microsoft.com/office/drawing/2014/main" id="{39CA83E8-C884-47BA-86D4-4F790FF88967}"/>
              </a:ext>
            </a:extLst>
          </p:cNvPr>
          <p:cNvSpPr txBox="1"/>
          <p:nvPr userDrawn="1"/>
        </p:nvSpPr>
        <p:spPr>
          <a:xfrm>
            <a:off x="413508" y="-66109"/>
            <a:ext cx="4086643" cy="334707"/>
          </a:xfrm>
          <a:prstGeom prst="rect">
            <a:avLst/>
          </a:prstGeom>
          <a:noFill/>
        </p:spPr>
        <p:txBody>
          <a:bodyPr wrap="square" rtlCol="0">
            <a:spAutoFit/>
          </a:bodyPr>
          <a:lstStyle/>
          <a:p>
            <a:r>
              <a:rPr lang="en-GB" sz="1575" dirty="0">
                <a:solidFill>
                  <a:schemeClr val="bg1"/>
                </a:solidFill>
              </a:rPr>
              <a:t>Title:</a:t>
            </a:r>
          </a:p>
        </p:txBody>
      </p:sp>
    </p:spTree>
    <p:extLst>
      <p:ext uri="{BB962C8B-B14F-4D97-AF65-F5344CB8AC3E}">
        <p14:creationId xmlns:p14="http://schemas.microsoft.com/office/powerpoint/2010/main" val="2088056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4567427" y="343408"/>
            <a:ext cx="2152460" cy="9219184"/>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28587" y="343408"/>
            <a:ext cx="4329113" cy="9219184"/>
          </a:xfrm>
          <a:solidFill>
            <a:schemeClr val="accent1">
              <a:lumMod val="60000"/>
              <a:lumOff val="40000"/>
            </a:schemeClr>
          </a:solidFill>
          <a:ln>
            <a:noFill/>
          </a:ln>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5" name="Date Placeholder 4"/>
          <p:cNvSpPr>
            <a:spLocks noGrp="1"/>
          </p:cNvSpPr>
          <p:nvPr>
            <p:ph type="dt" sz="half" idx="10"/>
          </p:nvPr>
        </p:nvSpPr>
        <p:spPr>
          <a:xfrm>
            <a:off x="3185065" y="8717280"/>
            <a:ext cx="1165479" cy="528320"/>
          </a:xfrm>
        </p:spPr>
        <p:txBody>
          <a:bodyPr/>
          <a:lstStyle>
            <a:lvl1pPr>
              <a:defRPr b="1">
                <a:solidFill>
                  <a:srgbClr val="FFFFFF"/>
                </a:solidFill>
                <a:effectLst>
                  <a:outerShdw blurRad="19050" dist="6350" dir="2700000" algn="tl" rotWithShape="0">
                    <a:prstClr val="black">
                      <a:alpha val="40000"/>
                    </a:prstClr>
                  </a:outerShdw>
                </a:effectLst>
              </a:defRPr>
            </a:lvl1pPr>
          </a:lstStyle>
          <a:p>
            <a:fld id="{A37044E1-0722-4E63-95C7-2C9545DD41E6}" type="datetimeFigureOut">
              <a:rPr lang="en-GB" smtClean="0"/>
              <a:t>11/05/2020</a:t>
            </a:fld>
            <a:endParaRPr lang="en-GB"/>
          </a:p>
        </p:txBody>
      </p:sp>
      <p:sp>
        <p:nvSpPr>
          <p:cNvPr id="6" name="Footer Placeholder 5"/>
          <p:cNvSpPr>
            <a:spLocks noGrp="1"/>
          </p:cNvSpPr>
          <p:nvPr>
            <p:ph type="ftr" sz="quarter" idx="11"/>
          </p:nvPr>
        </p:nvSpPr>
        <p:spPr>
          <a:xfrm>
            <a:off x="344615" y="8717280"/>
            <a:ext cx="2580751" cy="528320"/>
          </a:xfrm>
        </p:spPr>
        <p:txBody>
          <a:bodyPr/>
          <a:lstStyle>
            <a:lvl1pPr marL="0" algn="r" defTabSz="514350" rtl="0" eaLnBrk="1" latinLnBrk="0" hangingPunct="1">
              <a:defRPr lang="en-US" sz="563"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GB"/>
          </a:p>
        </p:txBody>
      </p:sp>
      <p:sp>
        <p:nvSpPr>
          <p:cNvPr id="7" name="Slide Number Placeholder 6"/>
          <p:cNvSpPr>
            <a:spLocks noGrp="1"/>
          </p:cNvSpPr>
          <p:nvPr>
            <p:ph type="sldNum" sz="quarter" idx="12"/>
          </p:nvPr>
        </p:nvSpPr>
        <p:spPr>
          <a:xfrm>
            <a:off x="5848160" y="8717280"/>
            <a:ext cx="689229" cy="528320"/>
          </a:xfrm>
        </p:spPr>
        <p:txBody>
          <a:bodyPr/>
          <a:lstStyle/>
          <a:p>
            <a:fld id="{A3CC5D90-52AB-4EB0-8EC3-A4AF49644640}" type="slidenum">
              <a:rPr lang="en-GB" smtClean="0"/>
              <a:t>‹#›</a:t>
            </a:fld>
            <a:endParaRPr lang="en-GB"/>
          </a:p>
        </p:txBody>
      </p:sp>
      <p:sp>
        <p:nvSpPr>
          <p:cNvPr id="12" name="Rectangle 11">
            <a:extLst>
              <a:ext uri="{FF2B5EF4-FFF2-40B4-BE49-F238E27FC236}">
                <a16:creationId xmlns:a16="http://schemas.microsoft.com/office/drawing/2014/main" id="{F8B3D8CC-BB13-41A5-8F34-B8E84A4F9534}"/>
              </a:ext>
            </a:extLst>
          </p:cNvPr>
          <p:cNvSpPr/>
          <p:nvPr/>
        </p:nvSpPr>
        <p:spPr>
          <a:xfrm>
            <a:off x="4643246" y="541528"/>
            <a:ext cx="2000822" cy="8822944"/>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68453" y="871728"/>
            <a:ext cx="1768935" cy="2377440"/>
          </a:xfrm>
        </p:spPr>
        <p:txBody>
          <a:bodyPr anchor="b">
            <a:noAutofit/>
          </a:bodyPr>
          <a:lstStyle>
            <a:lvl1pPr algn="l">
              <a:lnSpc>
                <a:spcPct val="100000"/>
              </a:lnSpc>
              <a:defRPr sz="18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4768453" y="3447288"/>
            <a:ext cx="1768935" cy="5071872"/>
          </a:xfrm>
        </p:spPr>
        <p:txBody>
          <a:bodyPr>
            <a:normAutofit/>
          </a:bodyPr>
          <a:lstStyle>
            <a:lvl1pPr marL="0" indent="0" algn="l">
              <a:lnSpc>
                <a:spcPct val="110000"/>
              </a:lnSpc>
              <a:spcBef>
                <a:spcPts val="450"/>
              </a:spcBef>
              <a:buNone/>
              <a:defRPr sz="1013">
                <a:solidFill>
                  <a:schemeClr val="tx1"/>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Tree>
    <p:extLst>
      <p:ext uri="{BB962C8B-B14F-4D97-AF65-F5344CB8AC3E}">
        <p14:creationId xmlns:p14="http://schemas.microsoft.com/office/powerpoint/2010/main" val="3612650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7044E1-0722-4E63-95C7-2C9545DD41E6}" type="datetimeFigureOut">
              <a:rPr lang="en-GB" smtClean="0"/>
              <a:t>11/05/2020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CC5D90-52AB-4EB0-8EC3-A4AF49644640}" type="slidenum">
              <a:rPr lang="en-GB" smtClean="0"/>
              <a:t>‹#›</a:t>
            </a:fld>
            <a:endParaRPr lang="en-GB"/>
          </a:p>
        </p:txBody>
      </p:sp>
    </p:spTree>
    <p:extLst>
      <p:ext uri="{BB962C8B-B14F-4D97-AF65-F5344CB8AC3E}">
        <p14:creationId xmlns:p14="http://schemas.microsoft.com/office/powerpoint/2010/main" val="586893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57775" y="1100667"/>
            <a:ext cx="1328738" cy="7594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1100667"/>
            <a:ext cx="4543425" cy="7594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7044E1-0722-4E63-95C7-2C9545DD41E6}" type="datetimeFigureOut">
              <a:rPr lang="en-GB" smtClean="0"/>
              <a:t>11/05/2020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CC5D90-52AB-4EB0-8EC3-A4AF49644640}" type="slidenum">
              <a:rPr lang="en-GB" smtClean="0"/>
              <a:t>‹#›</a:t>
            </a:fld>
            <a:endParaRPr lang="en-GB"/>
          </a:p>
        </p:txBody>
      </p:sp>
    </p:spTree>
    <p:extLst>
      <p:ext uri="{BB962C8B-B14F-4D97-AF65-F5344CB8AC3E}">
        <p14:creationId xmlns:p14="http://schemas.microsoft.com/office/powerpoint/2010/main" val="4040333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2D3DE-C39D-4E07-AC53-F46CAD0196D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FBC86CA-B8F7-485B-A378-87C60B00CF34}"/>
              </a:ext>
            </a:extLst>
          </p:cNvPr>
          <p:cNvSpPr>
            <a:spLocks noGrp="1"/>
          </p:cNvSpPr>
          <p:nvPr>
            <p:ph type="dt" sz="half" idx="10"/>
          </p:nvPr>
        </p:nvSpPr>
        <p:spPr/>
        <p:txBody>
          <a:bodyPr/>
          <a:lstStyle/>
          <a:p>
            <a:fld id="{A37044E1-0722-4E63-95C7-2C9545DD41E6}" type="datetimeFigureOut">
              <a:rPr lang="en-GB" smtClean="0"/>
              <a:t>11/05/2020</a:t>
            </a:fld>
            <a:endParaRPr lang="en-GB"/>
          </a:p>
        </p:txBody>
      </p:sp>
      <p:sp>
        <p:nvSpPr>
          <p:cNvPr id="4" name="Footer Placeholder 3">
            <a:extLst>
              <a:ext uri="{FF2B5EF4-FFF2-40B4-BE49-F238E27FC236}">
                <a16:creationId xmlns:a16="http://schemas.microsoft.com/office/drawing/2014/main" id="{0393D5F2-C48A-40AB-A282-72314A5759E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F6E2F2B-3180-4923-BE5C-05EC84089744}"/>
              </a:ext>
            </a:extLst>
          </p:cNvPr>
          <p:cNvSpPr>
            <a:spLocks noGrp="1"/>
          </p:cNvSpPr>
          <p:nvPr>
            <p:ph type="sldNum" sz="quarter" idx="12"/>
          </p:nvPr>
        </p:nvSpPr>
        <p:spPr/>
        <p:txBody>
          <a:bodyPr/>
          <a:lstStyle/>
          <a:p>
            <a:fld id="{A3CC5D90-52AB-4EB0-8EC3-A4AF49644640}" type="slidenum">
              <a:rPr lang="en-GB" smtClean="0"/>
              <a:t>‹#›</a:t>
            </a:fld>
            <a:endParaRPr lang="en-GB"/>
          </a:p>
        </p:txBody>
      </p:sp>
    </p:spTree>
    <p:extLst>
      <p:ext uri="{BB962C8B-B14F-4D97-AF65-F5344CB8AC3E}">
        <p14:creationId xmlns:p14="http://schemas.microsoft.com/office/powerpoint/2010/main" val="105768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7044E1-0722-4E63-95C7-2C9545DD41E6}" type="datetimeFigureOut">
              <a:rPr lang="en-GB" smtClean="0"/>
              <a:t>11/05/2020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CC5D90-52AB-4EB0-8EC3-A4AF49644640}" type="slidenum">
              <a:rPr lang="en-GB" smtClean="0"/>
              <a:t>‹#›</a:t>
            </a:fld>
            <a:endParaRPr lang="en-GB"/>
          </a:p>
        </p:txBody>
      </p:sp>
    </p:spTree>
    <p:extLst>
      <p:ext uri="{BB962C8B-B14F-4D97-AF65-F5344CB8AC3E}">
        <p14:creationId xmlns:p14="http://schemas.microsoft.com/office/powerpoint/2010/main" val="467762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6858000" cy="9906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useBgFill="1">
        <p:nvSpPr>
          <p:cNvPr id="23" name="Rectangle 22"/>
          <p:cNvSpPr/>
          <p:nvPr/>
        </p:nvSpPr>
        <p:spPr>
          <a:xfrm>
            <a:off x="735677" y="1831166"/>
            <a:ext cx="5386647" cy="6222594"/>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814388" y="2039000"/>
            <a:ext cx="5229225" cy="5828001"/>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2888933" y="1831166"/>
            <a:ext cx="1080135" cy="1056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6400" y="3286350"/>
            <a:ext cx="5025200" cy="3476626"/>
          </a:xfrm>
        </p:spPr>
        <p:txBody>
          <a:bodyPr anchor="ctr">
            <a:normAutofit/>
          </a:bodyPr>
          <a:lstStyle>
            <a:lvl1pPr algn="ctr">
              <a:lnSpc>
                <a:spcPct val="83000"/>
              </a:lnSpc>
              <a:defRPr lang="en-US" sz="3825" kern="1200" cap="all" spc="-56" baseline="0" dirty="0">
                <a:solidFill>
                  <a:schemeClr val="tx1">
                    <a:lumMod val="85000"/>
                    <a:lumOff val="15000"/>
                  </a:schemeClr>
                </a:solidFill>
                <a:effectLst/>
                <a:latin typeface="+mj-lt"/>
                <a:ea typeface="+mn-ea"/>
                <a:cs typeface="+mn-cs"/>
              </a:defRPr>
            </a:lvl1pPr>
          </a:lstStyle>
          <a:p>
            <a:r>
              <a:rPr lang="en-US" dirty="0"/>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2953226" y="1831166"/>
            <a:ext cx="951548" cy="889682"/>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916400" y="6762978"/>
            <a:ext cx="5028629" cy="660400"/>
          </a:xfrm>
        </p:spPr>
        <p:txBody>
          <a:bodyPr anchor="t">
            <a:normAutofit/>
          </a:bodyPr>
          <a:lstStyle>
            <a:lvl1pPr marL="0" indent="0" algn="ctr">
              <a:buNone/>
              <a:tabLst>
                <a:tab pos="1481435" algn="l"/>
              </a:tabLst>
              <a:defRPr sz="1013">
                <a:solidFill>
                  <a:schemeClr val="tx1">
                    <a:lumMod val="95000"/>
                    <a:lumOff val="5000"/>
                  </a:schemeClr>
                </a:solidFill>
                <a:effectLst/>
              </a:defRPr>
            </a:lvl1pPr>
            <a:lvl2pPr marL="257175" indent="0">
              <a:buNone/>
              <a:defRPr sz="900">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2991803" y="1942059"/>
            <a:ext cx="874395" cy="720461"/>
          </a:xfrm>
        </p:spPr>
        <p:txBody>
          <a:bodyPr/>
          <a:lstStyle>
            <a:lvl1pPr algn="ctr">
              <a:defRPr lang="en-US" sz="731" kern="1200" spc="0" baseline="0">
                <a:solidFill>
                  <a:srgbClr val="FFFFFF"/>
                </a:solidFill>
                <a:latin typeface="+mn-lt"/>
                <a:ea typeface="+mn-ea"/>
                <a:cs typeface="+mn-cs"/>
              </a:defRPr>
            </a:lvl1pPr>
          </a:lstStyle>
          <a:p>
            <a:fld id="{A37044E1-0722-4E63-95C7-2C9545DD41E6}" type="datetimeFigureOut">
              <a:rPr lang="en-GB" smtClean="0"/>
              <a:t>11/05/2020</a:t>
            </a:fld>
            <a:endParaRPr lang="en-GB"/>
          </a:p>
        </p:txBody>
      </p:sp>
      <p:sp>
        <p:nvSpPr>
          <p:cNvPr id="5" name="Footer Placeholder 4"/>
          <p:cNvSpPr>
            <a:spLocks noGrp="1"/>
          </p:cNvSpPr>
          <p:nvPr>
            <p:ph type="ftr" sz="quarter" idx="11"/>
          </p:nvPr>
        </p:nvSpPr>
        <p:spPr>
          <a:xfrm>
            <a:off x="916401" y="7478478"/>
            <a:ext cx="3183825" cy="330200"/>
          </a:xfrm>
        </p:spPr>
        <p:txBody>
          <a:bodyPr/>
          <a:lstStyle>
            <a:lvl1pPr algn="l">
              <a:defRPr>
                <a:solidFill>
                  <a:schemeClr val="tx1">
                    <a:lumMod val="85000"/>
                    <a:lumOff val="15000"/>
                  </a:schemeClr>
                </a:solidFill>
              </a:defRPr>
            </a:lvl1pPr>
          </a:lstStyle>
          <a:p>
            <a:endParaRPr lang="en-GB"/>
          </a:p>
        </p:txBody>
      </p:sp>
      <p:sp>
        <p:nvSpPr>
          <p:cNvPr id="6" name="Slide Number Placeholder 5"/>
          <p:cNvSpPr>
            <a:spLocks noGrp="1"/>
          </p:cNvSpPr>
          <p:nvPr>
            <p:ph type="sldNum" sz="quarter" idx="12"/>
          </p:nvPr>
        </p:nvSpPr>
        <p:spPr>
          <a:xfrm>
            <a:off x="4840034" y="7478478"/>
            <a:ext cx="1101566" cy="330200"/>
          </a:xfrm>
        </p:spPr>
        <p:txBody>
          <a:bodyPr/>
          <a:lstStyle>
            <a:lvl1pPr>
              <a:defRPr>
                <a:solidFill>
                  <a:schemeClr val="tx1">
                    <a:lumMod val="85000"/>
                    <a:lumOff val="15000"/>
                  </a:schemeClr>
                </a:solidFill>
              </a:defRPr>
            </a:lvl1pPr>
          </a:lstStyle>
          <a:p>
            <a:fld id="{A3CC5D90-52AB-4EB0-8EC3-A4AF49644640}" type="slidenum">
              <a:rPr lang="en-GB" smtClean="0"/>
              <a:t>‹#›</a:t>
            </a:fld>
            <a:endParaRPr lang="en-GB"/>
          </a:p>
        </p:txBody>
      </p:sp>
    </p:spTree>
    <p:extLst>
      <p:ext uri="{BB962C8B-B14F-4D97-AF65-F5344CB8AC3E}">
        <p14:creationId xmlns:p14="http://schemas.microsoft.com/office/powerpoint/2010/main" val="3495991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0075" y="3037840"/>
            <a:ext cx="2623185" cy="5415280"/>
          </a:xfrm>
        </p:spPr>
        <p:txBody>
          <a:bodyPr/>
          <a:lstStyle>
            <a:lvl1pPr>
              <a:defRPr sz="1013"/>
            </a:lvl1pPr>
            <a:lvl2pPr>
              <a:defRPr sz="900"/>
            </a:lvl2pPr>
            <a:lvl3pPr>
              <a:defRPr sz="788"/>
            </a:lvl3pPr>
            <a:lvl4pPr>
              <a:defRPr sz="788"/>
            </a:lvl4pPr>
            <a:lvl5pPr>
              <a:defRPr sz="788"/>
            </a:lvl5pPr>
            <a:lvl6pPr>
              <a:defRPr sz="788"/>
            </a:lvl6pPr>
            <a:lvl7pPr>
              <a:defRPr sz="788"/>
            </a:lvl7pPr>
            <a:lvl8pPr>
              <a:defRPr sz="788"/>
            </a:lvl8pPr>
            <a:lvl9pPr>
              <a:defRPr sz="7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634740" y="3037840"/>
            <a:ext cx="2623185" cy="5415280"/>
          </a:xfrm>
        </p:spPr>
        <p:txBody>
          <a:bodyPr/>
          <a:lstStyle>
            <a:lvl1pPr>
              <a:defRPr sz="1013"/>
            </a:lvl1pPr>
            <a:lvl2pPr>
              <a:defRPr sz="900"/>
            </a:lvl2pPr>
            <a:lvl3pPr>
              <a:defRPr sz="788"/>
            </a:lvl3pPr>
            <a:lvl4pPr>
              <a:defRPr sz="788"/>
            </a:lvl4pPr>
            <a:lvl5pPr>
              <a:defRPr sz="788"/>
            </a:lvl5pPr>
            <a:lvl6pPr>
              <a:defRPr sz="788"/>
            </a:lvl6pPr>
            <a:lvl7pPr>
              <a:defRPr sz="788"/>
            </a:lvl7pPr>
            <a:lvl8pPr>
              <a:defRPr sz="788"/>
            </a:lvl8pPr>
            <a:lvl9pPr>
              <a:defRPr sz="7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7044E1-0722-4E63-95C7-2C9545DD41E6}" type="datetimeFigureOut">
              <a:rPr lang="en-GB" smtClean="0"/>
              <a:t>11/05/2020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CC5D90-52AB-4EB0-8EC3-A4AF49644640}" type="slidenum">
              <a:rPr lang="en-GB" smtClean="0"/>
              <a:t>‹#›</a:t>
            </a:fld>
            <a:endParaRPr lang="en-GB"/>
          </a:p>
        </p:txBody>
      </p:sp>
    </p:spTree>
    <p:extLst>
      <p:ext uri="{BB962C8B-B14F-4D97-AF65-F5344CB8AC3E}">
        <p14:creationId xmlns:p14="http://schemas.microsoft.com/office/powerpoint/2010/main" val="282580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01790" y="2996260"/>
            <a:ext cx="2623185" cy="924560"/>
          </a:xfrm>
        </p:spPr>
        <p:txBody>
          <a:bodyPr anchor="ctr">
            <a:normAutofit/>
          </a:bodyPr>
          <a:lstStyle>
            <a:lvl1pPr marL="0" indent="0" algn="l">
              <a:spcBef>
                <a:spcPts val="0"/>
              </a:spcBef>
              <a:buNone/>
              <a:defRPr sz="1069" b="1" i="0">
                <a:solidFill>
                  <a:schemeClr val="tx1"/>
                </a:solidFill>
                <a:latin typeface="+mn-lt"/>
              </a:defRPr>
            </a:lvl1pPr>
            <a:lvl2pPr marL="257175" indent="0">
              <a:buNone/>
              <a:defRPr sz="1013"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601790" y="4033572"/>
            <a:ext cx="2623185" cy="4569969"/>
          </a:xfrm>
        </p:spPr>
        <p:txBody>
          <a:bodyPr/>
          <a:lstStyle>
            <a:lvl1pPr>
              <a:defRPr sz="1013"/>
            </a:lvl1pPr>
            <a:lvl2pPr>
              <a:defRPr sz="900"/>
            </a:lvl2pPr>
            <a:lvl3pPr>
              <a:defRPr sz="788"/>
            </a:lvl3pPr>
            <a:lvl4pPr>
              <a:defRPr sz="788"/>
            </a:lvl4pPr>
            <a:lvl5pPr>
              <a:defRPr sz="788"/>
            </a:lvl5pPr>
            <a:lvl6pPr>
              <a:defRPr sz="788"/>
            </a:lvl6pPr>
            <a:lvl7pPr>
              <a:defRPr sz="788"/>
            </a:lvl7pPr>
            <a:lvl8pPr>
              <a:defRPr sz="788"/>
            </a:lvl8pPr>
            <a:lvl9pPr>
              <a:defRPr sz="7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633026" y="2996260"/>
            <a:ext cx="2623185" cy="924560"/>
          </a:xfrm>
        </p:spPr>
        <p:txBody>
          <a:bodyPr anchor="ctr">
            <a:normAutofit/>
          </a:bodyPr>
          <a:lstStyle>
            <a:lvl1pPr marL="0" indent="0" algn="l">
              <a:spcBef>
                <a:spcPts val="0"/>
              </a:spcBef>
              <a:buNone/>
              <a:defRPr sz="1069" b="1">
                <a:solidFill>
                  <a:schemeClr val="tx1"/>
                </a:solidFill>
              </a:defRPr>
            </a:lvl1pPr>
            <a:lvl2pPr marL="257175" indent="0">
              <a:buNone/>
              <a:defRPr sz="1013"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633026" y="4033570"/>
            <a:ext cx="2623185" cy="4570957"/>
          </a:xfrm>
        </p:spPr>
        <p:txBody>
          <a:bodyPr/>
          <a:lstStyle>
            <a:lvl1pPr>
              <a:defRPr sz="1013"/>
            </a:lvl1pPr>
            <a:lvl2pPr>
              <a:defRPr sz="900"/>
            </a:lvl2pPr>
            <a:lvl3pPr>
              <a:defRPr sz="788"/>
            </a:lvl3pPr>
            <a:lvl4pPr>
              <a:defRPr sz="788"/>
            </a:lvl4pPr>
            <a:lvl5pPr>
              <a:defRPr sz="788"/>
            </a:lvl5pPr>
            <a:lvl6pPr>
              <a:defRPr sz="788"/>
            </a:lvl6pPr>
            <a:lvl7pPr>
              <a:defRPr sz="788"/>
            </a:lvl7pPr>
            <a:lvl8pPr>
              <a:defRPr sz="788"/>
            </a:lvl8pPr>
            <a:lvl9pPr>
              <a:defRPr sz="7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7044E1-0722-4E63-95C7-2C9545DD41E6}" type="datetimeFigureOut">
              <a:rPr lang="en-GB" smtClean="0"/>
              <a:t>11/05/2020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3CC5D90-52AB-4EB0-8EC3-A4AF49644640}" type="slidenum">
              <a:rPr lang="en-GB" smtClean="0"/>
              <a:t>‹#›</a:t>
            </a:fld>
            <a:endParaRPr lang="en-GB"/>
          </a:p>
        </p:txBody>
      </p:sp>
    </p:spTree>
    <p:extLst>
      <p:ext uri="{BB962C8B-B14F-4D97-AF65-F5344CB8AC3E}">
        <p14:creationId xmlns:p14="http://schemas.microsoft.com/office/powerpoint/2010/main" val="4146857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7044E1-0722-4E63-95C7-2C9545DD41E6}" type="datetimeFigureOut">
              <a:rPr lang="en-GB" smtClean="0"/>
              <a:t>11/05/2020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3CC5D90-52AB-4EB0-8EC3-A4AF49644640}" type="slidenum">
              <a:rPr lang="en-GB" smtClean="0"/>
              <a:t>‹#›</a:t>
            </a:fld>
            <a:endParaRPr lang="en-GB"/>
          </a:p>
        </p:txBody>
      </p:sp>
    </p:spTree>
    <p:extLst>
      <p:ext uri="{BB962C8B-B14F-4D97-AF65-F5344CB8AC3E}">
        <p14:creationId xmlns:p14="http://schemas.microsoft.com/office/powerpoint/2010/main" val="261349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7044E1-0722-4E63-95C7-2C9545DD41E6}" type="datetimeFigureOut">
              <a:rPr lang="en-GB" smtClean="0"/>
              <a:t>11/05/2020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3CC5D90-52AB-4EB0-8EC3-A4AF49644640}" type="slidenum">
              <a:rPr lang="en-GB" smtClean="0"/>
              <a:t>‹#›</a:t>
            </a:fld>
            <a:endParaRPr lang="en-GB"/>
          </a:p>
        </p:txBody>
      </p:sp>
    </p:spTree>
    <p:extLst>
      <p:ext uri="{BB962C8B-B14F-4D97-AF65-F5344CB8AC3E}">
        <p14:creationId xmlns:p14="http://schemas.microsoft.com/office/powerpoint/2010/main" val="1439891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4567427" y="343408"/>
            <a:ext cx="2152460" cy="9219184"/>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4643246" y="541528"/>
            <a:ext cx="2000822" cy="8822944"/>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57738" y="877344"/>
            <a:ext cx="1778604" cy="2377440"/>
          </a:xfrm>
        </p:spPr>
        <p:txBody>
          <a:bodyPr anchor="b">
            <a:normAutofit/>
          </a:bodyPr>
          <a:lstStyle>
            <a:lvl1pPr algn="l" defTabSz="514350" rtl="0" eaLnBrk="1" latinLnBrk="0" hangingPunct="1">
              <a:lnSpc>
                <a:spcPct val="100000"/>
              </a:lnSpc>
              <a:spcBef>
                <a:spcPct val="0"/>
              </a:spcBef>
              <a:buNone/>
              <a:defRPr lang="en-US" sz="18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385763" y="880533"/>
            <a:ext cx="3857625" cy="7704667"/>
          </a:xfrm>
        </p:spPr>
        <p:txBody>
          <a:bodyPr/>
          <a:lstStyle>
            <a:lvl1pPr>
              <a:defRPr sz="1069"/>
            </a:lvl1pPr>
            <a:lvl2pPr>
              <a:defRPr sz="900"/>
            </a:lvl2pPr>
            <a:lvl3pPr>
              <a:defRPr sz="788"/>
            </a:lvl3pPr>
            <a:lvl4pPr>
              <a:defRPr sz="788"/>
            </a:lvl4pPr>
            <a:lvl5pPr>
              <a:defRPr sz="788"/>
            </a:lvl5pPr>
            <a:lvl6pPr>
              <a:defRPr sz="788"/>
            </a:lvl6pPr>
            <a:lvl7pPr>
              <a:defRPr sz="788"/>
            </a:lvl7pPr>
            <a:lvl8pPr>
              <a:defRPr sz="788"/>
            </a:lvl8pPr>
            <a:lvl9pPr>
              <a:defRPr sz="7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57738" y="3375378"/>
            <a:ext cx="1778604" cy="5209822"/>
          </a:xfrm>
        </p:spPr>
        <p:txBody>
          <a:bodyPr>
            <a:normAutofit/>
          </a:bodyPr>
          <a:lstStyle>
            <a:lvl1pPr marL="0" indent="0">
              <a:lnSpc>
                <a:spcPct val="110000"/>
              </a:lnSpc>
              <a:spcBef>
                <a:spcPts val="450"/>
              </a:spcBef>
              <a:buNone/>
              <a:defRPr sz="1013">
                <a:solidFill>
                  <a:schemeClr val="tx1"/>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8" name="Date Placeholder 7"/>
          <p:cNvSpPr>
            <a:spLocks noGrp="1"/>
          </p:cNvSpPr>
          <p:nvPr>
            <p:ph type="dt" sz="half" idx="10"/>
          </p:nvPr>
        </p:nvSpPr>
        <p:spPr>
          <a:xfrm>
            <a:off x="3143250" y="8717280"/>
            <a:ext cx="1100138" cy="528320"/>
          </a:xfrm>
        </p:spPr>
        <p:txBody>
          <a:bodyPr/>
          <a:lstStyle>
            <a:lvl1pPr>
              <a:defRPr>
                <a:solidFill>
                  <a:schemeClr val="tx1">
                    <a:lumMod val="85000"/>
                    <a:lumOff val="15000"/>
                  </a:schemeClr>
                </a:solidFill>
              </a:defRPr>
            </a:lvl1pPr>
          </a:lstStyle>
          <a:p>
            <a:fld id="{A37044E1-0722-4E63-95C7-2C9545DD41E6}" type="datetimeFigureOut">
              <a:rPr lang="en-GB" smtClean="0"/>
              <a:t>11/05/2020</a:t>
            </a:fld>
            <a:endParaRPr lang="en-GB"/>
          </a:p>
        </p:txBody>
      </p:sp>
      <p:sp>
        <p:nvSpPr>
          <p:cNvPr id="9" name="Footer Placeholder 8"/>
          <p:cNvSpPr>
            <a:spLocks noGrp="1"/>
          </p:cNvSpPr>
          <p:nvPr>
            <p:ph type="ftr" sz="quarter" idx="11"/>
          </p:nvPr>
        </p:nvSpPr>
        <p:spPr>
          <a:xfrm>
            <a:off x="385763" y="8717280"/>
            <a:ext cx="2578894" cy="528320"/>
          </a:xfrm>
        </p:spPr>
        <p:txBody>
          <a:bodyPr/>
          <a:lstStyle>
            <a:lvl1pPr algn="l">
              <a:defRPr/>
            </a:lvl1pPr>
          </a:lstStyle>
          <a:p>
            <a:endParaRPr lang="en-GB"/>
          </a:p>
        </p:txBody>
      </p:sp>
      <p:sp>
        <p:nvSpPr>
          <p:cNvPr id="11" name="Slide Number Placeholder 10"/>
          <p:cNvSpPr>
            <a:spLocks noGrp="1"/>
          </p:cNvSpPr>
          <p:nvPr>
            <p:ph type="sldNum" sz="quarter" idx="12"/>
          </p:nvPr>
        </p:nvSpPr>
        <p:spPr>
          <a:xfrm>
            <a:off x="5848160" y="8717280"/>
            <a:ext cx="688182" cy="528320"/>
          </a:xfrm>
        </p:spPr>
        <p:txBody>
          <a:bodyPr/>
          <a:lstStyle>
            <a:lvl1pPr>
              <a:defRPr>
                <a:solidFill>
                  <a:schemeClr val="tx1">
                    <a:lumMod val="85000"/>
                    <a:lumOff val="15000"/>
                  </a:schemeClr>
                </a:solidFill>
              </a:defRPr>
            </a:lvl1pPr>
          </a:lstStyle>
          <a:p>
            <a:fld id="{A3CC5D90-52AB-4EB0-8EC3-A4AF49644640}" type="slidenum">
              <a:rPr lang="en-GB" smtClean="0"/>
              <a:t>‹#›</a:t>
            </a:fld>
            <a:endParaRPr lang="en-GB"/>
          </a:p>
        </p:txBody>
      </p:sp>
    </p:spTree>
    <p:extLst>
      <p:ext uri="{BB962C8B-B14F-4D97-AF65-F5344CB8AC3E}">
        <p14:creationId xmlns:p14="http://schemas.microsoft.com/office/powerpoint/2010/main" val="1621068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6858000" cy="9906000"/>
          </a:xfrm>
          <a:prstGeom prst="rect">
            <a:avLst/>
          </a:prstGeom>
          <a:solidFill>
            <a:schemeClr val="bg2">
              <a:alpha val="60000"/>
            </a:schemeClr>
          </a:solidFill>
          <a:ln w="6350" cap="flat" cmpd="sng" algn="ctr">
            <a:solidFill>
              <a:schemeClr val="accent4">
                <a:lumMod val="75000"/>
              </a:schemeClr>
            </a:solidFill>
            <a:prstDash val="solid"/>
          </a:ln>
          <a:effectLst>
            <a:softEdge rad="0"/>
          </a:effectLst>
        </p:spPr>
      </p:sp>
      <p:sp>
        <p:nvSpPr>
          <p:cNvPr id="10" name="Rectangle 9">
            <a:extLst>
              <a:ext uri="{FF2B5EF4-FFF2-40B4-BE49-F238E27FC236}">
                <a16:creationId xmlns:a16="http://schemas.microsoft.com/office/drawing/2014/main" id="{B338E8C6-C664-44A5-A38C-1F2C4EF025E8}"/>
              </a:ext>
            </a:extLst>
          </p:cNvPr>
          <p:cNvSpPr/>
          <p:nvPr userDrawn="1"/>
        </p:nvSpPr>
        <p:spPr>
          <a:xfrm>
            <a:off x="117369" y="283662"/>
            <a:ext cx="6620962" cy="9307652"/>
          </a:xfrm>
          <a:prstGeom prst="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p>
        </p:txBody>
      </p:sp>
      <p:sp>
        <p:nvSpPr>
          <p:cNvPr id="8" name="Rectangle 7"/>
          <p:cNvSpPr/>
          <p:nvPr/>
        </p:nvSpPr>
        <p:spPr>
          <a:xfrm>
            <a:off x="151888" y="381170"/>
            <a:ext cx="6548470" cy="9103770"/>
          </a:xfrm>
          <a:prstGeom prst="rect">
            <a:avLst/>
          </a:prstGeom>
          <a:noFill/>
          <a:ln w="6350" cap="sq" cmpd="sng" algn="ctr">
            <a:solidFill>
              <a:schemeClr val="accent4">
                <a:lumMod val="50000"/>
              </a:schemeClr>
            </a:solidFill>
            <a:prstDash val="solid"/>
            <a:miter lim="800000"/>
          </a:ln>
          <a:effectLst/>
        </p:spPr>
      </p:sp>
      <p:sp>
        <p:nvSpPr>
          <p:cNvPr id="3" name="Text Placeholder 2"/>
          <p:cNvSpPr>
            <a:spLocks noGrp="1"/>
          </p:cNvSpPr>
          <p:nvPr>
            <p:ph type="body" idx="1"/>
          </p:nvPr>
        </p:nvSpPr>
        <p:spPr>
          <a:xfrm>
            <a:off x="600075" y="2003361"/>
            <a:ext cx="5657850" cy="6595047"/>
          </a:xfrm>
          <a:prstGeom prst="rect">
            <a:avLst/>
          </a:prstGeom>
          <a:ln w="57150">
            <a:solidFill>
              <a:schemeClr val="accent1"/>
            </a:solidFill>
          </a:ln>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081947" y="8717280"/>
            <a:ext cx="1627338" cy="528320"/>
          </a:xfrm>
          <a:prstGeom prst="rect">
            <a:avLst/>
          </a:prstGeom>
        </p:spPr>
        <p:txBody>
          <a:bodyPr vert="horz" lIns="91440" tIns="45720" rIns="91440" bIns="45720" rtlCol="0" anchor="b"/>
          <a:lstStyle>
            <a:lvl1pPr algn="r">
              <a:defRPr sz="563">
                <a:solidFill>
                  <a:schemeClr val="tx1">
                    <a:lumMod val="75000"/>
                    <a:lumOff val="25000"/>
                  </a:schemeClr>
                </a:solidFill>
              </a:defRPr>
            </a:lvl1pPr>
          </a:lstStyle>
          <a:p>
            <a:fld id="{A37044E1-0722-4E63-95C7-2C9545DD41E6}" type="datetimeFigureOut">
              <a:rPr lang="en-GB" smtClean="0"/>
              <a:t>11/05/2020</a:t>
            </a:fld>
            <a:endParaRPr lang="en-GB"/>
          </a:p>
        </p:txBody>
      </p:sp>
      <p:sp>
        <p:nvSpPr>
          <p:cNvPr id="5" name="Footer Placeholder 4"/>
          <p:cNvSpPr>
            <a:spLocks noGrp="1"/>
          </p:cNvSpPr>
          <p:nvPr>
            <p:ph type="ftr" sz="quarter" idx="3"/>
          </p:nvPr>
        </p:nvSpPr>
        <p:spPr>
          <a:xfrm>
            <a:off x="600075" y="8717280"/>
            <a:ext cx="3271838" cy="528320"/>
          </a:xfrm>
          <a:prstGeom prst="rect">
            <a:avLst/>
          </a:prstGeom>
        </p:spPr>
        <p:txBody>
          <a:bodyPr vert="horz" lIns="91440" tIns="45720" rIns="91440" bIns="45720" rtlCol="0" anchor="b"/>
          <a:lstStyle>
            <a:lvl1pPr algn="l">
              <a:defRPr sz="563">
                <a:solidFill>
                  <a:schemeClr val="tx1">
                    <a:lumMod val="85000"/>
                    <a:lumOff val="15000"/>
                  </a:schemeClr>
                </a:solidFill>
              </a:defRPr>
            </a:lvl1pPr>
          </a:lstStyle>
          <a:p>
            <a:endParaRPr lang="en-GB"/>
          </a:p>
        </p:txBody>
      </p:sp>
      <p:sp>
        <p:nvSpPr>
          <p:cNvPr id="6" name="Slide Number Placeholder 5"/>
          <p:cNvSpPr>
            <a:spLocks noGrp="1"/>
          </p:cNvSpPr>
          <p:nvPr>
            <p:ph type="sldNum" sz="quarter" idx="4"/>
          </p:nvPr>
        </p:nvSpPr>
        <p:spPr>
          <a:xfrm>
            <a:off x="5786437" y="8717280"/>
            <a:ext cx="471488" cy="528320"/>
          </a:xfrm>
          <a:prstGeom prst="rect">
            <a:avLst/>
          </a:prstGeom>
        </p:spPr>
        <p:txBody>
          <a:bodyPr vert="horz" lIns="91440" tIns="45720" rIns="91440" bIns="45720" rtlCol="0" anchor="b"/>
          <a:lstStyle>
            <a:lvl1pPr algn="r">
              <a:defRPr sz="563">
                <a:solidFill>
                  <a:schemeClr val="tx1">
                    <a:lumMod val="75000"/>
                    <a:lumOff val="25000"/>
                  </a:schemeClr>
                </a:solidFill>
              </a:defRPr>
            </a:lvl1pPr>
          </a:lstStyle>
          <a:p>
            <a:fld id="{A3CC5D90-52AB-4EB0-8EC3-A4AF49644640}" type="slidenum">
              <a:rPr lang="en-GB" smtClean="0"/>
              <a:t>‹#›</a:t>
            </a:fld>
            <a:endParaRPr lang="en-GB"/>
          </a:p>
        </p:txBody>
      </p:sp>
      <p:sp>
        <p:nvSpPr>
          <p:cNvPr id="2" name="Title Placeholder 1"/>
          <p:cNvSpPr>
            <a:spLocks noGrp="1"/>
          </p:cNvSpPr>
          <p:nvPr>
            <p:ph type="title"/>
          </p:nvPr>
        </p:nvSpPr>
        <p:spPr>
          <a:xfrm>
            <a:off x="600075" y="617932"/>
            <a:ext cx="5657850" cy="1199276"/>
          </a:xfrm>
          <a:prstGeom prst="rect">
            <a:avLst/>
          </a:prstGeom>
          <a:solidFill>
            <a:schemeClr val="accent1">
              <a:lumMod val="20000"/>
              <a:lumOff val="80000"/>
            </a:schemeClr>
          </a:solidFill>
          <a:ln w="28575">
            <a:solidFill>
              <a:srgbClr val="002060"/>
            </a:solidFill>
          </a:ln>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17663414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ctr" defTabSz="514350" rtl="0" eaLnBrk="1" latinLnBrk="0" hangingPunct="1">
        <a:lnSpc>
          <a:spcPct val="90000"/>
        </a:lnSpc>
        <a:spcBef>
          <a:spcPct val="0"/>
        </a:spcBef>
        <a:buNone/>
        <a:defRPr lang="en-US" sz="1800" kern="1200" cap="none" spc="0" baseline="0" dirty="0">
          <a:solidFill>
            <a:schemeClr val="tx1">
              <a:lumMod val="85000"/>
              <a:lumOff val="15000"/>
            </a:schemeClr>
          </a:solidFill>
          <a:effectLst/>
          <a:latin typeface="+mj-lt"/>
          <a:ea typeface="+mn-ea"/>
          <a:cs typeface="+mn-cs"/>
        </a:defRPr>
      </a:lvl1pPr>
    </p:titleStyle>
    <p:bodyStyle>
      <a:lvl1pPr marL="102870" indent="-102870" algn="l" defTabSz="514350" rtl="0" eaLnBrk="1" latinLnBrk="0" hangingPunct="1">
        <a:lnSpc>
          <a:spcPct val="100000"/>
        </a:lnSpc>
        <a:spcBef>
          <a:spcPts val="506"/>
        </a:spcBef>
        <a:spcAft>
          <a:spcPts val="0"/>
        </a:spcAft>
        <a:buClr>
          <a:schemeClr val="tx1">
            <a:lumMod val="85000"/>
            <a:lumOff val="15000"/>
          </a:schemeClr>
        </a:buClr>
        <a:buFont typeface="Garamond" pitchFamily="18" charset="0"/>
        <a:buChar char="◦"/>
        <a:defRPr sz="1013" kern="1200">
          <a:solidFill>
            <a:schemeClr val="tx1"/>
          </a:solidFill>
          <a:latin typeface="+mn-lt"/>
          <a:ea typeface="+mn-ea"/>
          <a:cs typeface="+mn-cs"/>
        </a:defRPr>
      </a:lvl1pPr>
      <a:lvl2pPr marL="257175" indent="-102870" algn="l" defTabSz="514350" rtl="0" eaLnBrk="1" latinLnBrk="0" hangingPunct="1">
        <a:lnSpc>
          <a:spcPct val="100000"/>
        </a:lnSpc>
        <a:spcBef>
          <a:spcPts val="281"/>
        </a:spcBef>
        <a:buClr>
          <a:schemeClr val="tx1">
            <a:lumMod val="85000"/>
            <a:lumOff val="15000"/>
          </a:schemeClr>
        </a:buClr>
        <a:buFont typeface="Garamond" pitchFamily="18" charset="0"/>
        <a:buChar char="◦"/>
        <a:defRPr sz="900" kern="1200">
          <a:solidFill>
            <a:schemeClr val="tx1"/>
          </a:solidFill>
          <a:latin typeface="+mn-lt"/>
          <a:ea typeface="+mn-ea"/>
          <a:cs typeface="+mn-cs"/>
        </a:defRPr>
      </a:lvl2pPr>
      <a:lvl3pPr marL="411480" indent="-102870" algn="l" defTabSz="514350" rtl="0" eaLnBrk="1" latinLnBrk="0" hangingPunct="1">
        <a:lnSpc>
          <a:spcPct val="100000"/>
        </a:lnSpc>
        <a:spcBef>
          <a:spcPts val="281"/>
        </a:spcBef>
        <a:buClr>
          <a:schemeClr val="tx1">
            <a:lumMod val="85000"/>
            <a:lumOff val="15000"/>
          </a:schemeClr>
        </a:buClr>
        <a:buFont typeface="Garamond" pitchFamily="18" charset="0"/>
        <a:buChar char="◦"/>
        <a:defRPr sz="788" kern="1200">
          <a:solidFill>
            <a:schemeClr val="tx1"/>
          </a:solidFill>
          <a:latin typeface="+mn-lt"/>
          <a:ea typeface="+mn-ea"/>
          <a:cs typeface="+mn-cs"/>
        </a:defRPr>
      </a:lvl3pPr>
      <a:lvl4pPr marL="565785" indent="-102870" algn="l" defTabSz="514350" rtl="0" eaLnBrk="1" latinLnBrk="0" hangingPunct="1">
        <a:lnSpc>
          <a:spcPct val="100000"/>
        </a:lnSpc>
        <a:spcBef>
          <a:spcPts val="281"/>
        </a:spcBef>
        <a:buClr>
          <a:schemeClr val="tx1">
            <a:lumMod val="85000"/>
            <a:lumOff val="15000"/>
          </a:schemeClr>
        </a:buClr>
        <a:buFont typeface="Garamond" pitchFamily="18" charset="0"/>
        <a:buChar char="◦"/>
        <a:defRPr sz="788" kern="1200">
          <a:solidFill>
            <a:schemeClr val="tx1"/>
          </a:solidFill>
          <a:latin typeface="+mn-lt"/>
          <a:ea typeface="+mn-ea"/>
          <a:cs typeface="+mn-cs"/>
        </a:defRPr>
      </a:lvl4pPr>
      <a:lvl5pPr marL="720090" indent="-102870" algn="l" defTabSz="514350" rtl="0" eaLnBrk="1" latinLnBrk="0" hangingPunct="1">
        <a:lnSpc>
          <a:spcPct val="100000"/>
        </a:lnSpc>
        <a:spcBef>
          <a:spcPts val="281"/>
        </a:spcBef>
        <a:buClr>
          <a:schemeClr val="tx1">
            <a:lumMod val="85000"/>
            <a:lumOff val="15000"/>
          </a:schemeClr>
        </a:buClr>
        <a:buFont typeface="Garamond" pitchFamily="18" charset="0"/>
        <a:buChar char="◦"/>
        <a:defRPr sz="788" kern="1200">
          <a:solidFill>
            <a:schemeClr val="tx1"/>
          </a:solidFill>
          <a:latin typeface="+mn-lt"/>
          <a:ea typeface="+mn-ea"/>
          <a:cs typeface="+mn-cs"/>
        </a:defRPr>
      </a:lvl5pPr>
      <a:lvl6pPr marL="900000" indent="-128588" algn="l" defTabSz="514350" rtl="0" eaLnBrk="1" latinLnBrk="0" hangingPunct="1">
        <a:lnSpc>
          <a:spcPct val="100000"/>
        </a:lnSpc>
        <a:spcBef>
          <a:spcPts val="281"/>
        </a:spcBef>
        <a:buClr>
          <a:schemeClr val="tx1">
            <a:lumMod val="85000"/>
            <a:lumOff val="15000"/>
          </a:schemeClr>
        </a:buClr>
        <a:buFont typeface="Garamond" pitchFamily="18" charset="0"/>
        <a:buChar char="◦"/>
        <a:defRPr sz="788" kern="1200">
          <a:solidFill>
            <a:schemeClr val="tx1"/>
          </a:solidFill>
          <a:latin typeface="+mn-lt"/>
          <a:ea typeface="+mn-ea"/>
          <a:cs typeface="+mn-cs"/>
        </a:defRPr>
      </a:lvl6pPr>
      <a:lvl7pPr marL="1068750" indent="-128588" algn="l" defTabSz="514350" rtl="0" eaLnBrk="1" latinLnBrk="0" hangingPunct="1">
        <a:lnSpc>
          <a:spcPct val="100000"/>
        </a:lnSpc>
        <a:spcBef>
          <a:spcPts val="281"/>
        </a:spcBef>
        <a:buClr>
          <a:schemeClr val="tx1">
            <a:lumMod val="85000"/>
            <a:lumOff val="15000"/>
          </a:schemeClr>
        </a:buClr>
        <a:buFont typeface="Garamond" pitchFamily="18" charset="0"/>
        <a:buChar char="◦"/>
        <a:defRPr sz="788" kern="1200">
          <a:solidFill>
            <a:schemeClr val="tx1"/>
          </a:solidFill>
          <a:latin typeface="+mn-lt"/>
          <a:ea typeface="+mn-ea"/>
          <a:cs typeface="+mn-cs"/>
        </a:defRPr>
      </a:lvl7pPr>
      <a:lvl8pPr marL="1237500" indent="-128588" algn="l" defTabSz="514350" rtl="0" eaLnBrk="1" latinLnBrk="0" hangingPunct="1">
        <a:lnSpc>
          <a:spcPct val="100000"/>
        </a:lnSpc>
        <a:spcBef>
          <a:spcPts val="281"/>
        </a:spcBef>
        <a:buClr>
          <a:schemeClr val="tx1">
            <a:lumMod val="85000"/>
            <a:lumOff val="15000"/>
          </a:schemeClr>
        </a:buClr>
        <a:buFont typeface="Garamond" pitchFamily="18" charset="0"/>
        <a:buChar char="◦"/>
        <a:defRPr sz="788" kern="1200">
          <a:solidFill>
            <a:schemeClr val="tx1"/>
          </a:solidFill>
          <a:latin typeface="+mn-lt"/>
          <a:ea typeface="+mn-ea"/>
          <a:cs typeface="+mn-cs"/>
        </a:defRPr>
      </a:lvl8pPr>
      <a:lvl9pPr marL="1406250" indent="-128588" algn="l" defTabSz="514350" rtl="0" eaLnBrk="1" latinLnBrk="0" hangingPunct="1">
        <a:lnSpc>
          <a:spcPct val="100000"/>
        </a:lnSpc>
        <a:spcBef>
          <a:spcPts val="281"/>
        </a:spcBef>
        <a:buClr>
          <a:schemeClr val="tx1">
            <a:lumMod val="85000"/>
            <a:lumOff val="15000"/>
          </a:schemeClr>
        </a:buClr>
        <a:buFont typeface="Garamond" pitchFamily="18" charset="0"/>
        <a:buChar char="◦"/>
        <a:defRPr sz="788"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ocr.org.uk/Images/171720-specification-accredited-a-level-gce-chemistry-a-h432.pdf"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topdocumentaryfilms.com/chemistry-almost-everything/" TargetMode="External"/><Relationship Id="rId2" Type="http://schemas.openxmlformats.org/officeDocument/2006/relationships/hyperlink" Target="https://www.toppr.com/guides/chemistry/some-basic-concepts-of-chemistry/importance-and-scope-of-chemistry/" TargetMode="Externa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www.rsc.org.uk/" TargetMode="External"/><Relationship Id="rId2" Type="http://schemas.openxmlformats.org/officeDocument/2006/relationships/hyperlink" Target="http://www.periodicvideos.com/about.htm" TargetMode="External"/><Relationship Id="rId1" Type="http://schemas.openxmlformats.org/officeDocument/2006/relationships/slideLayout" Target="../slideLayouts/slideLayout3.xml"/><Relationship Id="rId5" Type="http://schemas.openxmlformats.org/officeDocument/2006/relationships/hyperlink" Target="http://www.chemguide.co.uk/" TargetMode="External"/><Relationship Id="rId4" Type="http://schemas.openxmlformats.org/officeDocument/2006/relationships/hyperlink" Target="http://www.icheme.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scitecheuropa.eu/green-chemistry/87257/" TargetMode="External"/><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commons.wikimedia.org/wiki/File:Glass_ochem_dof.png" TargetMode="External"/><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hyperlink" Target="https://www.bbc.co.uk/bitesize/guides/zy3xcj6/revision/1" TargetMode="External"/><Relationship Id="rId13" Type="http://schemas.openxmlformats.org/officeDocument/2006/relationships/image" Target="../media/image8.png"/><Relationship Id="rId3" Type="http://schemas.openxmlformats.org/officeDocument/2006/relationships/hyperlink" Target="https://www.chemguide.co.uk/physical/kt/basic.html#top" TargetMode="External"/><Relationship Id="rId7" Type="http://schemas.openxmlformats.org/officeDocument/2006/relationships/hyperlink" Target="https://www.bbc.co.uk/bitesize/guides/zg6bmsg/revision/1" TargetMode="External"/><Relationship Id="rId12" Type="http://schemas.openxmlformats.org/officeDocument/2006/relationships/hyperlink" Target="http://commons.wikimedia.org/wiki/File:Glass_ochem_dof.png" TargetMode="External"/><Relationship Id="rId2" Type="http://schemas.openxmlformats.org/officeDocument/2006/relationships/hyperlink" Target="https://www.chemguide.co.uk/atoms/properties/gcse.html#top" TargetMode="External"/><Relationship Id="rId1" Type="http://schemas.openxmlformats.org/officeDocument/2006/relationships/slideLayout" Target="../slideLayouts/slideLayout3.xml"/><Relationship Id="rId6" Type="http://schemas.openxmlformats.org/officeDocument/2006/relationships/hyperlink" Target="https://www.bbc.co.uk/bitesize/guides/z3kg2nb/revision/1" TargetMode="External"/><Relationship Id="rId11" Type="http://schemas.openxmlformats.org/officeDocument/2006/relationships/image" Target="../media/image7.png"/><Relationship Id="rId5" Type="http://schemas.openxmlformats.org/officeDocument/2006/relationships/hyperlink" Target="https://www.bbc.co.uk/bitesize/guides/zgcyw6f/revision/1" TargetMode="External"/><Relationship Id="rId10" Type="http://schemas.openxmlformats.org/officeDocument/2006/relationships/hyperlink" Target="http://www.rsc.org/" TargetMode="External"/><Relationship Id="rId4" Type="http://schemas.openxmlformats.org/officeDocument/2006/relationships/hyperlink" Target="https://www.chemguide.co.uk/physical/energetics/basic.html#top" TargetMode="External"/><Relationship Id="rId9" Type="http://schemas.openxmlformats.org/officeDocument/2006/relationships/hyperlink" Target="https://pubs.rsc.org/en/Journals?key=Title&amp;value=Curren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8468B-A969-499A-BCB8-0CB01AEB1B8F}"/>
              </a:ext>
            </a:extLst>
          </p:cNvPr>
          <p:cNvSpPr>
            <a:spLocks noGrp="1"/>
          </p:cNvSpPr>
          <p:nvPr>
            <p:ph type="title"/>
          </p:nvPr>
        </p:nvSpPr>
        <p:spPr>
          <a:xfrm>
            <a:off x="600075" y="617932"/>
            <a:ext cx="5657850" cy="1199276"/>
          </a:xfrm>
        </p:spPr>
        <p:txBody>
          <a:bodyPr anchor="ctr">
            <a:normAutofit/>
          </a:bodyPr>
          <a:lstStyle/>
          <a:p>
            <a:r>
              <a:rPr lang="en-US" sz="3600" dirty="0"/>
              <a:t>A Level Chemistry at Thomas Deacon Academy</a:t>
            </a:r>
            <a:endParaRPr lang="en-GB" sz="3600" dirty="0"/>
          </a:p>
        </p:txBody>
      </p:sp>
      <p:pic>
        <p:nvPicPr>
          <p:cNvPr id="7" name="Picture 4">
            <a:extLst>
              <a:ext uri="{FF2B5EF4-FFF2-40B4-BE49-F238E27FC236}">
                <a16:creationId xmlns:a16="http://schemas.microsoft.com/office/drawing/2014/main" id="{8183544E-B782-49B9-92E9-4992623A298F}"/>
              </a:ext>
            </a:extLst>
          </p:cNvPr>
          <p:cNvPicPr>
            <a:picLocks noChangeAspect="1"/>
          </p:cNvPicPr>
          <p:nvPr/>
        </p:nvPicPr>
        <p:blipFill rotWithShape="1">
          <a:blip r:embed="rId2"/>
          <a:srcRect l="29900" r="12837" b="2"/>
          <a:stretch/>
        </p:blipFill>
        <p:spPr>
          <a:xfrm>
            <a:off x="600075" y="2003361"/>
            <a:ext cx="5657850" cy="6595047"/>
          </a:xfrm>
          <a:prstGeom prst="rect">
            <a:avLst/>
          </a:prstGeom>
          <a:noFill/>
        </p:spPr>
      </p:pic>
      <p:pic>
        <p:nvPicPr>
          <p:cNvPr id="6" name="Picture 5" descr="Logo June 2019">
            <a:extLst>
              <a:ext uri="{FF2B5EF4-FFF2-40B4-BE49-F238E27FC236}">
                <a16:creationId xmlns:a16="http://schemas.microsoft.com/office/drawing/2014/main" id="{691D8F04-3434-4946-A34A-2C1FCF189583}"/>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2304566" y="8631864"/>
            <a:ext cx="2248867" cy="801030"/>
          </a:xfrm>
          <a:prstGeom prst="rect">
            <a:avLst/>
          </a:prstGeom>
          <a:noFill/>
        </p:spPr>
      </p:pic>
      <p:sp>
        <p:nvSpPr>
          <p:cNvPr id="5" name="Title 1">
            <a:extLst>
              <a:ext uri="{FF2B5EF4-FFF2-40B4-BE49-F238E27FC236}">
                <a16:creationId xmlns:a16="http://schemas.microsoft.com/office/drawing/2014/main" id="{143A5D29-17EA-4E1D-A92B-F106FCDFA2B8}"/>
              </a:ext>
            </a:extLst>
          </p:cNvPr>
          <p:cNvSpPr txBox="1">
            <a:spLocks/>
          </p:cNvSpPr>
          <p:nvPr/>
        </p:nvSpPr>
        <p:spPr>
          <a:xfrm>
            <a:off x="600075" y="2003361"/>
            <a:ext cx="5657850" cy="678507"/>
          </a:xfrm>
          <a:prstGeom prst="rect">
            <a:avLst/>
          </a:prstGeom>
          <a:solidFill>
            <a:schemeClr val="accent5">
              <a:lumMod val="20000"/>
              <a:lumOff val="80000"/>
            </a:schemeClr>
          </a:solidFill>
          <a:ln w="28575">
            <a:solidFill>
              <a:schemeClr val="accent5">
                <a:lumMod val="75000"/>
              </a:schemeClr>
            </a:solidFill>
          </a:ln>
        </p:spPr>
        <p:txBody>
          <a:bodyPr vert="horz" lIns="91440" tIns="45720" rIns="91440" bIns="45720" rtlCol="0" anchor="ctr">
            <a:normAutofit/>
          </a:bodyPr>
          <a:lstStyle>
            <a:lvl1pPr algn="ctr" defTabSz="514350" rtl="0" eaLnBrk="1" latinLnBrk="0" hangingPunct="1">
              <a:lnSpc>
                <a:spcPct val="90000"/>
              </a:lnSpc>
              <a:spcBef>
                <a:spcPct val="0"/>
              </a:spcBef>
              <a:buNone/>
              <a:defRPr lang="en-US" sz="1800" kern="1200" cap="none" spc="0" baseline="0" dirty="0">
                <a:solidFill>
                  <a:schemeClr val="tx1">
                    <a:lumMod val="85000"/>
                    <a:lumOff val="15000"/>
                  </a:schemeClr>
                </a:solidFill>
                <a:effectLst/>
                <a:latin typeface="+mj-lt"/>
                <a:ea typeface="+mn-ea"/>
                <a:cs typeface="+mn-cs"/>
              </a:defRPr>
            </a:lvl1pPr>
          </a:lstStyle>
          <a:p>
            <a:r>
              <a:rPr lang="en-US" sz="3600" dirty="0"/>
              <a:t>Project 1</a:t>
            </a:r>
          </a:p>
        </p:txBody>
      </p:sp>
    </p:spTree>
    <p:extLst>
      <p:ext uri="{BB962C8B-B14F-4D97-AF65-F5344CB8AC3E}">
        <p14:creationId xmlns:p14="http://schemas.microsoft.com/office/powerpoint/2010/main" val="4037389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78EF5-E1EE-49DB-9DFB-4F4519F8F149}"/>
              </a:ext>
            </a:extLst>
          </p:cNvPr>
          <p:cNvSpPr>
            <a:spLocks noGrp="1"/>
          </p:cNvSpPr>
          <p:nvPr>
            <p:ph type="title"/>
          </p:nvPr>
        </p:nvSpPr>
        <p:spPr/>
        <p:txBody>
          <a:bodyPr>
            <a:noAutofit/>
          </a:bodyPr>
          <a:lstStyle/>
          <a:p>
            <a:r>
              <a:rPr lang="en-GB" sz="4400" dirty="0"/>
              <a:t>4. Key skills practice questions</a:t>
            </a:r>
          </a:p>
        </p:txBody>
      </p:sp>
      <p:sp>
        <p:nvSpPr>
          <p:cNvPr id="3" name="Content Placeholder 2">
            <a:extLst>
              <a:ext uri="{FF2B5EF4-FFF2-40B4-BE49-F238E27FC236}">
                <a16:creationId xmlns:a16="http://schemas.microsoft.com/office/drawing/2014/main" id="{216906E2-8657-43A6-A2B4-F4120B224F6F}"/>
              </a:ext>
            </a:extLst>
          </p:cNvPr>
          <p:cNvSpPr>
            <a:spLocks noGrp="1"/>
          </p:cNvSpPr>
          <p:nvPr>
            <p:ph idx="1"/>
          </p:nvPr>
        </p:nvSpPr>
        <p:spPr>
          <a:xfrm>
            <a:off x="600075" y="2003361"/>
            <a:ext cx="5657850" cy="7350189"/>
          </a:xfrm>
        </p:spPr>
        <p:txBody>
          <a:bodyPr>
            <a:normAutofit/>
          </a:bodyPr>
          <a:lstStyle/>
          <a:p>
            <a:r>
              <a:rPr lang="en-US" sz="1400" b="1" dirty="0"/>
              <a:t>Standard form and significant figures:</a:t>
            </a:r>
          </a:p>
          <a:p>
            <a:pPr lvl="1">
              <a:buFont typeface="Arial" panose="020B0604020202020204" pitchFamily="34" charset="0"/>
              <a:buChar char="•"/>
            </a:pPr>
            <a:r>
              <a:rPr lang="en-GB" sz="1187" dirty="0"/>
              <a:t>Answer the following questions:</a:t>
            </a:r>
          </a:p>
          <a:p>
            <a:pPr marL="0" lvl="0" indent="0">
              <a:lnSpc>
                <a:spcPct val="150000"/>
              </a:lnSpc>
              <a:spcBef>
                <a:spcPts val="0"/>
              </a:spcBef>
              <a:buNone/>
            </a:pPr>
            <a:r>
              <a:rPr lang="en-GB" sz="1200" b="1" dirty="0"/>
              <a:t>1. </a:t>
            </a:r>
            <a:r>
              <a:rPr lang="en-GB" sz="1200" dirty="0"/>
              <a:t>Change the following values to standard form.</a:t>
            </a:r>
          </a:p>
          <a:p>
            <a:pPr marL="0" indent="0">
              <a:lnSpc>
                <a:spcPct val="150000"/>
              </a:lnSpc>
              <a:spcBef>
                <a:spcPts val="0"/>
              </a:spcBef>
              <a:buNone/>
            </a:pPr>
            <a:r>
              <a:rPr lang="en-GB" sz="1200" b="1" dirty="0"/>
              <a:t>	a</a:t>
            </a:r>
            <a:r>
              <a:rPr lang="en-GB" sz="1200" dirty="0"/>
              <a:t> boiling point of sodium chloride: 1413 °C</a:t>
            </a:r>
          </a:p>
          <a:p>
            <a:pPr marL="0" indent="0">
              <a:lnSpc>
                <a:spcPct val="150000"/>
              </a:lnSpc>
              <a:spcBef>
                <a:spcPts val="0"/>
              </a:spcBef>
              <a:buNone/>
            </a:pPr>
            <a:endParaRPr lang="en-GB" sz="1200" dirty="0"/>
          </a:p>
          <a:p>
            <a:pPr marL="0" indent="0">
              <a:lnSpc>
                <a:spcPct val="150000"/>
              </a:lnSpc>
              <a:spcBef>
                <a:spcPts val="0"/>
              </a:spcBef>
              <a:buNone/>
            </a:pPr>
            <a:r>
              <a:rPr lang="en-GB" sz="1200" b="1" dirty="0"/>
              <a:t>	b</a:t>
            </a:r>
            <a:r>
              <a:rPr lang="en-GB" sz="1200" dirty="0"/>
              <a:t> largest nanoparticles: 0.0 001×10</a:t>
            </a:r>
            <a:r>
              <a:rPr lang="en-GB" sz="1200" baseline="30000" dirty="0"/>
              <a:t>−3</a:t>
            </a:r>
            <a:r>
              <a:rPr lang="en-GB" sz="1200" dirty="0"/>
              <a:t> m</a:t>
            </a:r>
          </a:p>
          <a:p>
            <a:pPr marL="0" indent="0">
              <a:lnSpc>
                <a:spcPct val="150000"/>
              </a:lnSpc>
              <a:spcBef>
                <a:spcPts val="0"/>
              </a:spcBef>
              <a:buNone/>
            </a:pPr>
            <a:endParaRPr lang="en-GB" sz="1200" dirty="0"/>
          </a:p>
          <a:p>
            <a:pPr marL="0" indent="0">
              <a:lnSpc>
                <a:spcPct val="150000"/>
              </a:lnSpc>
              <a:spcBef>
                <a:spcPts val="0"/>
              </a:spcBef>
              <a:buNone/>
            </a:pPr>
            <a:r>
              <a:rPr lang="en-GB" sz="1200" b="1" dirty="0"/>
              <a:t>	c</a:t>
            </a:r>
            <a:r>
              <a:rPr lang="en-GB" sz="1200" dirty="0"/>
              <a:t> number of atoms in 1 mol of water: 1806×10</a:t>
            </a:r>
            <a:r>
              <a:rPr lang="en-GB" sz="1200" baseline="30000" dirty="0"/>
              <a:t>21</a:t>
            </a:r>
          </a:p>
          <a:p>
            <a:pPr marL="0" indent="0">
              <a:lnSpc>
                <a:spcPct val="150000"/>
              </a:lnSpc>
              <a:spcBef>
                <a:spcPts val="0"/>
              </a:spcBef>
              <a:buNone/>
            </a:pPr>
            <a:endParaRPr lang="en-GB" sz="1200" dirty="0"/>
          </a:p>
          <a:p>
            <a:pPr marL="0" lvl="0" indent="0">
              <a:lnSpc>
                <a:spcPct val="150000"/>
              </a:lnSpc>
              <a:spcBef>
                <a:spcPts val="0"/>
              </a:spcBef>
              <a:buNone/>
            </a:pPr>
            <a:r>
              <a:rPr lang="en-GB" sz="1200" b="1" dirty="0"/>
              <a:t>2.</a:t>
            </a:r>
            <a:r>
              <a:rPr lang="en-GB" sz="1200" dirty="0"/>
              <a:t> Change the following values to ordinary numbers.</a:t>
            </a:r>
          </a:p>
          <a:p>
            <a:pPr marL="0" indent="0">
              <a:lnSpc>
                <a:spcPct val="150000"/>
              </a:lnSpc>
              <a:spcBef>
                <a:spcPts val="0"/>
              </a:spcBef>
              <a:buNone/>
            </a:pPr>
            <a:r>
              <a:rPr lang="en-GB" sz="1200" b="1" dirty="0"/>
              <a:t>	a</a:t>
            </a:r>
            <a:r>
              <a:rPr lang="en-GB" sz="1200" dirty="0"/>
              <a:t> 5.5×10</a:t>
            </a:r>
            <a:r>
              <a:rPr lang="en-GB" sz="1200" baseline="30000" dirty="0"/>
              <a:t>−6</a:t>
            </a:r>
            <a:r>
              <a:rPr lang="en-GB" sz="1200" dirty="0"/>
              <a:t>       </a:t>
            </a:r>
            <a:r>
              <a:rPr lang="en-GB" sz="1200" b="1" dirty="0"/>
              <a:t>b</a:t>
            </a:r>
            <a:r>
              <a:rPr lang="en-GB" sz="1200" dirty="0"/>
              <a:t> 2.9×10</a:t>
            </a:r>
            <a:r>
              <a:rPr lang="en-GB" sz="1200" baseline="30000" dirty="0"/>
              <a:t>2</a:t>
            </a:r>
            <a:r>
              <a:rPr lang="en-GB" sz="1200" dirty="0"/>
              <a:t>       </a:t>
            </a:r>
            <a:r>
              <a:rPr lang="en-GB" sz="1200" b="1" dirty="0"/>
              <a:t>c</a:t>
            </a:r>
            <a:r>
              <a:rPr lang="en-GB" sz="1200" dirty="0"/>
              <a:t> 1.115×10</a:t>
            </a:r>
            <a:r>
              <a:rPr lang="en-GB" sz="1200" baseline="30000" dirty="0"/>
              <a:t>4</a:t>
            </a:r>
            <a:r>
              <a:rPr lang="en-GB" sz="1200" dirty="0"/>
              <a:t>       </a:t>
            </a:r>
            <a:r>
              <a:rPr lang="en-GB" sz="1200" b="1" dirty="0"/>
              <a:t>d</a:t>
            </a:r>
            <a:r>
              <a:rPr lang="en-GB" sz="1200" dirty="0"/>
              <a:t> 1.412×10</a:t>
            </a:r>
            <a:r>
              <a:rPr lang="en-GB" sz="1200" baseline="30000" dirty="0"/>
              <a:t>−3</a:t>
            </a:r>
            <a:r>
              <a:rPr lang="en-GB" sz="1200" dirty="0"/>
              <a:t>       </a:t>
            </a:r>
            <a:r>
              <a:rPr lang="en-GB" sz="1200" b="1" dirty="0"/>
              <a:t>e</a:t>
            </a:r>
            <a:r>
              <a:rPr lang="en-GB" sz="1200" dirty="0"/>
              <a:t> 7.2×10</a:t>
            </a:r>
            <a:r>
              <a:rPr lang="en-GB" sz="1200" baseline="30000" dirty="0"/>
              <a:t>1</a:t>
            </a:r>
          </a:p>
          <a:p>
            <a:pPr marL="0" indent="0">
              <a:lnSpc>
                <a:spcPct val="150000"/>
              </a:lnSpc>
              <a:spcBef>
                <a:spcPts val="0"/>
              </a:spcBef>
              <a:buNone/>
            </a:pPr>
            <a:endParaRPr lang="en-GB" sz="1200" baseline="30000" dirty="0"/>
          </a:p>
          <a:p>
            <a:pPr marL="0" indent="0">
              <a:lnSpc>
                <a:spcPct val="150000"/>
              </a:lnSpc>
              <a:spcBef>
                <a:spcPts val="0"/>
              </a:spcBef>
              <a:buNone/>
            </a:pPr>
            <a:endParaRPr lang="en-GB" sz="1200" baseline="30000" dirty="0"/>
          </a:p>
          <a:p>
            <a:pPr marL="0" indent="0">
              <a:lnSpc>
                <a:spcPct val="150000"/>
              </a:lnSpc>
              <a:spcBef>
                <a:spcPts val="0"/>
              </a:spcBef>
              <a:buNone/>
            </a:pPr>
            <a:endParaRPr lang="en-GB" sz="1200" baseline="30000" dirty="0"/>
          </a:p>
          <a:p>
            <a:pPr marL="0" lvl="0" indent="0">
              <a:lnSpc>
                <a:spcPct val="150000"/>
              </a:lnSpc>
              <a:spcBef>
                <a:spcPts val="0"/>
              </a:spcBef>
              <a:buNone/>
            </a:pPr>
            <a:r>
              <a:rPr lang="en-GB" sz="1200" b="1" dirty="0"/>
              <a:t>3.</a:t>
            </a:r>
            <a:r>
              <a:rPr lang="en-GB" sz="1200" dirty="0"/>
              <a:t> Give the following values in the stated number of significant figures (</a:t>
            </a:r>
            <a:r>
              <a:rPr lang="en-GB" sz="1200" dirty="0" err="1"/>
              <a:t>s.f.</a:t>
            </a:r>
            <a:r>
              <a:rPr lang="en-GB" sz="1200" dirty="0"/>
              <a:t>).</a:t>
            </a:r>
          </a:p>
          <a:p>
            <a:pPr marL="0" indent="0">
              <a:lnSpc>
                <a:spcPct val="150000"/>
              </a:lnSpc>
              <a:spcBef>
                <a:spcPts val="0"/>
              </a:spcBef>
              <a:buNone/>
            </a:pPr>
            <a:r>
              <a:rPr lang="en-GB" sz="1200" b="1" dirty="0"/>
              <a:t>	a</a:t>
            </a:r>
            <a:r>
              <a:rPr lang="en-GB" sz="1200" dirty="0"/>
              <a:t> 36.937 (3 </a:t>
            </a:r>
            <a:r>
              <a:rPr lang="en-GB" sz="1200" dirty="0" err="1"/>
              <a:t>s.f.</a:t>
            </a:r>
            <a:r>
              <a:rPr lang="en-GB" sz="1200" dirty="0"/>
              <a:t>)	</a:t>
            </a:r>
            <a:r>
              <a:rPr lang="en-GB" sz="1200" b="1" dirty="0"/>
              <a:t>b</a:t>
            </a:r>
            <a:r>
              <a:rPr lang="en-GB" sz="1200" dirty="0"/>
              <a:t> 258 (2 </a:t>
            </a:r>
            <a:r>
              <a:rPr lang="en-GB" sz="1200" dirty="0" err="1"/>
              <a:t>s.f.</a:t>
            </a:r>
            <a:r>
              <a:rPr lang="en-GB" sz="1200" dirty="0"/>
              <a:t>)       </a:t>
            </a:r>
            <a:r>
              <a:rPr lang="en-GB" sz="1200" b="1" dirty="0"/>
              <a:t>c</a:t>
            </a:r>
            <a:r>
              <a:rPr lang="en-GB" sz="1200" dirty="0"/>
              <a:t> 0.043 19 (2 </a:t>
            </a:r>
            <a:r>
              <a:rPr lang="en-GB" sz="1200" dirty="0" err="1"/>
              <a:t>s.f.</a:t>
            </a:r>
            <a:r>
              <a:rPr lang="en-GB" sz="1200" dirty="0"/>
              <a:t>)	</a:t>
            </a:r>
            <a:r>
              <a:rPr lang="en-GB" sz="1200" b="1" dirty="0"/>
              <a:t>d</a:t>
            </a:r>
            <a:r>
              <a:rPr lang="en-GB" sz="1200" dirty="0"/>
              <a:t> 7 999 032 (1 </a:t>
            </a:r>
            <a:r>
              <a:rPr lang="en-GB" sz="1200" dirty="0" err="1"/>
              <a:t>s.f.</a:t>
            </a:r>
            <a:r>
              <a:rPr lang="en-GB" sz="1200" dirty="0"/>
              <a:t>)</a:t>
            </a:r>
          </a:p>
          <a:p>
            <a:pPr marL="0" indent="0">
              <a:lnSpc>
                <a:spcPct val="150000"/>
              </a:lnSpc>
              <a:spcBef>
                <a:spcPts val="0"/>
              </a:spcBef>
              <a:buNone/>
            </a:pPr>
            <a:endParaRPr lang="en-GB" sz="1200" dirty="0"/>
          </a:p>
          <a:p>
            <a:pPr marL="0" indent="0">
              <a:lnSpc>
                <a:spcPct val="150000"/>
              </a:lnSpc>
              <a:spcBef>
                <a:spcPts val="0"/>
              </a:spcBef>
              <a:buNone/>
            </a:pPr>
            <a:endParaRPr lang="en-GB" sz="1200" b="1" dirty="0"/>
          </a:p>
          <a:p>
            <a:pPr marL="0" indent="0">
              <a:lnSpc>
                <a:spcPct val="150000"/>
              </a:lnSpc>
              <a:spcBef>
                <a:spcPts val="0"/>
              </a:spcBef>
              <a:buNone/>
            </a:pPr>
            <a:r>
              <a:rPr lang="en-GB" sz="1200" b="1" dirty="0"/>
              <a:t>4.</a:t>
            </a:r>
            <a:r>
              <a:rPr lang="en-GB" sz="1200" dirty="0"/>
              <a:t> Use the equation below to calculate the number of molecules in 0.5 moles of oxygen. Write your answer in standard form to 3 </a:t>
            </a:r>
            <a:r>
              <a:rPr lang="en-GB" sz="1200" dirty="0" err="1"/>
              <a:t>s.f.</a:t>
            </a:r>
            <a:endParaRPr lang="en-GB" sz="1200" dirty="0"/>
          </a:p>
          <a:p>
            <a:pPr marL="0" indent="0">
              <a:lnSpc>
                <a:spcPct val="150000"/>
              </a:lnSpc>
              <a:spcBef>
                <a:spcPts val="0"/>
              </a:spcBef>
              <a:buNone/>
            </a:pPr>
            <a:r>
              <a:rPr lang="en-GB" sz="1200" dirty="0"/>
              <a:t>	number of molecules = number of moles × 6.02 × 10</a:t>
            </a:r>
            <a:r>
              <a:rPr lang="en-GB" sz="1200" baseline="30000" dirty="0"/>
              <a:t>23</a:t>
            </a:r>
            <a:r>
              <a:rPr lang="en-GB" sz="1200" dirty="0"/>
              <a:t> molecules per mole</a:t>
            </a:r>
          </a:p>
          <a:p>
            <a:pPr marL="0" indent="0">
              <a:lnSpc>
                <a:spcPct val="150000"/>
              </a:lnSpc>
              <a:spcBef>
                <a:spcPts val="0"/>
              </a:spcBef>
              <a:buNone/>
            </a:pPr>
            <a:endParaRPr lang="en-GB" sz="1200" dirty="0"/>
          </a:p>
          <a:p>
            <a:pPr marL="0" indent="0">
              <a:lnSpc>
                <a:spcPct val="150000"/>
              </a:lnSpc>
              <a:spcBef>
                <a:spcPts val="0"/>
              </a:spcBef>
              <a:buNone/>
            </a:pPr>
            <a:endParaRPr lang="en-GB" sz="1200" dirty="0"/>
          </a:p>
          <a:p>
            <a:pPr marL="0" lvl="0" indent="0">
              <a:lnSpc>
                <a:spcPct val="150000"/>
              </a:lnSpc>
              <a:spcBef>
                <a:spcPts val="0"/>
              </a:spcBef>
              <a:buNone/>
            </a:pPr>
            <a:r>
              <a:rPr lang="en-GB" sz="1200" b="1" dirty="0"/>
              <a:t>5.</a:t>
            </a:r>
            <a:r>
              <a:rPr lang="en-GB" sz="1200" dirty="0"/>
              <a:t> Give the following values in the stated number of decimal places (</a:t>
            </a:r>
            <a:r>
              <a:rPr lang="en-GB" sz="1200" dirty="0" err="1"/>
              <a:t>d.p.</a:t>
            </a:r>
            <a:r>
              <a:rPr lang="en-GB" sz="1200" dirty="0"/>
              <a:t>).</a:t>
            </a:r>
          </a:p>
          <a:p>
            <a:pPr marL="0" indent="0">
              <a:lnSpc>
                <a:spcPct val="150000"/>
              </a:lnSpc>
              <a:spcBef>
                <a:spcPts val="0"/>
              </a:spcBef>
              <a:buNone/>
            </a:pPr>
            <a:r>
              <a:rPr lang="en-GB" sz="1200" b="1" dirty="0"/>
              <a:t>	a</a:t>
            </a:r>
            <a:r>
              <a:rPr lang="en-GB" sz="1200" dirty="0"/>
              <a:t> 4.763 (1 </a:t>
            </a:r>
            <a:r>
              <a:rPr lang="en-GB" sz="1200" dirty="0" err="1"/>
              <a:t>d.p.</a:t>
            </a:r>
            <a:r>
              <a:rPr lang="en-GB" sz="1200" dirty="0"/>
              <a:t>)	</a:t>
            </a:r>
            <a:r>
              <a:rPr lang="en-GB" sz="1200" b="1" dirty="0"/>
              <a:t>b</a:t>
            </a:r>
            <a:r>
              <a:rPr lang="en-GB" sz="1200" dirty="0"/>
              <a:t> 0.543 (2 </a:t>
            </a:r>
            <a:r>
              <a:rPr lang="en-GB" sz="1200" dirty="0" err="1"/>
              <a:t>d.p.</a:t>
            </a:r>
            <a:r>
              <a:rPr lang="en-GB" sz="1200" dirty="0"/>
              <a:t>)	</a:t>
            </a:r>
            <a:r>
              <a:rPr lang="en-GB" sz="1200" b="1" dirty="0"/>
              <a:t>c</a:t>
            </a:r>
            <a:r>
              <a:rPr lang="en-GB" sz="1200" dirty="0"/>
              <a:t> 1.005 (2 </a:t>
            </a:r>
            <a:r>
              <a:rPr lang="en-GB" sz="1200" dirty="0" err="1"/>
              <a:t>d.p.</a:t>
            </a:r>
            <a:r>
              <a:rPr lang="en-GB" sz="1200" dirty="0"/>
              <a:t>) 	</a:t>
            </a:r>
            <a:r>
              <a:rPr lang="en-GB" sz="1200" b="1" dirty="0"/>
              <a:t>d</a:t>
            </a:r>
            <a:r>
              <a:rPr lang="en-GB" sz="1200" dirty="0"/>
              <a:t> 1.9996 (3 </a:t>
            </a:r>
            <a:r>
              <a:rPr lang="en-GB" sz="1200" dirty="0" err="1"/>
              <a:t>d.p.</a:t>
            </a:r>
            <a:r>
              <a:rPr lang="en-GB" sz="1200" dirty="0"/>
              <a:t>)</a:t>
            </a:r>
          </a:p>
          <a:p>
            <a:pPr marL="0" indent="0">
              <a:buNone/>
            </a:pPr>
            <a:endParaRPr lang="en-GB" sz="1050" dirty="0"/>
          </a:p>
        </p:txBody>
      </p:sp>
    </p:spTree>
    <p:extLst>
      <p:ext uri="{BB962C8B-B14F-4D97-AF65-F5344CB8AC3E}">
        <p14:creationId xmlns:p14="http://schemas.microsoft.com/office/powerpoint/2010/main" val="3151782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78EF5-E1EE-49DB-9DFB-4F4519F8F149}"/>
              </a:ext>
            </a:extLst>
          </p:cNvPr>
          <p:cNvSpPr>
            <a:spLocks noGrp="1"/>
          </p:cNvSpPr>
          <p:nvPr>
            <p:ph type="title"/>
          </p:nvPr>
        </p:nvSpPr>
        <p:spPr/>
        <p:txBody>
          <a:bodyPr>
            <a:noAutofit/>
          </a:bodyPr>
          <a:lstStyle/>
          <a:p>
            <a:r>
              <a:rPr lang="en-GB" sz="4400" dirty="0"/>
              <a:t>4. Key skills practice questions</a:t>
            </a:r>
          </a:p>
        </p:txBody>
      </p:sp>
      <p:sp>
        <p:nvSpPr>
          <p:cNvPr id="3" name="Content Placeholder 2">
            <a:extLst>
              <a:ext uri="{FF2B5EF4-FFF2-40B4-BE49-F238E27FC236}">
                <a16:creationId xmlns:a16="http://schemas.microsoft.com/office/drawing/2014/main" id="{216906E2-8657-43A6-A2B4-F4120B224F6F}"/>
              </a:ext>
            </a:extLst>
          </p:cNvPr>
          <p:cNvSpPr>
            <a:spLocks noGrp="1"/>
          </p:cNvSpPr>
          <p:nvPr>
            <p:ph idx="1"/>
          </p:nvPr>
        </p:nvSpPr>
        <p:spPr>
          <a:xfrm>
            <a:off x="600075" y="2003361"/>
            <a:ext cx="5657850" cy="1247839"/>
          </a:xfrm>
        </p:spPr>
        <p:txBody>
          <a:bodyPr>
            <a:normAutofit/>
          </a:bodyPr>
          <a:lstStyle/>
          <a:p>
            <a:r>
              <a:rPr lang="en-US" sz="1400" b="1" dirty="0"/>
              <a:t>Define the following practical science key terms:</a:t>
            </a:r>
          </a:p>
          <a:p>
            <a:pPr lvl="1">
              <a:buFont typeface="Arial" panose="020B0604020202020204" pitchFamily="34" charset="0"/>
              <a:buChar char="•"/>
            </a:pPr>
            <a:r>
              <a:rPr lang="en-GB" sz="1187" dirty="0"/>
              <a:t>You need to be confident about the definitions of terms that describe measurements and results in A Level Chemistry. </a:t>
            </a:r>
          </a:p>
          <a:p>
            <a:pPr lvl="1">
              <a:buFont typeface="Arial" panose="020B0604020202020204" pitchFamily="34" charset="0"/>
              <a:buChar char="•"/>
            </a:pPr>
            <a:r>
              <a:rPr lang="en-GB" sz="1187" dirty="0"/>
              <a:t>Learn the answers to the questions below then </a:t>
            </a:r>
            <a:r>
              <a:rPr lang="en-GB" sz="1187" b="1" dirty="0"/>
              <a:t>cover the answers column </a:t>
            </a:r>
            <a:r>
              <a:rPr lang="en-GB" sz="1187" dirty="0"/>
              <a:t>with a piece of paper and write as many answers as you can. Check and repeat.</a:t>
            </a:r>
          </a:p>
        </p:txBody>
      </p:sp>
      <p:graphicFrame>
        <p:nvGraphicFramePr>
          <p:cNvPr id="5" name="Table 4">
            <a:extLst>
              <a:ext uri="{FF2B5EF4-FFF2-40B4-BE49-F238E27FC236}">
                <a16:creationId xmlns:a16="http://schemas.microsoft.com/office/drawing/2014/main" id="{1015ADBF-19B0-4298-8CA3-F126934268CB}"/>
              </a:ext>
            </a:extLst>
          </p:cNvPr>
          <p:cNvGraphicFramePr>
            <a:graphicFrameLocks noGrp="1"/>
          </p:cNvGraphicFramePr>
          <p:nvPr>
            <p:extLst>
              <p:ext uri="{D42A27DB-BD31-4B8C-83A1-F6EECF244321}">
                <p14:modId xmlns:p14="http://schemas.microsoft.com/office/powerpoint/2010/main" val="1851317296"/>
              </p:ext>
            </p:extLst>
          </p:nvPr>
        </p:nvGraphicFramePr>
        <p:xfrm>
          <a:off x="417512" y="3354803"/>
          <a:ext cx="6022975" cy="6041856"/>
        </p:xfrm>
        <a:graphic>
          <a:graphicData uri="http://schemas.openxmlformats.org/drawingml/2006/table">
            <a:tbl>
              <a:tblPr firstRow="1" firstCol="1" bandRow="1">
                <a:tableStyleId>{5DA37D80-6434-44D0-A028-1B22A696006F}</a:tableStyleId>
              </a:tblPr>
              <a:tblGrid>
                <a:gridCol w="2557869">
                  <a:extLst>
                    <a:ext uri="{9D8B030D-6E8A-4147-A177-3AD203B41FA5}">
                      <a16:colId xmlns:a16="http://schemas.microsoft.com/office/drawing/2014/main" val="1738180697"/>
                    </a:ext>
                  </a:extLst>
                </a:gridCol>
                <a:gridCol w="3465106">
                  <a:extLst>
                    <a:ext uri="{9D8B030D-6E8A-4147-A177-3AD203B41FA5}">
                      <a16:colId xmlns:a16="http://schemas.microsoft.com/office/drawing/2014/main" val="3554036224"/>
                    </a:ext>
                  </a:extLst>
                </a:gridCol>
              </a:tblGrid>
              <a:tr h="241445">
                <a:tc>
                  <a:txBody>
                    <a:bodyPr/>
                    <a:lstStyle/>
                    <a:p>
                      <a:pPr algn="r">
                        <a:lnSpc>
                          <a:spcPct val="150000"/>
                        </a:lnSpc>
                        <a:spcAft>
                          <a:spcPts val="0"/>
                        </a:spcAft>
                      </a:pPr>
                      <a:r>
                        <a:rPr lang="en-GB" sz="1000" dirty="0">
                          <a:effectLst/>
                        </a:rPr>
                        <a:t>When is a measurement valid?</a:t>
                      </a:r>
                      <a:endParaRPr lang="en-GB"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6157" marR="56157" marT="0" marB="0"/>
                </a:tc>
                <a:tc>
                  <a:txBody>
                    <a:bodyPr/>
                    <a:lstStyle/>
                    <a:p>
                      <a:pPr>
                        <a:lnSpc>
                          <a:spcPct val="150000"/>
                        </a:lnSpc>
                        <a:spcAft>
                          <a:spcPts val="0"/>
                        </a:spcAft>
                      </a:pPr>
                      <a:r>
                        <a:rPr lang="en-GB" sz="1050" b="0" dirty="0">
                          <a:effectLst/>
                        </a:rPr>
                        <a:t>when it measures what it is supposed to be measuring</a:t>
                      </a:r>
                      <a:endParaRPr lang="en-GB" sz="11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6157" marR="56157" marT="0" marB="0"/>
                </a:tc>
                <a:extLst>
                  <a:ext uri="{0D108BD9-81ED-4DB2-BD59-A6C34878D82A}">
                    <a16:rowId xmlns:a16="http://schemas.microsoft.com/office/drawing/2014/main" val="3823164692"/>
                  </a:ext>
                </a:extLst>
              </a:tr>
              <a:tr h="219529">
                <a:tc>
                  <a:txBody>
                    <a:bodyPr/>
                    <a:lstStyle/>
                    <a:p>
                      <a:pPr algn="r">
                        <a:lnSpc>
                          <a:spcPct val="150000"/>
                        </a:lnSpc>
                        <a:spcAft>
                          <a:spcPts val="0"/>
                        </a:spcAft>
                      </a:pPr>
                      <a:r>
                        <a:rPr lang="en-GB" sz="1000" dirty="0">
                          <a:effectLst/>
                        </a:rPr>
                        <a:t>When is a result accurate?</a:t>
                      </a:r>
                      <a:endParaRPr lang="en-GB"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6157" marR="56157" marT="0" marB="0"/>
                </a:tc>
                <a:tc>
                  <a:txBody>
                    <a:bodyPr/>
                    <a:lstStyle/>
                    <a:p>
                      <a:pPr>
                        <a:lnSpc>
                          <a:spcPct val="150000"/>
                        </a:lnSpc>
                        <a:spcAft>
                          <a:spcPts val="0"/>
                        </a:spcAft>
                      </a:pPr>
                      <a:r>
                        <a:rPr lang="en-GB" sz="1050" dirty="0">
                          <a:effectLst/>
                        </a:rPr>
                        <a:t>when it is close to the true value</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6157" marR="56157" marT="0" marB="0"/>
                </a:tc>
                <a:extLst>
                  <a:ext uri="{0D108BD9-81ED-4DB2-BD59-A6C34878D82A}">
                    <a16:rowId xmlns:a16="http://schemas.microsoft.com/office/drawing/2014/main" val="2992528794"/>
                  </a:ext>
                </a:extLst>
              </a:tr>
              <a:tr h="470019">
                <a:tc>
                  <a:txBody>
                    <a:bodyPr/>
                    <a:lstStyle/>
                    <a:p>
                      <a:pPr algn="r">
                        <a:lnSpc>
                          <a:spcPct val="150000"/>
                        </a:lnSpc>
                        <a:spcAft>
                          <a:spcPts val="0"/>
                        </a:spcAft>
                      </a:pPr>
                      <a:r>
                        <a:rPr lang="en-GB" sz="1000" dirty="0">
                          <a:effectLst/>
                        </a:rPr>
                        <a:t>What are precise results?</a:t>
                      </a:r>
                      <a:endParaRPr lang="en-GB"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6157" marR="56157" marT="0" marB="0"/>
                </a:tc>
                <a:tc>
                  <a:txBody>
                    <a:bodyPr/>
                    <a:lstStyle/>
                    <a:p>
                      <a:pPr>
                        <a:lnSpc>
                          <a:spcPct val="150000"/>
                        </a:lnSpc>
                        <a:spcAft>
                          <a:spcPts val="0"/>
                        </a:spcAft>
                      </a:pPr>
                      <a:r>
                        <a:rPr lang="en-GB" sz="1050">
                          <a:effectLst/>
                        </a:rPr>
                        <a:t>when repeat measurements are consistent/agree closely with each other</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6157" marR="56157" marT="0" marB="0"/>
                </a:tc>
                <a:extLst>
                  <a:ext uri="{0D108BD9-81ED-4DB2-BD59-A6C34878D82A}">
                    <a16:rowId xmlns:a16="http://schemas.microsoft.com/office/drawing/2014/main" val="1308775821"/>
                  </a:ext>
                </a:extLst>
              </a:tr>
              <a:tr h="720510">
                <a:tc>
                  <a:txBody>
                    <a:bodyPr/>
                    <a:lstStyle/>
                    <a:p>
                      <a:pPr algn="r">
                        <a:lnSpc>
                          <a:spcPct val="150000"/>
                        </a:lnSpc>
                        <a:spcAft>
                          <a:spcPts val="0"/>
                        </a:spcAft>
                      </a:pPr>
                      <a:r>
                        <a:rPr lang="en-GB" sz="1000">
                          <a:effectLst/>
                        </a:rPr>
                        <a:t>What is repeatability?</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6157" marR="56157" marT="0" marB="0"/>
                </a:tc>
                <a:tc>
                  <a:txBody>
                    <a:bodyPr/>
                    <a:lstStyle/>
                    <a:p>
                      <a:pPr>
                        <a:lnSpc>
                          <a:spcPct val="150000"/>
                        </a:lnSpc>
                        <a:spcAft>
                          <a:spcPts val="0"/>
                        </a:spcAft>
                      </a:pPr>
                      <a:r>
                        <a:rPr lang="en-GB" sz="1050" dirty="0">
                          <a:effectLst/>
                        </a:rPr>
                        <a:t>how precise repeated measurements are when they are taken by the same person, using the same equipment, under the same conditions</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6157" marR="56157" marT="0" marB="0"/>
                </a:tc>
                <a:extLst>
                  <a:ext uri="{0D108BD9-81ED-4DB2-BD59-A6C34878D82A}">
                    <a16:rowId xmlns:a16="http://schemas.microsoft.com/office/drawing/2014/main" val="2868180379"/>
                  </a:ext>
                </a:extLst>
              </a:tr>
              <a:tr h="470019">
                <a:tc>
                  <a:txBody>
                    <a:bodyPr/>
                    <a:lstStyle/>
                    <a:p>
                      <a:pPr algn="r">
                        <a:lnSpc>
                          <a:spcPct val="150000"/>
                        </a:lnSpc>
                        <a:spcAft>
                          <a:spcPts val="0"/>
                        </a:spcAft>
                      </a:pPr>
                      <a:r>
                        <a:rPr lang="en-GB" sz="1000">
                          <a:effectLst/>
                        </a:rPr>
                        <a:t>What is reproducibility?</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6157" marR="56157" marT="0" marB="0"/>
                </a:tc>
                <a:tc>
                  <a:txBody>
                    <a:bodyPr/>
                    <a:lstStyle/>
                    <a:p>
                      <a:pPr>
                        <a:lnSpc>
                          <a:spcPct val="150000"/>
                        </a:lnSpc>
                        <a:spcAft>
                          <a:spcPts val="0"/>
                        </a:spcAft>
                      </a:pPr>
                      <a:r>
                        <a:rPr lang="en-GB" sz="1050">
                          <a:effectLst/>
                        </a:rPr>
                        <a:t>how precise repeated measurements are when they are taken by different people, using different equipment</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6157" marR="56157" marT="0" marB="0"/>
                </a:tc>
                <a:extLst>
                  <a:ext uri="{0D108BD9-81ED-4DB2-BD59-A6C34878D82A}">
                    <a16:rowId xmlns:a16="http://schemas.microsoft.com/office/drawing/2014/main" val="632233060"/>
                  </a:ext>
                </a:extLst>
              </a:tr>
              <a:tr h="219529">
                <a:tc>
                  <a:txBody>
                    <a:bodyPr/>
                    <a:lstStyle/>
                    <a:p>
                      <a:pPr algn="r">
                        <a:lnSpc>
                          <a:spcPct val="150000"/>
                        </a:lnSpc>
                        <a:spcAft>
                          <a:spcPts val="0"/>
                        </a:spcAft>
                      </a:pPr>
                      <a:r>
                        <a:rPr lang="en-GB" sz="1000">
                          <a:effectLst/>
                        </a:rPr>
                        <a:t>What is the uncertainty of a measurement?</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6157" marR="56157" marT="0" marB="0"/>
                </a:tc>
                <a:tc>
                  <a:txBody>
                    <a:bodyPr/>
                    <a:lstStyle/>
                    <a:p>
                      <a:pPr>
                        <a:lnSpc>
                          <a:spcPct val="150000"/>
                        </a:lnSpc>
                        <a:spcAft>
                          <a:spcPts val="0"/>
                        </a:spcAft>
                      </a:pPr>
                      <a:r>
                        <a:rPr lang="en-GB" sz="1050">
                          <a:effectLst/>
                        </a:rPr>
                        <a:t>the interval within which the true value is expected to lie</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6157" marR="56157" marT="0" marB="0"/>
                </a:tc>
                <a:extLst>
                  <a:ext uri="{0D108BD9-81ED-4DB2-BD59-A6C34878D82A}">
                    <a16:rowId xmlns:a16="http://schemas.microsoft.com/office/drawing/2014/main" val="3770976422"/>
                  </a:ext>
                </a:extLst>
              </a:tr>
              <a:tr h="219529">
                <a:tc>
                  <a:txBody>
                    <a:bodyPr/>
                    <a:lstStyle/>
                    <a:p>
                      <a:pPr algn="r">
                        <a:lnSpc>
                          <a:spcPct val="150000"/>
                        </a:lnSpc>
                        <a:spcAft>
                          <a:spcPts val="0"/>
                        </a:spcAft>
                      </a:pPr>
                      <a:r>
                        <a:rPr lang="en-GB" sz="1000">
                          <a:effectLst/>
                        </a:rPr>
                        <a:t>Define measurement error</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6157" marR="56157" marT="0" marB="0"/>
                </a:tc>
                <a:tc>
                  <a:txBody>
                    <a:bodyPr/>
                    <a:lstStyle/>
                    <a:p>
                      <a:pPr>
                        <a:lnSpc>
                          <a:spcPct val="150000"/>
                        </a:lnSpc>
                        <a:spcAft>
                          <a:spcPts val="0"/>
                        </a:spcAft>
                      </a:pPr>
                      <a:r>
                        <a:rPr lang="en-GB" sz="1050">
                          <a:effectLst/>
                        </a:rPr>
                        <a:t>the difference between a measured value and the true value</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6157" marR="56157" marT="0" marB="0"/>
                </a:tc>
                <a:extLst>
                  <a:ext uri="{0D108BD9-81ED-4DB2-BD59-A6C34878D82A}">
                    <a16:rowId xmlns:a16="http://schemas.microsoft.com/office/drawing/2014/main" val="740754818"/>
                  </a:ext>
                </a:extLst>
              </a:tr>
              <a:tr h="470019">
                <a:tc>
                  <a:txBody>
                    <a:bodyPr/>
                    <a:lstStyle/>
                    <a:p>
                      <a:pPr algn="r">
                        <a:lnSpc>
                          <a:spcPct val="150000"/>
                        </a:lnSpc>
                        <a:spcAft>
                          <a:spcPts val="0"/>
                        </a:spcAft>
                      </a:pPr>
                      <a:r>
                        <a:rPr lang="en-GB" sz="1000">
                          <a:effectLst/>
                        </a:rPr>
                        <a:t>What type of error is caused by results varying around the true value in an unpredictable way?</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6157" marR="56157" marT="0" marB="0"/>
                </a:tc>
                <a:tc>
                  <a:txBody>
                    <a:bodyPr/>
                    <a:lstStyle/>
                    <a:p>
                      <a:pPr>
                        <a:lnSpc>
                          <a:spcPct val="150000"/>
                        </a:lnSpc>
                        <a:spcAft>
                          <a:spcPts val="0"/>
                        </a:spcAft>
                      </a:pPr>
                      <a:r>
                        <a:rPr lang="en-GB" sz="1050">
                          <a:effectLst/>
                        </a:rPr>
                        <a:t>random error</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6157" marR="56157" marT="0" marB="0"/>
                </a:tc>
                <a:extLst>
                  <a:ext uri="{0D108BD9-81ED-4DB2-BD59-A6C34878D82A}">
                    <a16:rowId xmlns:a16="http://schemas.microsoft.com/office/drawing/2014/main" val="3791035586"/>
                  </a:ext>
                </a:extLst>
              </a:tr>
              <a:tr h="470019">
                <a:tc>
                  <a:txBody>
                    <a:bodyPr/>
                    <a:lstStyle/>
                    <a:p>
                      <a:pPr algn="r">
                        <a:lnSpc>
                          <a:spcPct val="150000"/>
                        </a:lnSpc>
                        <a:spcAft>
                          <a:spcPts val="0"/>
                        </a:spcAft>
                      </a:pPr>
                      <a:r>
                        <a:rPr lang="en-GB" sz="1000">
                          <a:effectLst/>
                        </a:rPr>
                        <a:t>What is a systematic error?</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6157" marR="56157" marT="0" marB="0"/>
                </a:tc>
                <a:tc>
                  <a:txBody>
                    <a:bodyPr/>
                    <a:lstStyle/>
                    <a:p>
                      <a:pPr>
                        <a:lnSpc>
                          <a:spcPct val="150000"/>
                        </a:lnSpc>
                        <a:spcAft>
                          <a:spcPts val="0"/>
                        </a:spcAft>
                      </a:pPr>
                      <a:r>
                        <a:rPr lang="en-GB" sz="1050">
                          <a:effectLst/>
                        </a:rPr>
                        <a:t>a consistent difference between the measured values and true values</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6157" marR="56157" marT="0" marB="0"/>
                </a:tc>
                <a:extLst>
                  <a:ext uri="{0D108BD9-81ED-4DB2-BD59-A6C34878D82A}">
                    <a16:rowId xmlns:a16="http://schemas.microsoft.com/office/drawing/2014/main" val="4294963692"/>
                  </a:ext>
                </a:extLst>
              </a:tr>
              <a:tr h="470019">
                <a:tc>
                  <a:txBody>
                    <a:bodyPr/>
                    <a:lstStyle/>
                    <a:p>
                      <a:pPr algn="r">
                        <a:lnSpc>
                          <a:spcPct val="150000"/>
                        </a:lnSpc>
                        <a:spcAft>
                          <a:spcPts val="0"/>
                        </a:spcAft>
                      </a:pPr>
                      <a:r>
                        <a:rPr lang="en-GB" sz="1000">
                          <a:effectLst/>
                        </a:rPr>
                        <a:t>What does zero error mean?</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6157" marR="56157" marT="0" marB="0"/>
                </a:tc>
                <a:tc>
                  <a:txBody>
                    <a:bodyPr/>
                    <a:lstStyle/>
                    <a:p>
                      <a:pPr>
                        <a:lnSpc>
                          <a:spcPct val="150000"/>
                        </a:lnSpc>
                        <a:spcAft>
                          <a:spcPts val="0"/>
                        </a:spcAft>
                      </a:pPr>
                      <a:r>
                        <a:rPr lang="en-GB" sz="1050">
                          <a:effectLst/>
                        </a:rPr>
                        <a:t>a measuring instrument gives a false reading when the true value should be zero</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6157" marR="56157" marT="0" marB="0"/>
                </a:tc>
                <a:extLst>
                  <a:ext uri="{0D108BD9-81ED-4DB2-BD59-A6C34878D82A}">
                    <a16:rowId xmlns:a16="http://schemas.microsoft.com/office/drawing/2014/main" val="4277633404"/>
                  </a:ext>
                </a:extLst>
              </a:tr>
              <a:tr h="470019">
                <a:tc>
                  <a:txBody>
                    <a:bodyPr/>
                    <a:lstStyle/>
                    <a:p>
                      <a:pPr algn="r">
                        <a:lnSpc>
                          <a:spcPct val="150000"/>
                        </a:lnSpc>
                        <a:spcAft>
                          <a:spcPts val="0"/>
                        </a:spcAft>
                      </a:pPr>
                      <a:r>
                        <a:rPr lang="en-GB" sz="1000">
                          <a:effectLst/>
                        </a:rPr>
                        <a:t>Which variable is changed or selected by the investigator?</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6157" marR="56157" marT="0" marB="0"/>
                </a:tc>
                <a:tc>
                  <a:txBody>
                    <a:bodyPr/>
                    <a:lstStyle/>
                    <a:p>
                      <a:pPr>
                        <a:lnSpc>
                          <a:spcPct val="150000"/>
                        </a:lnSpc>
                        <a:spcAft>
                          <a:spcPts val="0"/>
                        </a:spcAft>
                      </a:pPr>
                      <a:r>
                        <a:rPr lang="en-GB" sz="1050">
                          <a:effectLst/>
                        </a:rPr>
                        <a:t>independent variable</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6157" marR="56157" marT="0" marB="0"/>
                </a:tc>
                <a:extLst>
                  <a:ext uri="{0D108BD9-81ED-4DB2-BD59-A6C34878D82A}">
                    <a16:rowId xmlns:a16="http://schemas.microsoft.com/office/drawing/2014/main" val="2047564118"/>
                  </a:ext>
                </a:extLst>
              </a:tr>
              <a:tr h="470019">
                <a:tc>
                  <a:txBody>
                    <a:bodyPr/>
                    <a:lstStyle/>
                    <a:p>
                      <a:pPr algn="r">
                        <a:lnSpc>
                          <a:spcPct val="150000"/>
                        </a:lnSpc>
                        <a:spcAft>
                          <a:spcPts val="0"/>
                        </a:spcAft>
                      </a:pPr>
                      <a:r>
                        <a:rPr lang="en-GB" sz="1000">
                          <a:effectLst/>
                        </a:rPr>
                        <a:t>What is a dependent variable?</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6157" marR="56157" marT="0" marB="0"/>
                </a:tc>
                <a:tc>
                  <a:txBody>
                    <a:bodyPr/>
                    <a:lstStyle/>
                    <a:p>
                      <a:pPr>
                        <a:lnSpc>
                          <a:spcPct val="150000"/>
                        </a:lnSpc>
                        <a:spcAft>
                          <a:spcPts val="0"/>
                        </a:spcAft>
                      </a:pPr>
                      <a:r>
                        <a:rPr lang="en-GB" sz="1050">
                          <a:effectLst/>
                        </a:rPr>
                        <a:t>a variable that is measured every time the independent variable is changed</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6157" marR="56157" marT="0" marB="0"/>
                </a:tc>
                <a:extLst>
                  <a:ext uri="{0D108BD9-81ED-4DB2-BD59-A6C34878D82A}">
                    <a16:rowId xmlns:a16="http://schemas.microsoft.com/office/drawing/2014/main" val="57233801"/>
                  </a:ext>
                </a:extLst>
              </a:tr>
              <a:tr h="470019">
                <a:tc>
                  <a:txBody>
                    <a:bodyPr/>
                    <a:lstStyle/>
                    <a:p>
                      <a:pPr algn="r">
                        <a:lnSpc>
                          <a:spcPct val="150000"/>
                        </a:lnSpc>
                        <a:spcAft>
                          <a:spcPts val="0"/>
                        </a:spcAft>
                      </a:pPr>
                      <a:r>
                        <a:rPr lang="en-GB" sz="1000">
                          <a:effectLst/>
                        </a:rPr>
                        <a:t>Define a fair test</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6157" marR="56157" marT="0" marB="0"/>
                </a:tc>
                <a:tc>
                  <a:txBody>
                    <a:bodyPr/>
                    <a:lstStyle/>
                    <a:p>
                      <a:pPr>
                        <a:lnSpc>
                          <a:spcPct val="150000"/>
                        </a:lnSpc>
                        <a:spcAft>
                          <a:spcPts val="0"/>
                        </a:spcAft>
                      </a:pPr>
                      <a:r>
                        <a:rPr lang="en-GB" sz="1050">
                          <a:effectLst/>
                        </a:rPr>
                        <a:t>a test in which only the independent variable is allowed to affect the dependent variable</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6157" marR="56157" marT="0" marB="0"/>
                </a:tc>
                <a:extLst>
                  <a:ext uri="{0D108BD9-81ED-4DB2-BD59-A6C34878D82A}">
                    <a16:rowId xmlns:a16="http://schemas.microsoft.com/office/drawing/2014/main" val="2112560301"/>
                  </a:ext>
                </a:extLst>
              </a:tr>
              <a:tr h="470019">
                <a:tc>
                  <a:txBody>
                    <a:bodyPr/>
                    <a:lstStyle/>
                    <a:p>
                      <a:pPr algn="r">
                        <a:lnSpc>
                          <a:spcPct val="150000"/>
                        </a:lnSpc>
                        <a:spcAft>
                          <a:spcPts val="0"/>
                        </a:spcAft>
                      </a:pPr>
                      <a:r>
                        <a:rPr lang="en-GB" sz="1000">
                          <a:effectLst/>
                        </a:rPr>
                        <a:t>What are control variables?</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6157" marR="56157" marT="0" marB="0"/>
                </a:tc>
                <a:tc>
                  <a:txBody>
                    <a:bodyPr/>
                    <a:lstStyle/>
                    <a:p>
                      <a:pPr>
                        <a:lnSpc>
                          <a:spcPct val="150000"/>
                        </a:lnSpc>
                        <a:spcAft>
                          <a:spcPts val="0"/>
                        </a:spcAft>
                      </a:pPr>
                      <a:r>
                        <a:rPr lang="en-GB" sz="1050" dirty="0">
                          <a:effectLst/>
                        </a:rPr>
                        <a:t>variables that should be kept constant to avoid them affecting the dependent variable</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6157" marR="56157" marT="0" marB="0"/>
                </a:tc>
                <a:extLst>
                  <a:ext uri="{0D108BD9-81ED-4DB2-BD59-A6C34878D82A}">
                    <a16:rowId xmlns:a16="http://schemas.microsoft.com/office/drawing/2014/main" val="2419755106"/>
                  </a:ext>
                </a:extLst>
              </a:tr>
            </a:tbl>
          </a:graphicData>
        </a:graphic>
      </p:graphicFrame>
    </p:spTree>
    <p:extLst>
      <p:ext uri="{BB962C8B-B14F-4D97-AF65-F5344CB8AC3E}">
        <p14:creationId xmlns:p14="http://schemas.microsoft.com/office/powerpoint/2010/main" val="1068598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78EF5-E1EE-49DB-9DFB-4F4519F8F149}"/>
              </a:ext>
            </a:extLst>
          </p:cNvPr>
          <p:cNvSpPr>
            <a:spLocks noGrp="1"/>
          </p:cNvSpPr>
          <p:nvPr>
            <p:ph type="title"/>
          </p:nvPr>
        </p:nvSpPr>
        <p:spPr/>
        <p:txBody>
          <a:bodyPr>
            <a:noAutofit/>
          </a:bodyPr>
          <a:lstStyle/>
          <a:p>
            <a:r>
              <a:rPr lang="en-GB" sz="4400" dirty="0"/>
              <a:t>4. Key skills practice questions</a:t>
            </a:r>
          </a:p>
        </p:txBody>
      </p:sp>
      <p:sp>
        <p:nvSpPr>
          <p:cNvPr id="3" name="Content Placeholder 2">
            <a:extLst>
              <a:ext uri="{FF2B5EF4-FFF2-40B4-BE49-F238E27FC236}">
                <a16:creationId xmlns:a16="http://schemas.microsoft.com/office/drawing/2014/main" id="{216906E2-8657-43A6-A2B4-F4120B224F6F}"/>
              </a:ext>
            </a:extLst>
          </p:cNvPr>
          <p:cNvSpPr>
            <a:spLocks noGrp="1"/>
          </p:cNvSpPr>
          <p:nvPr>
            <p:ph idx="1"/>
          </p:nvPr>
        </p:nvSpPr>
        <p:spPr>
          <a:xfrm>
            <a:off x="600075" y="2003361"/>
            <a:ext cx="5657850" cy="1247839"/>
          </a:xfrm>
        </p:spPr>
        <p:txBody>
          <a:bodyPr>
            <a:normAutofit/>
          </a:bodyPr>
          <a:lstStyle/>
          <a:p>
            <a:r>
              <a:rPr lang="en-US" sz="1400" b="1" dirty="0"/>
              <a:t>Define the following practical science key terms:</a:t>
            </a:r>
          </a:p>
          <a:p>
            <a:pPr lvl="1">
              <a:buFont typeface="Arial" panose="020B0604020202020204" pitchFamily="34" charset="0"/>
              <a:buChar char="•"/>
            </a:pPr>
            <a:r>
              <a:rPr lang="en-GB" sz="1187" dirty="0"/>
              <a:t>Now you have practiced, complete the definitions below without looking at the previous page:</a:t>
            </a:r>
          </a:p>
        </p:txBody>
      </p:sp>
      <p:graphicFrame>
        <p:nvGraphicFramePr>
          <p:cNvPr id="5" name="Table 4">
            <a:extLst>
              <a:ext uri="{FF2B5EF4-FFF2-40B4-BE49-F238E27FC236}">
                <a16:creationId xmlns:a16="http://schemas.microsoft.com/office/drawing/2014/main" id="{1015ADBF-19B0-4298-8CA3-F126934268CB}"/>
              </a:ext>
            </a:extLst>
          </p:cNvPr>
          <p:cNvGraphicFramePr>
            <a:graphicFrameLocks noGrp="1"/>
          </p:cNvGraphicFramePr>
          <p:nvPr>
            <p:extLst>
              <p:ext uri="{D42A27DB-BD31-4B8C-83A1-F6EECF244321}">
                <p14:modId xmlns:p14="http://schemas.microsoft.com/office/powerpoint/2010/main" val="3505715448"/>
              </p:ext>
            </p:extLst>
          </p:nvPr>
        </p:nvGraphicFramePr>
        <p:xfrm>
          <a:off x="417512" y="3354803"/>
          <a:ext cx="6022975" cy="6044496"/>
        </p:xfrm>
        <a:graphic>
          <a:graphicData uri="http://schemas.openxmlformats.org/drawingml/2006/table">
            <a:tbl>
              <a:tblPr firstRow="1" firstCol="1" bandRow="1">
                <a:tableStyleId>{5DA37D80-6434-44D0-A028-1B22A696006F}</a:tableStyleId>
              </a:tblPr>
              <a:tblGrid>
                <a:gridCol w="2557869">
                  <a:extLst>
                    <a:ext uri="{9D8B030D-6E8A-4147-A177-3AD203B41FA5}">
                      <a16:colId xmlns:a16="http://schemas.microsoft.com/office/drawing/2014/main" val="1738180697"/>
                    </a:ext>
                  </a:extLst>
                </a:gridCol>
                <a:gridCol w="3465106">
                  <a:extLst>
                    <a:ext uri="{9D8B030D-6E8A-4147-A177-3AD203B41FA5}">
                      <a16:colId xmlns:a16="http://schemas.microsoft.com/office/drawing/2014/main" val="3554036224"/>
                    </a:ext>
                  </a:extLst>
                </a:gridCol>
              </a:tblGrid>
              <a:tr h="241445">
                <a:tc>
                  <a:txBody>
                    <a:bodyPr/>
                    <a:lstStyle/>
                    <a:p>
                      <a:pPr algn="r">
                        <a:lnSpc>
                          <a:spcPct val="150000"/>
                        </a:lnSpc>
                        <a:spcAft>
                          <a:spcPts val="0"/>
                        </a:spcAft>
                      </a:pPr>
                      <a:r>
                        <a:rPr lang="en-GB" sz="1000" dirty="0">
                          <a:effectLst/>
                        </a:rPr>
                        <a:t>When is a measurement valid?</a:t>
                      </a:r>
                      <a:endParaRPr lang="en-GB"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6157" marR="56157" marT="0" marB="0"/>
                </a:tc>
                <a:tc>
                  <a:txBody>
                    <a:bodyPr/>
                    <a:lstStyle/>
                    <a:p>
                      <a:pPr>
                        <a:lnSpc>
                          <a:spcPct val="150000"/>
                        </a:lnSpc>
                        <a:spcAft>
                          <a:spcPts val="0"/>
                        </a:spcAft>
                      </a:pPr>
                      <a:endParaRPr lang="en-GB" sz="11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6157" marR="56157" marT="0" marB="0"/>
                </a:tc>
                <a:extLst>
                  <a:ext uri="{0D108BD9-81ED-4DB2-BD59-A6C34878D82A}">
                    <a16:rowId xmlns:a16="http://schemas.microsoft.com/office/drawing/2014/main" val="3823164692"/>
                  </a:ext>
                </a:extLst>
              </a:tr>
              <a:tr h="219529">
                <a:tc>
                  <a:txBody>
                    <a:bodyPr/>
                    <a:lstStyle/>
                    <a:p>
                      <a:pPr algn="r">
                        <a:lnSpc>
                          <a:spcPct val="150000"/>
                        </a:lnSpc>
                        <a:spcAft>
                          <a:spcPts val="0"/>
                        </a:spcAft>
                      </a:pPr>
                      <a:r>
                        <a:rPr lang="en-GB" sz="1000" dirty="0">
                          <a:effectLst/>
                        </a:rPr>
                        <a:t>When is a result accurate?</a:t>
                      </a:r>
                      <a:endParaRPr lang="en-GB"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6157" marR="56157" marT="0" marB="0"/>
                </a:tc>
                <a:tc>
                  <a:txBody>
                    <a:bodyPr/>
                    <a:lstStyle/>
                    <a:p>
                      <a:pPr>
                        <a:lnSpc>
                          <a:spcPct val="150000"/>
                        </a:lnSpc>
                        <a:spcAft>
                          <a:spcPts val="0"/>
                        </a:spcAft>
                      </a:pP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6157" marR="56157" marT="0" marB="0"/>
                </a:tc>
                <a:extLst>
                  <a:ext uri="{0D108BD9-81ED-4DB2-BD59-A6C34878D82A}">
                    <a16:rowId xmlns:a16="http://schemas.microsoft.com/office/drawing/2014/main" val="2992528794"/>
                  </a:ext>
                </a:extLst>
              </a:tr>
              <a:tr h="470019">
                <a:tc>
                  <a:txBody>
                    <a:bodyPr/>
                    <a:lstStyle/>
                    <a:p>
                      <a:pPr algn="r">
                        <a:lnSpc>
                          <a:spcPct val="150000"/>
                        </a:lnSpc>
                        <a:spcAft>
                          <a:spcPts val="0"/>
                        </a:spcAft>
                      </a:pPr>
                      <a:r>
                        <a:rPr lang="en-GB" sz="1000" dirty="0">
                          <a:effectLst/>
                        </a:rPr>
                        <a:t>What are precise results?</a:t>
                      </a:r>
                      <a:endParaRPr lang="en-GB"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6157" marR="56157" marT="0" marB="0"/>
                </a:tc>
                <a:tc>
                  <a:txBody>
                    <a:bodyPr/>
                    <a:lstStyle/>
                    <a:p>
                      <a:pPr>
                        <a:lnSpc>
                          <a:spcPct val="150000"/>
                        </a:lnSpc>
                        <a:spcAft>
                          <a:spcPts val="0"/>
                        </a:spcAft>
                      </a:pP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6157" marR="56157" marT="0" marB="0"/>
                </a:tc>
                <a:extLst>
                  <a:ext uri="{0D108BD9-81ED-4DB2-BD59-A6C34878D82A}">
                    <a16:rowId xmlns:a16="http://schemas.microsoft.com/office/drawing/2014/main" val="1308775821"/>
                  </a:ext>
                </a:extLst>
              </a:tr>
              <a:tr h="720510">
                <a:tc>
                  <a:txBody>
                    <a:bodyPr/>
                    <a:lstStyle/>
                    <a:p>
                      <a:pPr algn="r">
                        <a:lnSpc>
                          <a:spcPct val="150000"/>
                        </a:lnSpc>
                        <a:spcAft>
                          <a:spcPts val="0"/>
                        </a:spcAft>
                      </a:pPr>
                      <a:r>
                        <a:rPr lang="en-GB" sz="1000">
                          <a:effectLst/>
                        </a:rPr>
                        <a:t>What is repeatability?</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6157" marR="56157" marT="0" marB="0"/>
                </a:tc>
                <a:tc>
                  <a:txBody>
                    <a:bodyPr/>
                    <a:lstStyle/>
                    <a:p>
                      <a:pPr>
                        <a:lnSpc>
                          <a:spcPct val="150000"/>
                        </a:lnSpc>
                        <a:spcAft>
                          <a:spcPts val="0"/>
                        </a:spcAft>
                      </a:pP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6157" marR="56157" marT="0" marB="0"/>
                </a:tc>
                <a:extLst>
                  <a:ext uri="{0D108BD9-81ED-4DB2-BD59-A6C34878D82A}">
                    <a16:rowId xmlns:a16="http://schemas.microsoft.com/office/drawing/2014/main" val="2868180379"/>
                  </a:ext>
                </a:extLst>
              </a:tr>
              <a:tr h="470019">
                <a:tc>
                  <a:txBody>
                    <a:bodyPr/>
                    <a:lstStyle/>
                    <a:p>
                      <a:pPr algn="r">
                        <a:lnSpc>
                          <a:spcPct val="150000"/>
                        </a:lnSpc>
                        <a:spcAft>
                          <a:spcPts val="0"/>
                        </a:spcAft>
                      </a:pPr>
                      <a:r>
                        <a:rPr lang="en-GB" sz="1000">
                          <a:effectLst/>
                        </a:rPr>
                        <a:t>What is reproducibility?</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6157" marR="56157" marT="0" marB="0"/>
                </a:tc>
                <a:tc>
                  <a:txBody>
                    <a:bodyPr/>
                    <a:lstStyle/>
                    <a:p>
                      <a:pPr>
                        <a:lnSpc>
                          <a:spcPct val="150000"/>
                        </a:lnSpc>
                        <a:spcAft>
                          <a:spcPts val="0"/>
                        </a:spcAft>
                      </a:pP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6157" marR="56157" marT="0" marB="0"/>
                </a:tc>
                <a:extLst>
                  <a:ext uri="{0D108BD9-81ED-4DB2-BD59-A6C34878D82A}">
                    <a16:rowId xmlns:a16="http://schemas.microsoft.com/office/drawing/2014/main" val="632233060"/>
                  </a:ext>
                </a:extLst>
              </a:tr>
              <a:tr h="219529">
                <a:tc>
                  <a:txBody>
                    <a:bodyPr/>
                    <a:lstStyle/>
                    <a:p>
                      <a:pPr algn="r">
                        <a:lnSpc>
                          <a:spcPct val="150000"/>
                        </a:lnSpc>
                        <a:spcAft>
                          <a:spcPts val="0"/>
                        </a:spcAft>
                      </a:pPr>
                      <a:r>
                        <a:rPr lang="en-GB" sz="1000">
                          <a:effectLst/>
                        </a:rPr>
                        <a:t>What is the uncertainty of a measurement?</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6157" marR="56157" marT="0" marB="0"/>
                </a:tc>
                <a:tc>
                  <a:txBody>
                    <a:bodyPr/>
                    <a:lstStyle/>
                    <a:p>
                      <a:pPr>
                        <a:lnSpc>
                          <a:spcPct val="150000"/>
                        </a:lnSpc>
                        <a:spcAft>
                          <a:spcPts val="0"/>
                        </a:spcAft>
                      </a:pP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6157" marR="56157" marT="0" marB="0"/>
                </a:tc>
                <a:extLst>
                  <a:ext uri="{0D108BD9-81ED-4DB2-BD59-A6C34878D82A}">
                    <a16:rowId xmlns:a16="http://schemas.microsoft.com/office/drawing/2014/main" val="3770976422"/>
                  </a:ext>
                </a:extLst>
              </a:tr>
              <a:tr h="219529">
                <a:tc>
                  <a:txBody>
                    <a:bodyPr/>
                    <a:lstStyle/>
                    <a:p>
                      <a:pPr algn="r">
                        <a:lnSpc>
                          <a:spcPct val="150000"/>
                        </a:lnSpc>
                        <a:spcAft>
                          <a:spcPts val="0"/>
                        </a:spcAft>
                      </a:pPr>
                      <a:r>
                        <a:rPr lang="en-GB" sz="1000">
                          <a:effectLst/>
                        </a:rPr>
                        <a:t>Define measurement error</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6157" marR="56157" marT="0" marB="0"/>
                </a:tc>
                <a:tc>
                  <a:txBody>
                    <a:bodyPr/>
                    <a:lstStyle/>
                    <a:p>
                      <a:pPr>
                        <a:lnSpc>
                          <a:spcPct val="150000"/>
                        </a:lnSpc>
                        <a:spcAft>
                          <a:spcPts val="0"/>
                        </a:spcAft>
                      </a:pP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6157" marR="56157" marT="0" marB="0"/>
                </a:tc>
                <a:extLst>
                  <a:ext uri="{0D108BD9-81ED-4DB2-BD59-A6C34878D82A}">
                    <a16:rowId xmlns:a16="http://schemas.microsoft.com/office/drawing/2014/main" val="740754818"/>
                  </a:ext>
                </a:extLst>
              </a:tr>
              <a:tr h="470019">
                <a:tc>
                  <a:txBody>
                    <a:bodyPr/>
                    <a:lstStyle/>
                    <a:p>
                      <a:pPr algn="r">
                        <a:lnSpc>
                          <a:spcPct val="150000"/>
                        </a:lnSpc>
                        <a:spcAft>
                          <a:spcPts val="0"/>
                        </a:spcAft>
                      </a:pPr>
                      <a:r>
                        <a:rPr lang="en-GB" sz="1000">
                          <a:effectLst/>
                        </a:rPr>
                        <a:t>What type of error is caused by results varying around the true value in an unpredictable way?</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6157" marR="56157" marT="0" marB="0"/>
                </a:tc>
                <a:tc>
                  <a:txBody>
                    <a:bodyPr/>
                    <a:lstStyle/>
                    <a:p>
                      <a:pPr>
                        <a:lnSpc>
                          <a:spcPct val="150000"/>
                        </a:lnSpc>
                        <a:spcAft>
                          <a:spcPts val="0"/>
                        </a:spcAft>
                      </a:pP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6157" marR="56157" marT="0" marB="0"/>
                </a:tc>
                <a:extLst>
                  <a:ext uri="{0D108BD9-81ED-4DB2-BD59-A6C34878D82A}">
                    <a16:rowId xmlns:a16="http://schemas.microsoft.com/office/drawing/2014/main" val="3791035586"/>
                  </a:ext>
                </a:extLst>
              </a:tr>
              <a:tr h="470019">
                <a:tc>
                  <a:txBody>
                    <a:bodyPr/>
                    <a:lstStyle/>
                    <a:p>
                      <a:pPr algn="r">
                        <a:lnSpc>
                          <a:spcPct val="150000"/>
                        </a:lnSpc>
                        <a:spcAft>
                          <a:spcPts val="0"/>
                        </a:spcAft>
                      </a:pPr>
                      <a:r>
                        <a:rPr lang="en-GB" sz="1000">
                          <a:effectLst/>
                        </a:rPr>
                        <a:t>What is a systematic error?</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6157" marR="56157" marT="0" marB="0"/>
                </a:tc>
                <a:tc>
                  <a:txBody>
                    <a:bodyPr/>
                    <a:lstStyle/>
                    <a:p>
                      <a:pPr>
                        <a:lnSpc>
                          <a:spcPct val="150000"/>
                        </a:lnSpc>
                        <a:spcAft>
                          <a:spcPts val="0"/>
                        </a:spcAft>
                      </a:pP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6157" marR="56157" marT="0" marB="0"/>
                </a:tc>
                <a:extLst>
                  <a:ext uri="{0D108BD9-81ED-4DB2-BD59-A6C34878D82A}">
                    <a16:rowId xmlns:a16="http://schemas.microsoft.com/office/drawing/2014/main" val="4294963692"/>
                  </a:ext>
                </a:extLst>
              </a:tr>
              <a:tr h="470019">
                <a:tc>
                  <a:txBody>
                    <a:bodyPr/>
                    <a:lstStyle/>
                    <a:p>
                      <a:pPr algn="r">
                        <a:lnSpc>
                          <a:spcPct val="150000"/>
                        </a:lnSpc>
                        <a:spcAft>
                          <a:spcPts val="0"/>
                        </a:spcAft>
                      </a:pPr>
                      <a:r>
                        <a:rPr lang="en-GB" sz="1000">
                          <a:effectLst/>
                        </a:rPr>
                        <a:t>What does zero error mean?</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6157" marR="56157" marT="0" marB="0"/>
                </a:tc>
                <a:tc>
                  <a:txBody>
                    <a:bodyPr/>
                    <a:lstStyle/>
                    <a:p>
                      <a:pPr>
                        <a:lnSpc>
                          <a:spcPct val="150000"/>
                        </a:lnSpc>
                        <a:spcAft>
                          <a:spcPts val="0"/>
                        </a:spcAft>
                      </a:pP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6157" marR="56157" marT="0" marB="0"/>
                </a:tc>
                <a:extLst>
                  <a:ext uri="{0D108BD9-81ED-4DB2-BD59-A6C34878D82A}">
                    <a16:rowId xmlns:a16="http://schemas.microsoft.com/office/drawing/2014/main" val="4277633404"/>
                  </a:ext>
                </a:extLst>
              </a:tr>
              <a:tr h="470019">
                <a:tc>
                  <a:txBody>
                    <a:bodyPr/>
                    <a:lstStyle/>
                    <a:p>
                      <a:pPr algn="r">
                        <a:lnSpc>
                          <a:spcPct val="150000"/>
                        </a:lnSpc>
                        <a:spcAft>
                          <a:spcPts val="0"/>
                        </a:spcAft>
                      </a:pPr>
                      <a:r>
                        <a:rPr lang="en-GB" sz="1000">
                          <a:effectLst/>
                        </a:rPr>
                        <a:t>Which variable is changed or selected by the investigator?</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6157" marR="56157" marT="0" marB="0"/>
                </a:tc>
                <a:tc>
                  <a:txBody>
                    <a:bodyPr/>
                    <a:lstStyle/>
                    <a:p>
                      <a:pPr>
                        <a:lnSpc>
                          <a:spcPct val="150000"/>
                        </a:lnSpc>
                        <a:spcAft>
                          <a:spcPts val="0"/>
                        </a:spcAft>
                      </a:pP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6157" marR="56157" marT="0" marB="0"/>
                </a:tc>
                <a:extLst>
                  <a:ext uri="{0D108BD9-81ED-4DB2-BD59-A6C34878D82A}">
                    <a16:rowId xmlns:a16="http://schemas.microsoft.com/office/drawing/2014/main" val="2047564118"/>
                  </a:ext>
                </a:extLst>
              </a:tr>
              <a:tr h="470019">
                <a:tc>
                  <a:txBody>
                    <a:bodyPr/>
                    <a:lstStyle/>
                    <a:p>
                      <a:pPr algn="r">
                        <a:lnSpc>
                          <a:spcPct val="150000"/>
                        </a:lnSpc>
                        <a:spcAft>
                          <a:spcPts val="0"/>
                        </a:spcAft>
                      </a:pPr>
                      <a:r>
                        <a:rPr lang="en-GB" sz="1000">
                          <a:effectLst/>
                        </a:rPr>
                        <a:t>What is a dependent variable?</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6157" marR="56157" marT="0" marB="0"/>
                </a:tc>
                <a:tc>
                  <a:txBody>
                    <a:bodyPr/>
                    <a:lstStyle/>
                    <a:p>
                      <a:pPr>
                        <a:lnSpc>
                          <a:spcPct val="150000"/>
                        </a:lnSpc>
                        <a:spcAft>
                          <a:spcPts val="0"/>
                        </a:spcAft>
                      </a:pP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6157" marR="56157" marT="0" marB="0"/>
                </a:tc>
                <a:extLst>
                  <a:ext uri="{0D108BD9-81ED-4DB2-BD59-A6C34878D82A}">
                    <a16:rowId xmlns:a16="http://schemas.microsoft.com/office/drawing/2014/main" val="57233801"/>
                  </a:ext>
                </a:extLst>
              </a:tr>
              <a:tr h="470019">
                <a:tc>
                  <a:txBody>
                    <a:bodyPr/>
                    <a:lstStyle/>
                    <a:p>
                      <a:pPr algn="r">
                        <a:lnSpc>
                          <a:spcPct val="150000"/>
                        </a:lnSpc>
                        <a:spcAft>
                          <a:spcPts val="0"/>
                        </a:spcAft>
                      </a:pPr>
                      <a:r>
                        <a:rPr lang="en-GB" sz="1000">
                          <a:effectLst/>
                        </a:rPr>
                        <a:t>Define a fair test</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6157" marR="56157" marT="0" marB="0"/>
                </a:tc>
                <a:tc>
                  <a:txBody>
                    <a:bodyPr/>
                    <a:lstStyle/>
                    <a:p>
                      <a:pPr>
                        <a:lnSpc>
                          <a:spcPct val="150000"/>
                        </a:lnSpc>
                        <a:spcAft>
                          <a:spcPts val="0"/>
                        </a:spcAft>
                      </a:pP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56157" marR="56157" marT="0" marB="0"/>
                </a:tc>
                <a:extLst>
                  <a:ext uri="{0D108BD9-81ED-4DB2-BD59-A6C34878D82A}">
                    <a16:rowId xmlns:a16="http://schemas.microsoft.com/office/drawing/2014/main" val="2112560301"/>
                  </a:ext>
                </a:extLst>
              </a:tr>
              <a:tr h="470019">
                <a:tc>
                  <a:txBody>
                    <a:bodyPr/>
                    <a:lstStyle/>
                    <a:p>
                      <a:pPr algn="r">
                        <a:lnSpc>
                          <a:spcPct val="150000"/>
                        </a:lnSpc>
                        <a:spcAft>
                          <a:spcPts val="0"/>
                        </a:spcAft>
                      </a:pPr>
                      <a:r>
                        <a:rPr lang="en-GB" sz="1000">
                          <a:effectLst/>
                        </a:rPr>
                        <a:t>What are control variables?</a:t>
                      </a:r>
                      <a:endParaRPr lang="en-GB" sz="1050">
                        <a:effectLst/>
                        <a:latin typeface="Arial" panose="020B0604020202020204" pitchFamily="34" charset="0"/>
                        <a:ea typeface="Times New Roman" panose="02020603050405020304" pitchFamily="18" charset="0"/>
                        <a:cs typeface="Times New Roman" panose="02020603050405020304" pitchFamily="18" charset="0"/>
                      </a:endParaRPr>
                    </a:p>
                  </a:txBody>
                  <a:tcPr marL="56157" marR="56157" marT="0" marB="0"/>
                </a:tc>
                <a:tc>
                  <a:txBody>
                    <a:bodyPr/>
                    <a:lstStyle/>
                    <a:p>
                      <a:pPr>
                        <a:lnSpc>
                          <a:spcPct val="150000"/>
                        </a:lnSpc>
                        <a:spcAft>
                          <a:spcPts val="0"/>
                        </a:spcAft>
                      </a:pP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6157" marR="56157" marT="0" marB="0"/>
                </a:tc>
                <a:extLst>
                  <a:ext uri="{0D108BD9-81ED-4DB2-BD59-A6C34878D82A}">
                    <a16:rowId xmlns:a16="http://schemas.microsoft.com/office/drawing/2014/main" val="2419755106"/>
                  </a:ext>
                </a:extLst>
              </a:tr>
            </a:tbl>
          </a:graphicData>
        </a:graphic>
      </p:graphicFrame>
    </p:spTree>
    <p:extLst>
      <p:ext uri="{BB962C8B-B14F-4D97-AF65-F5344CB8AC3E}">
        <p14:creationId xmlns:p14="http://schemas.microsoft.com/office/powerpoint/2010/main" val="3581065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78EF5-E1EE-49DB-9DFB-4F4519F8F149}"/>
              </a:ext>
            </a:extLst>
          </p:cNvPr>
          <p:cNvSpPr>
            <a:spLocks noGrp="1"/>
          </p:cNvSpPr>
          <p:nvPr>
            <p:ph type="title"/>
          </p:nvPr>
        </p:nvSpPr>
        <p:spPr/>
        <p:txBody>
          <a:bodyPr>
            <a:noAutofit/>
          </a:bodyPr>
          <a:lstStyle/>
          <a:p>
            <a:r>
              <a:rPr lang="en-GB" sz="4400" dirty="0"/>
              <a:t>4. Key skills practice questions</a:t>
            </a:r>
          </a:p>
        </p:txBody>
      </p:sp>
      <p:sp>
        <p:nvSpPr>
          <p:cNvPr id="3" name="Content Placeholder 2">
            <a:extLst>
              <a:ext uri="{FF2B5EF4-FFF2-40B4-BE49-F238E27FC236}">
                <a16:creationId xmlns:a16="http://schemas.microsoft.com/office/drawing/2014/main" id="{216906E2-8657-43A6-A2B4-F4120B224F6F}"/>
              </a:ext>
            </a:extLst>
          </p:cNvPr>
          <p:cNvSpPr>
            <a:spLocks noGrp="1"/>
          </p:cNvSpPr>
          <p:nvPr>
            <p:ph idx="1"/>
          </p:nvPr>
        </p:nvSpPr>
        <p:spPr>
          <a:xfrm>
            <a:off x="430212" y="1914461"/>
            <a:ext cx="5997575" cy="7496239"/>
          </a:xfrm>
        </p:spPr>
        <p:txBody>
          <a:bodyPr>
            <a:normAutofit/>
          </a:bodyPr>
          <a:lstStyle/>
          <a:p>
            <a:r>
              <a:rPr lang="en-US" sz="1400" b="1" dirty="0"/>
              <a:t>Recall basic chemical formula and charges on ions:</a:t>
            </a:r>
          </a:p>
          <a:p>
            <a:pPr lvl="1">
              <a:lnSpc>
                <a:spcPct val="150000"/>
              </a:lnSpc>
              <a:spcAft>
                <a:spcPts val="600"/>
              </a:spcAft>
              <a:buClr>
                <a:prstClr val="black">
                  <a:lumMod val="85000"/>
                  <a:lumOff val="15000"/>
                </a:prstClr>
              </a:buClr>
              <a:buFont typeface="Arial" panose="020B0604020202020204" pitchFamily="34" charset="0"/>
              <a:buChar char="•"/>
            </a:pPr>
            <a:r>
              <a:rPr lang="en-US" sz="1200" dirty="0"/>
              <a:t>Answer the questions below: </a:t>
            </a:r>
            <a:endParaRPr lang="en-GB" sz="1200" dirty="0"/>
          </a:p>
          <a:p>
            <a:pPr marL="228600" indent="-228600">
              <a:lnSpc>
                <a:spcPct val="150000"/>
              </a:lnSpc>
              <a:spcBef>
                <a:spcPts val="0"/>
              </a:spcBef>
              <a:buFont typeface="+mj-lt"/>
              <a:buAutoNum type="arabicPeriod"/>
            </a:pPr>
            <a:r>
              <a:rPr lang="en-GB" sz="1200" dirty="0"/>
              <a:t>What does an atom consist of?</a:t>
            </a:r>
          </a:p>
          <a:p>
            <a:pPr marL="228600" indent="-228600">
              <a:lnSpc>
                <a:spcPct val="400000"/>
              </a:lnSpc>
              <a:buFont typeface="+mj-lt"/>
              <a:buAutoNum type="arabicPeriod"/>
            </a:pPr>
            <a:r>
              <a:rPr lang="en-GB" sz="1200" dirty="0"/>
              <a:t>What are the relative masses of a proton, neutron, and electron?</a:t>
            </a:r>
          </a:p>
          <a:p>
            <a:pPr marL="228600" indent="-228600">
              <a:lnSpc>
                <a:spcPct val="400000"/>
              </a:lnSpc>
              <a:buFont typeface="+mj-lt"/>
              <a:buAutoNum type="arabicPeriod"/>
            </a:pPr>
            <a:r>
              <a:rPr lang="en-GB" sz="1200" dirty="0"/>
              <a:t>What are the relative charges of a proton, neutron, and electron?</a:t>
            </a:r>
          </a:p>
          <a:p>
            <a:pPr marL="228600" indent="-228600">
              <a:lnSpc>
                <a:spcPct val="400000"/>
              </a:lnSpc>
              <a:buFont typeface="+mj-lt"/>
              <a:buAutoNum type="arabicPeriod"/>
            </a:pPr>
            <a:r>
              <a:rPr lang="en-GB" sz="1200" dirty="0"/>
              <a:t>How do the number of protons and electrons differ in an atom?</a:t>
            </a:r>
          </a:p>
          <a:p>
            <a:pPr marL="228600" indent="-228600">
              <a:lnSpc>
                <a:spcPct val="400000"/>
              </a:lnSpc>
              <a:buFont typeface="+mj-lt"/>
              <a:buAutoNum type="arabicPeriod"/>
            </a:pPr>
            <a:r>
              <a:rPr lang="en-GB" sz="1200" dirty="0"/>
              <a:t>How does the number of protons differ between atoms of the same element?</a:t>
            </a:r>
          </a:p>
          <a:p>
            <a:pPr marL="228600" indent="-228600">
              <a:lnSpc>
                <a:spcPct val="400000"/>
              </a:lnSpc>
              <a:buFont typeface="+mj-lt"/>
              <a:buAutoNum type="arabicPeriod"/>
            </a:pPr>
            <a:r>
              <a:rPr lang="en-GB" sz="1200" dirty="0"/>
              <a:t>What force holds an atom nucleus together?</a:t>
            </a:r>
          </a:p>
          <a:p>
            <a:pPr marL="228600" indent="-228600">
              <a:lnSpc>
                <a:spcPct val="400000"/>
              </a:lnSpc>
              <a:buFont typeface="+mj-lt"/>
              <a:buAutoNum type="arabicPeriod"/>
            </a:pPr>
            <a:r>
              <a:rPr lang="en-GB" sz="1200" dirty="0"/>
              <a:t>What is the proton number / atomic number of an element?</a:t>
            </a:r>
          </a:p>
          <a:p>
            <a:pPr marL="228600" indent="-228600">
              <a:lnSpc>
                <a:spcPct val="400000"/>
              </a:lnSpc>
              <a:buFont typeface="+mj-lt"/>
              <a:buAutoNum type="arabicPeriod"/>
            </a:pPr>
            <a:r>
              <a:rPr lang="en-GB" sz="1200" dirty="0"/>
              <a:t>What is the mass number of an element?</a:t>
            </a:r>
          </a:p>
          <a:p>
            <a:pPr marL="228600" indent="-228600">
              <a:lnSpc>
                <a:spcPct val="400000"/>
              </a:lnSpc>
              <a:buFont typeface="+mj-lt"/>
              <a:buAutoNum type="arabicPeriod"/>
            </a:pPr>
            <a:r>
              <a:rPr lang="en-GB" sz="1200" dirty="0"/>
              <a:t>What is an isotope?</a:t>
            </a:r>
          </a:p>
        </p:txBody>
      </p:sp>
    </p:spTree>
    <p:extLst>
      <p:ext uri="{BB962C8B-B14F-4D97-AF65-F5344CB8AC3E}">
        <p14:creationId xmlns:p14="http://schemas.microsoft.com/office/powerpoint/2010/main" val="3628335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78EF5-E1EE-49DB-9DFB-4F4519F8F149}"/>
              </a:ext>
            </a:extLst>
          </p:cNvPr>
          <p:cNvSpPr>
            <a:spLocks noGrp="1"/>
          </p:cNvSpPr>
          <p:nvPr>
            <p:ph type="title"/>
          </p:nvPr>
        </p:nvSpPr>
        <p:spPr/>
        <p:txBody>
          <a:bodyPr>
            <a:noAutofit/>
          </a:bodyPr>
          <a:lstStyle/>
          <a:p>
            <a:r>
              <a:rPr lang="en-GB" sz="4400" dirty="0"/>
              <a:t>4. Key skills practice questions</a:t>
            </a:r>
          </a:p>
        </p:txBody>
      </p:sp>
      <p:sp>
        <p:nvSpPr>
          <p:cNvPr id="3" name="Content Placeholder 2">
            <a:extLst>
              <a:ext uri="{FF2B5EF4-FFF2-40B4-BE49-F238E27FC236}">
                <a16:creationId xmlns:a16="http://schemas.microsoft.com/office/drawing/2014/main" id="{216906E2-8657-43A6-A2B4-F4120B224F6F}"/>
              </a:ext>
            </a:extLst>
          </p:cNvPr>
          <p:cNvSpPr>
            <a:spLocks noGrp="1"/>
          </p:cNvSpPr>
          <p:nvPr>
            <p:ph idx="1"/>
          </p:nvPr>
        </p:nvSpPr>
        <p:spPr>
          <a:xfrm>
            <a:off x="430212" y="1914461"/>
            <a:ext cx="5997575" cy="7496239"/>
          </a:xfrm>
        </p:spPr>
        <p:txBody>
          <a:bodyPr>
            <a:normAutofit/>
          </a:bodyPr>
          <a:lstStyle/>
          <a:p>
            <a:r>
              <a:rPr lang="en-US" sz="1400" b="1" dirty="0"/>
              <a:t>Recall basic chemical formula and charges on ions:</a:t>
            </a:r>
          </a:p>
          <a:p>
            <a:pPr lvl="1">
              <a:lnSpc>
                <a:spcPct val="150000"/>
              </a:lnSpc>
              <a:spcAft>
                <a:spcPts val="1200"/>
              </a:spcAft>
              <a:buClr>
                <a:prstClr val="black">
                  <a:lumMod val="85000"/>
                  <a:lumOff val="15000"/>
                </a:prstClr>
              </a:buClr>
              <a:buFont typeface="Arial" panose="020B0604020202020204" pitchFamily="34" charset="0"/>
              <a:buChar char="•"/>
            </a:pPr>
            <a:r>
              <a:rPr lang="en-US" sz="1200" dirty="0"/>
              <a:t>Answer the questions below: </a:t>
            </a:r>
            <a:endParaRPr lang="en-GB" sz="1200" dirty="0"/>
          </a:p>
          <a:p>
            <a:pPr marL="228600" indent="-228600">
              <a:lnSpc>
                <a:spcPct val="150000"/>
              </a:lnSpc>
              <a:spcBef>
                <a:spcPts val="0"/>
              </a:spcBef>
              <a:buFont typeface="+mj-lt"/>
              <a:buAutoNum type="arabicPeriod" startAt="10"/>
            </a:pPr>
            <a:r>
              <a:rPr lang="en-GB" sz="1200" dirty="0"/>
              <a:t>What is the equation for relative isotopic mass?</a:t>
            </a:r>
          </a:p>
          <a:p>
            <a:pPr marL="228600" indent="-228600">
              <a:lnSpc>
                <a:spcPct val="400000"/>
              </a:lnSpc>
              <a:buFont typeface="+mj-lt"/>
              <a:buAutoNum type="arabicPeriod" startAt="10"/>
            </a:pPr>
            <a:r>
              <a:rPr lang="en-GB" sz="1200" dirty="0"/>
              <a:t>What is the equation for relative atomic mass (</a:t>
            </a:r>
            <a:r>
              <a:rPr lang="en-GB" sz="1200" dirty="0" err="1"/>
              <a:t>Ar</a:t>
            </a:r>
            <a:r>
              <a:rPr lang="en-GB" sz="1200" dirty="0"/>
              <a:t>)?</a:t>
            </a:r>
          </a:p>
          <a:p>
            <a:pPr marL="228600" indent="-228600">
              <a:lnSpc>
                <a:spcPct val="400000"/>
              </a:lnSpc>
              <a:buFont typeface="+mj-lt"/>
              <a:buAutoNum type="arabicPeriod" startAt="10"/>
            </a:pPr>
            <a:r>
              <a:rPr lang="en-GB" sz="1200" dirty="0"/>
              <a:t>What is the equation for relative molecular mass (Mr)?</a:t>
            </a:r>
          </a:p>
          <a:p>
            <a:pPr marL="228600" indent="-228600">
              <a:lnSpc>
                <a:spcPct val="400000"/>
              </a:lnSpc>
              <a:buFont typeface="+mj-lt"/>
              <a:buAutoNum type="arabicPeriod" startAt="10"/>
            </a:pPr>
            <a:r>
              <a:rPr lang="en-GB" sz="1200" dirty="0"/>
              <a:t>What is an ion?</a:t>
            </a:r>
          </a:p>
          <a:p>
            <a:pPr marL="228600" indent="-228600">
              <a:lnSpc>
                <a:spcPct val="400000"/>
              </a:lnSpc>
              <a:buFont typeface="+mj-lt"/>
              <a:buAutoNum type="arabicPeriod" startAt="10"/>
            </a:pPr>
            <a:r>
              <a:rPr lang="en-GB" sz="1200" dirty="0"/>
              <a:t>Define the term cation</a:t>
            </a:r>
          </a:p>
          <a:p>
            <a:pPr marL="228600" indent="-228600">
              <a:lnSpc>
                <a:spcPct val="400000"/>
              </a:lnSpc>
              <a:buFont typeface="+mj-lt"/>
              <a:buAutoNum type="arabicPeriod" startAt="10"/>
            </a:pPr>
            <a:r>
              <a:rPr lang="en-GB" sz="1200" dirty="0"/>
              <a:t>Define the term anion</a:t>
            </a:r>
          </a:p>
          <a:p>
            <a:pPr marL="228600" indent="-228600">
              <a:lnSpc>
                <a:spcPct val="400000"/>
              </a:lnSpc>
              <a:buFont typeface="+mj-lt"/>
              <a:buAutoNum type="arabicPeriod" startAt="10"/>
            </a:pPr>
            <a:r>
              <a:rPr lang="en-GB" sz="1200" dirty="0"/>
              <a:t>What is the function of a mass spectrometer?</a:t>
            </a:r>
          </a:p>
          <a:p>
            <a:pPr marL="228600" indent="-228600">
              <a:lnSpc>
                <a:spcPct val="400000"/>
              </a:lnSpc>
              <a:buFont typeface="+mj-lt"/>
              <a:buAutoNum type="arabicPeriod" startAt="10"/>
            </a:pPr>
            <a:r>
              <a:rPr lang="en-GB" sz="1200" dirty="0"/>
              <a:t>What is a mass spectrum?</a:t>
            </a:r>
          </a:p>
          <a:p>
            <a:pPr marL="228600" indent="-228600">
              <a:lnSpc>
                <a:spcPct val="400000"/>
              </a:lnSpc>
              <a:buFont typeface="+mj-lt"/>
              <a:buAutoNum type="arabicPeriod" startAt="10"/>
            </a:pPr>
            <a:r>
              <a:rPr lang="en-GB" sz="1200" dirty="0"/>
              <a:t>What is a binary compound?</a:t>
            </a:r>
          </a:p>
        </p:txBody>
      </p:sp>
    </p:spTree>
    <p:extLst>
      <p:ext uri="{BB962C8B-B14F-4D97-AF65-F5344CB8AC3E}">
        <p14:creationId xmlns:p14="http://schemas.microsoft.com/office/powerpoint/2010/main" val="1816380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78EF5-E1EE-49DB-9DFB-4F4519F8F149}"/>
              </a:ext>
            </a:extLst>
          </p:cNvPr>
          <p:cNvSpPr>
            <a:spLocks noGrp="1"/>
          </p:cNvSpPr>
          <p:nvPr>
            <p:ph type="title"/>
          </p:nvPr>
        </p:nvSpPr>
        <p:spPr/>
        <p:txBody>
          <a:bodyPr>
            <a:noAutofit/>
          </a:bodyPr>
          <a:lstStyle/>
          <a:p>
            <a:r>
              <a:rPr lang="en-GB" sz="4400" dirty="0"/>
              <a:t>4. Key skills practice questions</a:t>
            </a:r>
          </a:p>
        </p:txBody>
      </p:sp>
      <p:sp>
        <p:nvSpPr>
          <p:cNvPr id="3" name="Content Placeholder 2">
            <a:extLst>
              <a:ext uri="{FF2B5EF4-FFF2-40B4-BE49-F238E27FC236}">
                <a16:creationId xmlns:a16="http://schemas.microsoft.com/office/drawing/2014/main" id="{216906E2-8657-43A6-A2B4-F4120B224F6F}"/>
              </a:ext>
            </a:extLst>
          </p:cNvPr>
          <p:cNvSpPr>
            <a:spLocks noGrp="1"/>
          </p:cNvSpPr>
          <p:nvPr>
            <p:ph idx="1"/>
          </p:nvPr>
        </p:nvSpPr>
        <p:spPr>
          <a:xfrm>
            <a:off x="430212" y="1914461"/>
            <a:ext cx="5997575" cy="771589"/>
          </a:xfrm>
        </p:spPr>
        <p:txBody>
          <a:bodyPr>
            <a:normAutofit fontScale="92500"/>
          </a:bodyPr>
          <a:lstStyle/>
          <a:p>
            <a:r>
              <a:rPr lang="en-US" sz="1400" b="1" dirty="0"/>
              <a:t> Identify the type of bonding in common substances:</a:t>
            </a:r>
          </a:p>
          <a:p>
            <a:pPr lvl="1">
              <a:lnSpc>
                <a:spcPct val="120000"/>
              </a:lnSpc>
              <a:spcBef>
                <a:spcPts val="0"/>
              </a:spcBef>
              <a:buClr>
                <a:prstClr val="black">
                  <a:lumMod val="85000"/>
                  <a:lumOff val="15000"/>
                </a:prstClr>
              </a:buClr>
              <a:buFont typeface="Arial" panose="020B0604020202020204" pitchFamily="34" charset="0"/>
              <a:buChar char="•"/>
            </a:pPr>
            <a:r>
              <a:rPr lang="en-US" sz="1200" dirty="0"/>
              <a:t>Draw the dot cross diagrams for the following compounds, showing only outer electrons. </a:t>
            </a:r>
          </a:p>
          <a:p>
            <a:pPr lvl="1">
              <a:lnSpc>
                <a:spcPct val="120000"/>
              </a:lnSpc>
              <a:spcBef>
                <a:spcPts val="0"/>
              </a:spcBef>
              <a:buClr>
                <a:prstClr val="black">
                  <a:lumMod val="85000"/>
                  <a:lumOff val="15000"/>
                </a:prstClr>
              </a:buClr>
              <a:buFont typeface="Arial" panose="020B0604020202020204" pitchFamily="34" charset="0"/>
              <a:buChar char="•"/>
            </a:pPr>
            <a:r>
              <a:rPr lang="en-US" sz="1200" dirty="0"/>
              <a:t>You will need to decide what type of bonding is present in these compounds before you start</a:t>
            </a:r>
            <a:endParaRPr lang="en-GB" sz="1200" dirty="0"/>
          </a:p>
        </p:txBody>
      </p:sp>
      <p:graphicFrame>
        <p:nvGraphicFramePr>
          <p:cNvPr id="4" name="Table 4">
            <a:extLst>
              <a:ext uri="{FF2B5EF4-FFF2-40B4-BE49-F238E27FC236}">
                <a16:creationId xmlns:a16="http://schemas.microsoft.com/office/drawing/2014/main" id="{7CD120BC-61F7-430E-B792-E704078F643E}"/>
              </a:ext>
            </a:extLst>
          </p:cNvPr>
          <p:cNvGraphicFramePr>
            <a:graphicFrameLocks noGrp="1"/>
          </p:cNvGraphicFramePr>
          <p:nvPr>
            <p:extLst>
              <p:ext uri="{D42A27DB-BD31-4B8C-83A1-F6EECF244321}">
                <p14:modId xmlns:p14="http://schemas.microsoft.com/office/powerpoint/2010/main" val="3566134143"/>
              </p:ext>
            </p:extLst>
          </p:nvPr>
        </p:nvGraphicFramePr>
        <p:xfrm>
          <a:off x="295274" y="2776952"/>
          <a:ext cx="6267450" cy="6690895"/>
        </p:xfrm>
        <a:graphic>
          <a:graphicData uri="http://schemas.openxmlformats.org/drawingml/2006/table">
            <a:tbl>
              <a:tblPr firstRow="1" bandRow="1">
                <a:tableStyleId>{5940675A-B579-460E-94D1-54222C63F5DA}</a:tableStyleId>
              </a:tblPr>
              <a:tblGrid>
                <a:gridCol w="3133725">
                  <a:extLst>
                    <a:ext uri="{9D8B030D-6E8A-4147-A177-3AD203B41FA5}">
                      <a16:colId xmlns:a16="http://schemas.microsoft.com/office/drawing/2014/main" val="2977883513"/>
                    </a:ext>
                  </a:extLst>
                </a:gridCol>
                <a:gridCol w="3133725">
                  <a:extLst>
                    <a:ext uri="{9D8B030D-6E8A-4147-A177-3AD203B41FA5}">
                      <a16:colId xmlns:a16="http://schemas.microsoft.com/office/drawing/2014/main" val="1696573398"/>
                    </a:ext>
                  </a:extLst>
                </a:gridCol>
              </a:tblGrid>
              <a:tr h="1338179">
                <a:tc>
                  <a:txBody>
                    <a:bodyPr/>
                    <a:lstStyle/>
                    <a:p>
                      <a:r>
                        <a:rPr lang="en-GB" b="1" dirty="0"/>
                        <a:t>Oxygen gas</a:t>
                      </a:r>
                    </a:p>
                  </a:txBody>
                  <a:tcPr/>
                </a:tc>
                <a:tc>
                  <a:txBody>
                    <a:bodyPr/>
                    <a:lstStyle/>
                    <a:p>
                      <a:r>
                        <a:rPr lang="en-GB" b="1" dirty="0"/>
                        <a:t>Sodium chloride</a:t>
                      </a:r>
                    </a:p>
                  </a:txBody>
                  <a:tcPr/>
                </a:tc>
                <a:extLst>
                  <a:ext uri="{0D108BD9-81ED-4DB2-BD59-A6C34878D82A}">
                    <a16:rowId xmlns:a16="http://schemas.microsoft.com/office/drawing/2014/main" val="1154550233"/>
                  </a:ext>
                </a:extLst>
              </a:tr>
              <a:tr h="1338179">
                <a:tc>
                  <a:txBody>
                    <a:bodyPr/>
                    <a:lstStyle/>
                    <a:p>
                      <a:r>
                        <a:rPr lang="en-GB" b="1" dirty="0"/>
                        <a:t>Magnesium oxide</a:t>
                      </a:r>
                    </a:p>
                  </a:txBody>
                  <a:tcPr/>
                </a:tc>
                <a:tc>
                  <a:txBody>
                    <a:bodyPr/>
                    <a:lstStyle/>
                    <a:p>
                      <a:r>
                        <a:rPr lang="en-GB" b="1" dirty="0"/>
                        <a:t>Water</a:t>
                      </a:r>
                    </a:p>
                  </a:txBody>
                  <a:tcPr/>
                </a:tc>
                <a:extLst>
                  <a:ext uri="{0D108BD9-81ED-4DB2-BD59-A6C34878D82A}">
                    <a16:rowId xmlns:a16="http://schemas.microsoft.com/office/drawing/2014/main" val="1665822224"/>
                  </a:ext>
                </a:extLst>
              </a:tr>
              <a:tr h="1338179">
                <a:tc>
                  <a:txBody>
                    <a:bodyPr/>
                    <a:lstStyle/>
                    <a:p>
                      <a:r>
                        <a:rPr lang="en-GB" b="1" dirty="0"/>
                        <a:t>Carbon dioxide</a:t>
                      </a:r>
                    </a:p>
                  </a:txBody>
                  <a:tcPr/>
                </a:tc>
                <a:tc>
                  <a:txBody>
                    <a:bodyPr/>
                    <a:lstStyle/>
                    <a:p>
                      <a:r>
                        <a:rPr lang="en-GB" b="1" dirty="0"/>
                        <a:t>Calcium chloride</a:t>
                      </a:r>
                    </a:p>
                  </a:txBody>
                  <a:tcPr/>
                </a:tc>
                <a:extLst>
                  <a:ext uri="{0D108BD9-81ED-4DB2-BD59-A6C34878D82A}">
                    <a16:rowId xmlns:a16="http://schemas.microsoft.com/office/drawing/2014/main" val="2539048325"/>
                  </a:ext>
                </a:extLst>
              </a:tr>
              <a:tr h="1338179">
                <a:tc>
                  <a:txBody>
                    <a:bodyPr/>
                    <a:lstStyle/>
                    <a:p>
                      <a:r>
                        <a:rPr lang="en-GB" b="1" dirty="0"/>
                        <a:t>Ethane</a:t>
                      </a:r>
                    </a:p>
                  </a:txBody>
                  <a:tcPr/>
                </a:tc>
                <a:tc>
                  <a:txBody>
                    <a:bodyPr/>
                    <a:lstStyle/>
                    <a:p>
                      <a:r>
                        <a:rPr lang="en-GB" b="1" dirty="0"/>
                        <a:t>Nitrogen gas</a:t>
                      </a:r>
                    </a:p>
                  </a:txBody>
                  <a:tcPr/>
                </a:tc>
                <a:extLst>
                  <a:ext uri="{0D108BD9-81ED-4DB2-BD59-A6C34878D82A}">
                    <a16:rowId xmlns:a16="http://schemas.microsoft.com/office/drawing/2014/main" val="1430848107"/>
                  </a:ext>
                </a:extLst>
              </a:tr>
              <a:tr h="1338179">
                <a:tc>
                  <a:txBody>
                    <a:bodyPr/>
                    <a:lstStyle/>
                    <a:p>
                      <a:r>
                        <a:rPr lang="en-GB" b="1" dirty="0"/>
                        <a:t>Ammonia</a:t>
                      </a:r>
                    </a:p>
                  </a:txBody>
                  <a:tcPr/>
                </a:tc>
                <a:tc>
                  <a:txBody>
                    <a:bodyPr/>
                    <a:lstStyle/>
                    <a:p>
                      <a:r>
                        <a:rPr lang="en-GB" b="1" dirty="0"/>
                        <a:t>CHALLENGE: Ethanal</a:t>
                      </a:r>
                    </a:p>
                  </a:txBody>
                  <a:tcPr/>
                </a:tc>
                <a:extLst>
                  <a:ext uri="{0D108BD9-81ED-4DB2-BD59-A6C34878D82A}">
                    <a16:rowId xmlns:a16="http://schemas.microsoft.com/office/drawing/2014/main" val="2442195230"/>
                  </a:ext>
                </a:extLst>
              </a:tr>
            </a:tbl>
          </a:graphicData>
        </a:graphic>
      </p:graphicFrame>
    </p:spTree>
    <p:extLst>
      <p:ext uri="{BB962C8B-B14F-4D97-AF65-F5344CB8AC3E}">
        <p14:creationId xmlns:p14="http://schemas.microsoft.com/office/powerpoint/2010/main" val="598458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78EF5-E1EE-49DB-9DFB-4F4519F8F149}"/>
              </a:ext>
            </a:extLst>
          </p:cNvPr>
          <p:cNvSpPr>
            <a:spLocks noGrp="1"/>
          </p:cNvSpPr>
          <p:nvPr>
            <p:ph type="title"/>
          </p:nvPr>
        </p:nvSpPr>
        <p:spPr/>
        <p:txBody>
          <a:bodyPr>
            <a:noAutofit/>
          </a:bodyPr>
          <a:lstStyle/>
          <a:p>
            <a:r>
              <a:rPr lang="en-GB" sz="4400" dirty="0"/>
              <a:t>4. Key skills practice questions</a:t>
            </a:r>
          </a:p>
        </p:txBody>
      </p:sp>
      <p:sp>
        <p:nvSpPr>
          <p:cNvPr id="3" name="Content Placeholder 2">
            <a:extLst>
              <a:ext uri="{FF2B5EF4-FFF2-40B4-BE49-F238E27FC236}">
                <a16:creationId xmlns:a16="http://schemas.microsoft.com/office/drawing/2014/main" id="{216906E2-8657-43A6-A2B4-F4120B224F6F}"/>
              </a:ext>
            </a:extLst>
          </p:cNvPr>
          <p:cNvSpPr>
            <a:spLocks noGrp="1"/>
          </p:cNvSpPr>
          <p:nvPr>
            <p:ph idx="1"/>
          </p:nvPr>
        </p:nvSpPr>
        <p:spPr>
          <a:xfrm>
            <a:off x="600075" y="2003361"/>
            <a:ext cx="5657850" cy="3559239"/>
          </a:xfrm>
        </p:spPr>
        <p:txBody>
          <a:bodyPr>
            <a:normAutofit/>
          </a:bodyPr>
          <a:lstStyle/>
          <a:p>
            <a:r>
              <a:rPr lang="en-US" sz="1400" b="1" dirty="0"/>
              <a:t>Balancing equations:</a:t>
            </a:r>
          </a:p>
          <a:p>
            <a:pPr marL="0" lvl="0" indent="0">
              <a:buNone/>
            </a:pPr>
            <a:r>
              <a:rPr lang="en-GB" sz="1200" b="1" dirty="0"/>
              <a:t>1.</a:t>
            </a:r>
            <a:r>
              <a:rPr lang="en-GB" sz="1200" dirty="0"/>
              <a:t> Balance the following equations.</a:t>
            </a:r>
          </a:p>
          <a:p>
            <a:pPr marL="0" indent="0">
              <a:lnSpc>
                <a:spcPct val="150000"/>
              </a:lnSpc>
              <a:buNone/>
            </a:pPr>
            <a:r>
              <a:rPr lang="en-GB" sz="1200" b="1" dirty="0"/>
              <a:t>	a</a:t>
            </a:r>
            <a:r>
              <a:rPr lang="en-GB" sz="1200" dirty="0"/>
              <a:t> C + O</a:t>
            </a:r>
            <a:r>
              <a:rPr lang="en-GB" sz="1200" baseline="-25000" dirty="0"/>
              <a:t>2</a:t>
            </a:r>
            <a:r>
              <a:rPr lang="en-GB" sz="1200" dirty="0"/>
              <a:t> → CO     </a:t>
            </a:r>
          </a:p>
          <a:p>
            <a:pPr marL="0" indent="0">
              <a:lnSpc>
                <a:spcPct val="150000"/>
              </a:lnSpc>
              <a:buNone/>
            </a:pPr>
            <a:r>
              <a:rPr lang="en-GB" sz="1200" b="1" dirty="0"/>
              <a:t>	b</a:t>
            </a:r>
            <a:r>
              <a:rPr lang="en-GB" sz="1200" dirty="0"/>
              <a:t> N</a:t>
            </a:r>
            <a:r>
              <a:rPr lang="en-GB" sz="1200" baseline="-25000" dirty="0"/>
              <a:t>2</a:t>
            </a:r>
            <a:r>
              <a:rPr lang="en-GB" sz="1200" dirty="0"/>
              <a:t> + H</a:t>
            </a:r>
            <a:r>
              <a:rPr lang="en-GB" sz="1200" baseline="-25000" dirty="0"/>
              <a:t>2</a:t>
            </a:r>
            <a:r>
              <a:rPr lang="en-GB" sz="1200" dirty="0"/>
              <a:t> → NH</a:t>
            </a:r>
            <a:r>
              <a:rPr lang="en-GB" sz="1200" baseline="-25000" dirty="0"/>
              <a:t>3</a:t>
            </a:r>
            <a:r>
              <a:rPr lang="en-GB" sz="1200" dirty="0"/>
              <a:t>     </a:t>
            </a:r>
          </a:p>
          <a:p>
            <a:pPr marL="0" indent="0">
              <a:lnSpc>
                <a:spcPct val="150000"/>
              </a:lnSpc>
              <a:buNone/>
            </a:pPr>
            <a:r>
              <a:rPr lang="en-GB" sz="1200" b="1" dirty="0"/>
              <a:t>	c</a:t>
            </a:r>
            <a:r>
              <a:rPr lang="en-GB" sz="1200" dirty="0"/>
              <a:t> C</a:t>
            </a:r>
            <a:r>
              <a:rPr lang="en-GB" sz="1200" baseline="-25000" dirty="0"/>
              <a:t>2</a:t>
            </a:r>
            <a:r>
              <a:rPr lang="en-GB" sz="1200" dirty="0"/>
              <a:t>H</a:t>
            </a:r>
            <a:r>
              <a:rPr lang="en-GB" sz="1200" baseline="-25000" dirty="0"/>
              <a:t>4</a:t>
            </a:r>
            <a:r>
              <a:rPr lang="en-GB" sz="1200" dirty="0"/>
              <a:t> + O</a:t>
            </a:r>
            <a:r>
              <a:rPr lang="en-GB" sz="1200" baseline="-25000" dirty="0"/>
              <a:t>2</a:t>
            </a:r>
            <a:r>
              <a:rPr lang="en-GB" sz="1200" dirty="0"/>
              <a:t> → H</a:t>
            </a:r>
            <a:r>
              <a:rPr lang="en-GB" sz="1200" baseline="-25000" dirty="0"/>
              <a:t>2</a:t>
            </a:r>
            <a:r>
              <a:rPr lang="en-GB" sz="1200" dirty="0"/>
              <a:t>O + CO</a:t>
            </a:r>
            <a:r>
              <a:rPr lang="en-GB" sz="1200" baseline="-25000" dirty="0"/>
              <a:t>2</a:t>
            </a:r>
          </a:p>
          <a:p>
            <a:pPr marL="0" lvl="0" indent="0">
              <a:buNone/>
            </a:pPr>
            <a:r>
              <a:rPr lang="en-GB" sz="1200" b="1" dirty="0"/>
              <a:t>2.</a:t>
            </a:r>
            <a:r>
              <a:rPr lang="en-GB" sz="1200" dirty="0"/>
              <a:t> Balance the equations below.</a:t>
            </a:r>
          </a:p>
          <a:p>
            <a:pPr marL="0" indent="0">
              <a:lnSpc>
                <a:spcPct val="150000"/>
              </a:lnSpc>
              <a:buNone/>
            </a:pPr>
            <a:r>
              <a:rPr lang="en-GB" sz="1200" b="1" dirty="0"/>
              <a:t>	a</a:t>
            </a:r>
            <a:r>
              <a:rPr lang="en-GB" sz="1200" dirty="0"/>
              <a:t> C</a:t>
            </a:r>
            <a:r>
              <a:rPr lang="en-GB" sz="1200" baseline="-25000" dirty="0"/>
              <a:t>6</a:t>
            </a:r>
            <a:r>
              <a:rPr lang="en-GB" sz="1200" dirty="0"/>
              <a:t>H</a:t>
            </a:r>
            <a:r>
              <a:rPr lang="en-GB" sz="1200" baseline="-25000" dirty="0"/>
              <a:t>14</a:t>
            </a:r>
            <a:r>
              <a:rPr lang="en-GB" sz="1200" dirty="0"/>
              <a:t> + O</a:t>
            </a:r>
            <a:r>
              <a:rPr lang="en-GB" sz="1200" baseline="-25000" dirty="0"/>
              <a:t>2</a:t>
            </a:r>
            <a:r>
              <a:rPr lang="en-GB" sz="1200" dirty="0"/>
              <a:t> → CO</a:t>
            </a:r>
            <a:r>
              <a:rPr lang="en-GB" sz="1200" baseline="-25000" dirty="0"/>
              <a:t>2</a:t>
            </a:r>
            <a:r>
              <a:rPr lang="en-GB" sz="1200" dirty="0"/>
              <a:t> + H</a:t>
            </a:r>
            <a:r>
              <a:rPr lang="en-GB" sz="1200" baseline="-25000" dirty="0"/>
              <a:t>2</a:t>
            </a:r>
            <a:r>
              <a:rPr lang="en-GB" sz="1200" dirty="0"/>
              <a:t>O  </a:t>
            </a:r>
          </a:p>
          <a:p>
            <a:pPr marL="0" indent="0">
              <a:lnSpc>
                <a:spcPct val="150000"/>
              </a:lnSpc>
              <a:buNone/>
            </a:pPr>
            <a:r>
              <a:rPr lang="en-GB" sz="1200" b="1" dirty="0"/>
              <a:t>	b</a:t>
            </a:r>
            <a:r>
              <a:rPr lang="en-GB" sz="1200" dirty="0"/>
              <a:t> NH</a:t>
            </a:r>
            <a:r>
              <a:rPr lang="en-GB" sz="1200" baseline="-25000" dirty="0"/>
              <a:t>2</a:t>
            </a:r>
            <a:r>
              <a:rPr lang="en-GB" sz="1200" dirty="0"/>
              <a:t>CH</a:t>
            </a:r>
            <a:r>
              <a:rPr lang="en-GB" sz="1200" baseline="-25000" dirty="0"/>
              <a:t>2</a:t>
            </a:r>
            <a:r>
              <a:rPr lang="en-GB" sz="1200" dirty="0"/>
              <a:t>COOH + O</a:t>
            </a:r>
            <a:r>
              <a:rPr lang="en-GB" sz="1200" baseline="-25000" dirty="0"/>
              <a:t>2</a:t>
            </a:r>
            <a:r>
              <a:rPr lang="en-GB" sz="1200" dirty="0"/>
              <a:t> → CO</a:t>
            </a:r>
            <a:r>
              <a:rPr lang="en-GB" sz="1200" baseline="-25000" dirty="0"/>
              <a:t>2</a:t>
            </a:r>
            <a:r>
              <a:rPr lang="en-GB" sz="1200" dirty="0"/>
              <a:t> + H</a:t>
            </a:r>
            <a:r>
              <a:rPr lang="en-GB" sz="1200" baseline="-25000" dirty="0"/>
              <a:t>2</a:t>
            </a:r>
            <a:r>
              <a:rPr lang="en-GB" sz="1200" dirty="0"/>
              <a:t>O + N</a:t>
            </a:r>
            <a:r>
              <a:rPr lang="en-GB" sz="1200" baseline="-25000" dirty="0"/>
              <a:t>2</a:t>
            </a:r>
          </a:p>
          <a:p>
            <a:pPr marL="0" lvl="0" indent="0">
              <a:buNone/>
            </a:pPr>
            <a:r>
              <a:rPr lang="en-GB" sz="1200" b="1" dirty="0"/>
              <a:t>3.</a:t>
            </a:r>
            <a:r>
              <a:rPr lang="en-GB" sz="1200" dirty="0"/>
              <a:t> Balance the equations below.</a:t>
            </a:r>
          </a:p>
          <a:p>
            <a:pPr marL="0" indent="0">
              <a:lnSpc>
                <a:spcPct val="150000"/>
              </a:lnSpc>
              <a:buNone/>
            </a:pPr>
            <a:r>
              <a:rPr lang="en-GB" sz="1200" b="1" dirty="0"/>
              <a:t>	a</a:t>
            </a:r>
            <a:r>
              <a:rPr lang="en-GB" sz="1200" dirty="0"/>
              <a:t> Mg(OH)</a:t>
            </a:r>
            <a:r>
              <a:rPr lang="en-GB" sz="1200" baseline="-25000" dirty="0"/>
              <a:t>2</a:t>
            </a:r>
            <a:r>
              <a:rPr lang="en-GB" sz="1200" dirty="0"/>
              <a:t> + HNO</a:t>
            </a:r>
            <a:r>
              <a:rPr lang="en-GB" sz="1200" baseline="-25000" dirty="0"/>
              <a:t>3</a:t>
            </a:r>
            <a:r>
              <a:rPr lang="en-GB" sz="1200" dirty="0"/>
              <a:t> → Mg(NO</a:t>
            </a:r>
            <a:r>
              <a:rPr lang="en-GB" sz="1200" baseline="-25000" dirty="0"/>
              <a:t>3</a:t>
            </a:r>
            <a:r>
              <a:rPr lang="en-GB" sz="1200" dirty="0"/>
              <a:t>)</a:t>
            </a:r>
            <a:r>
              <a:rPr lang="en-GB" sz="1200" baseline="-25000" dirty="0"/>
              <a:t>2</a:t>
            </a:r>
            <a:r>
              <a:rPr lang="en-GB" sz="1200" dirty="0"/>
              <a:t> + H</a:t>
            </a:r>
            <a:r>
              <a:rPr lang="en-GB" sz="1200" baseline="-25000" dirty="0"/>
              <a:t>2</a:t>
            </a:r>
            <a:r>
              <a:rPr lang="en-GB" sz="1200" dirty="0"/>
              <a:t>O    </a:t>
            </a:r>
          </a:p>
          <a:p>
            <a:pPr marL="0" indent="0">
              <a:lnSpc>
                <a:spcPct val="150000"/>
              </a:lnSpc>
              <a:buNone/>
            </a:pPr>
            <a:r>
              <a:rPr lang="en-GB" sz="1200" b="1" dirty="0"/>
              <a:t>	b</a:t>
            </a:r>
            <a:r>
              <a:rPr lang="en-GB" sz="1200" dirty="0"/>
              <a:t> Fe(NO</a:t>
            </a:r>
            <a:r>
              <a:rPr lang="en-GB" sz="1200" baseline="-25000" dirty="0"/>
              <a:t>3</a:t>
            </a:r>
            <a:r>
              <a:rPr lang="en-GB" sz="1200" dirty="0"/>
              <a:t>)</a:t>
            </a:r>
            <a:r>
              <a:rPr lang="en-GB" sz="1200" baseline="-25000" dirty="0"/>
              <a:t>2</a:t>
            </a:r>
            <a:r>
              <a:rPr lang="en-GB" sz="1200" dirty="0"/>
              <a:t> + Na</a:t>
            </a:r>
            <a:r>
              <a:rPr lang="en-GB" sz="1200" baseline="-25000" dirty="0"/>
              <a:t>3</a:t>
            </a:r>
            <a:r>
              <a:rPr lang="en-GB" sz="1200" dirty="0"/>
              <a:t>PO</a:t>
            </a:r>
            <a:r>
              <a:rPr lang="en-GB" sz="1200" baseline="-25000" dirty="0"/>
              <a:t>4</a:t>
            </a:r>
            <a:r>
              <a:rPr lang="en-GB" sz="1200" dirty="0"/>
              <a:t> → Fe</a:t>
            </a:r>
            <a:r>
              <a:rPr lang="en-GB" sz="1200" baseline="-25000" dirty="0"/>
              <a:t>3</a:t>
            </a:r>
            <a:r>
              <a:rPr lang="en-GB" sz="1200" dirty="0"/>
              <a:t>(PO</a:t>
            </a:r>
            <a:r>
              <a:rPr lang="en-GB" sz="1200" baseline="-25000" dirty="0"/>
              <a:t>4</a:t>
            </a:r>
            <a:r>
              <a:rPr lang="en-GB" sz="1200" dirty="0"/>
              <a:t>)</a:t>
            </a:r>
            <a:r>
              <a:rPr lang="en-GB" sz="1200" baseline="-25000" dirty="0"/>
              <a:t>2</a:t>
            </a:r>
            <a:r>
              <a:rPr lang="en-GB" sz="1200" dirty="0"/>
              <a:t> + NaNO</a:t>
            </a:r>
            <a:r>
              <a:rPr lang="en-GB" sz="1200" baseline="-25000" dirty="0"/>
              <a:t>3</a:t>
            </a:r>
            <a:endParaRPr lang="en-GB" sz="1200" dirty="0"/>
          </a:p>
          <a:p>
            <a:pPr marL="0" indent="0">
              <a:buNone/>
            </a:pPr>
            <a:endParaRPr lang="en-GB" sz="1200" dirty="0"/>
          </a:p>
          <a:p>
            <a:pPr marL="0" indent="0">
              <a:buNone/>
            </a:pPr>
            <a:endParaRPr lang="en-GB" sz="1200" dirty="0"/>
          </a:p>
        </p:txBody>
      </p:sp>
      <p:sp>
        <p:nvSpPr>
          <p:cNvPr id="4" name="Content Placeholder 2">
            <a:extLst>
              <a:ext uri="{FF2B5EF4-FFF2-40B4-BE49-F238E27FC236}">
                <a16:creationId xmlns:a16="http://schemas.microsoft.com/office/drawing/2014/main" id="{D95F133F-43CE-4370-BC85-EC7DC349A596}"/>
              </a:ext>
            </a:extLst>
          </p:cNvPr>
          <p:cNvSpPr txBox="1">
            <a:spLocks/>
          </p:cNvSpPr>
          <p:nvPr/>
        </p:nvSpPr>
        <p:spPr>
          <a:xfrm>
            <a:off x="600075" y="5812253"/>
            <a:ext cx="5657850" cy="3197289"/>
          </a:xfrm>
          <a:prstGeom prst="rect">
            <a:avLst/>
          </a:prstGeom>
          <a:ln w="57150">
            <a:solidFill>
              <a:schemeClr val="accent1"/>
            </a:solidFill>
          </a:ln>
        </p:spPr>
        <p:txBody>
          <a:bodyPr vert="horz" lIns="91440" tIns="45720" rIns="91440" bIns="45720" rtlCol="0">
            <a:normAutofit/>
          </a:bodyPr>
          <a:lstStyle>
            <a:lvl1pPr marL="102870" indent="-102870" algn="l" defTabSz="514350" rtl="0" eaLnBrk="1" latinLnBrk="0" hangingPunct="1">
              <a:lnSpc>
                <a:spcPct val="100000"/>
              </a:lnSpc>
              <a:spcBef>
                <a:spcPts val="506"/>
              </a:spcBef>
              <a:spcAft>
                <a:spcPts val="0"/>
              </a:spcAft>
              <a:buClr>
                <a:schemeClr val="tx1">
                  <a:lumMod val="85000"/>
                  <a:lumOff val="15000"/>
                </a:schemeClr>
              </a:buClr>
              <a:buFont typeface="Garamond" pitchFamily="18" charset="0"/>
              <a:buChar char="◦"/>
              <a:defRPr sz="1013" kern="1200">
                <a:solidFill>
                  <a:schemeClr val="tx1"/>
                </a:solidFill>
                <a:latin typeface="+mn-lt"/>
                <a:ea typeface="+mn-ea"/>
                <a:cs typeface="+mn-cs"/>
              </a:defRPr>
            </a:lvl1pPr>
            <a:lvl2pPr marL="257175" indent="-102870" algn="l" defTabSz="514350" rtl="0" eaLnBrk="1" latinLnBrk="0" hangingPunct="1">
              <a:lnSpc>
                <a:spcPct val="100000"/>
              </a:lnSpc>
              <a:spcBef>
                <a:spcPts val="281"/>
              </a:spcBef>
              <a:buClr>
                <a:schemeClr val="tx1">
                  <a:lumMod val="85000"/>
                  <a:lumOff val="15000"/>
                </a:schemeClr>
              </a:buClr>
              <a:buFont typeface="Garamond" pitchFamily="18" charset="0"/>
              <a:buChar char="◦"/>
              <a:defRPr sz="900" kern="1200">
                <a:solidFill>
                  <a:schemeClr val="tx1"/>
                </a:solidFill>
                <a:latin typeface="+mn-lt"/>
                <a:ea typeface="+mn-ea"/>
                <a:cs typeface="+mn-cs"/>
              </a:defRPr>
            </a:lvl2pPr>
            <a:lvl3pPr marL="411480" indent="-102870" algn="l" defTabSz="514350" rtl="0" eaLnBrk="1" latinLnBrk="0" hangingPunct="1">
              <a:lnSpc>
                <a:spcPct val="100000"/>
              </a:lnSpc>
              <a:spcBef>
                <a:spcPts val="281"/>
              </a:spcBef>
              <a:buClr>
                <a:schemeClr val="tx1">
                  <a:lumMod val="85000"/>
                  <a:lumOff val="15000"/>
                </a:schemeClr>
              </a:buClr>
              <a:buFont typeface="Garamond" pitchFamily="18" charset="0"/>
              <a:buChar char="◦"/>
              <a:defRPr sz="788" kern="1200">
                <a:solidFill>
                  <a:schemeClr val="tx1"/>
                </a:solidFill>
                <a:latin typeface="+mn-lt"/>
                <a:ea typeface="+mn-ea"/>
                <a:cs typeface="+mn-cs"/>
              </a:defRPr>
            </a:lvl3pPr>
            <a:lvl4pPr marL="565785" indent="-102870" algn="l" defTabSz="514350" rtl="0" eaLnBrk="1" latinLnBrk="0" hangingPunct="1">
              <a:lnSpc>
                <a:spcPct val="100000"/>
              </a:lnSpc>
              <a:spcBef>
                <a:spcPts val="281"/>
              </a:spcBef>
              <a:buClr>
                <a:schemeClr val="tx1">
                  <a:lumMod val="85000"/>
                  <a:lumOff val="15000"/>
                </a:schemeClr>
              </a:buClr>
              <a:buFont typeface="Garamond" pitchFamily="18" charset="0"/>
              <a:buChar char="◦"/>
              <a:defRPr sz="788" kern="1200">
                <a:solidFill>
                  <a:schemeClr val="tx1"/>
                </a:solidFill>
                <a:latin typeface="+mn-lt"/>
                <a:ea typeface="+mn-ea"/>
                <a:cs typeface="+mn-cs"/>
              </a:defRPr>
            </a:lvl4pPr>
            <a:lvl5pPr marL="720090" indent="-102870" algn="l" defTabSz="514350" rtl="0" eaLnBrk="1" latinLnBrk="0" hangingPunct="1">
              <a:lnSpc>
                <a:spcPct val="100000"/>
              </a:lnSpc>
              <a:spcBef>
                <a:spcPts val="281"/>
              </a:spcBef>
              <a:buClr>
                <a:schemeClr val="tx1">
                  <a:lumMod val="85000"/>
                  <a:lumOff val="15000"/>
                </a:schemeClr>
              </a:buClr>
              <a:buFont typeface="Garamond" pitchFamily="18" charset="0"/>
              <a:buChar char="◦"/>
              <a:defRPr sz="788" kern="1200">
                <a:solidFill>
                  <a:schemeClr val="tx1"/>
                </a:solidFill>
                <a:latin typeface="+mn-lt"/>
                <a:ea typeface="+mn-ea"/>
                <a:cs typeface="+mn-cs"/>
              </a:defRPr>
            </a:lvl5pPr>
            <a:lvl6pPr marL="900000" indent="-128588" algn="l" defTabSz="514350" rtl="0" eaLnBrk="1" latinLnBrk="0" hangingPunct="1">
              <a:lnSpc>
                <a:spcPct val="100000"/>
              </a:lnSpc>
              <a:spcBef>
                <a:spcPts val="281"/>
              </a:spcBef>
              <a:buClr>
                <a:schemeClr val="tx1">
                  <a:lumMod val="85000"/>
                  <a:lumOff val="15000"/>
                </a:schemeClr>
              </a:buClr>
              <a:buFont typeface="Garamond" pitchFamily="18" charset="0"/>
              <a:buChar char="◦"/>
              <a:defRPr sz="788" kern="1200">
                <a:solidFill>
                  <a:schemeClr val="tx1"/>
                </a:solidFill>
                <a:latin typeface="+mn-lt"/>
                <a:ea typeface="+mn-ea"/>
                <a:cs typeface="+mn-cs"/>
              </a:defRPr>
            </a:lvl6pPr>
            <a:lvl7pPr marL="1068750" indent="-128588" algn="l" defTabSz="514350" rtl="0" eaLnBrk="1" latinLnBrk="0" hangingPunct="1">
              <a:lnSpc>
                <a:spcPct val="100000"/>
              </a:lnSpc>
              <a:spcBef>
                <a:spcPts val="281"/>
              </a:spcBef>
              <a:buClr>
                <a:schemeClr val="tx1">
                  <a:lumMod val="85000"/>
                  <a:lumOff val="15000"/>
                </a:schemeClr>
              </a:buClr>
              <a:buFont typeface="Garamond" pitchFamily="18" charset="0"/>
              <a:buChar char="◦"/>
              <a:defRPr sz="788" kern="1200">
                <a:solidFill>
                  <a:schemeClr val="tx1"/>
                </a:solidFill>
                <a:latin typeface="+mn-lt"/>
                <a:ea typeface="+mn-ea"/>
                <a:cs typeface="+mn-cs"/>
              </a:defRPr>
            </a:lvl7pPr>
            <a:lvl8pPr marL="1237500" indent="-128588" algn="l" defTabSz="514350" rtl="0" eaLnBrk="1" latinLnBrk="0" hangingPunct="1">
              <a:lnSpc>
                <a:spcPct val="100000"/>
              </a:lnSpc>
              <a:spcBef>
                <a:spcPts val="281"/>
              </a:spcBef>
              <a:buClr>
                <a:schemeClr val="tx1">
                  <a:lumMod val="85000"/>
                  <a:lumOff val="15000"/>
                </a:schemeClr>
              </a:buClr>
              <a:buFont typeface="Garamond" pitchFamily="18" charset="0"/>
              <a:buChar char="◦"/>
              <a:defRPr sz="788" kern="1200">
                <a:solidFill>
                  <a:schemeClr val="tx1"/>
                </a:solidFill>
                <a:latin typeface="+mn-lt"/>
                <a:ea typeface="+mn-ea"/>
                <a:cs typeface="+mn-cs"/>
              </a:defRPr>
            </a:lvl8pPr>
            <a:lvl9pPr marL="1406250" indent="-128588" algn="l" defTabSz="514350" rtl="0" eaLnBrk="1" latinLnBrk="0" hangingPunct="1">
              <a:lnSpc>
                <a:spcPct val="100000"/>
              </a:lnSpc>
              <a:spcBef>
                <a:spcPts val="281"/>
              </a:spcBef>
              <a:buClr>
                <a:schemeClr val="tx1">
                  <a:lumMod val="85000"/>
                  <a:lumOff val="15000"/>
                </a:schemeClr>
              </a:buClr>
              <a:buFont typeface="Garamond" pitchFamily="18" charset="0"/>
              <a:buChar char="◦"/>
              <a:defRPr sz="788" kern="1200">
                <a:solidFill>
                  <a:schemeClr val="tx1"/>
                </a:solidFill>
                <a:latin typeface="+mn-lt"/>
                <a:ea typeface="+mn-ea"/>
                <a:cs typeface="+mn-cs"/>
              </a:defRPr>
            </a:lvl9pPr>
          </a:lstStyle>
          <a:p>
            <a:r>
              <a:rPr lang="en-US" sz="1400" b="1" dirty="0"/>
              <a:t>Rearranging equations:</a:t>
            </a:r>
          </a:p>
          <a:p>
            <a:pPr marL="0" indent="0">
              <a:buFont typeface="Garamond" pitchFamily="18" charset="0"/>
              <a:buNone/>
            </a:pPr>
            <a:r>
              <a:rPr lang="en-GB" sz="1200" b="1" dirty="0">
                <a:latin typeface="+mj-lt"/>
              </a:rPr>
              <a:t>1.</a:t>
            </a:r>
            <a:r>
              <a:rPr lang="en-GB" sz="1200" dirty="0">
                <a:latin typeface="+mj-lt"/>
              </a:rPr>
              <a:t> Rearrange the equation shown to make: </a:t>
            </a:r>
          </a:p>
          <a:p>
            <a:pPr marL="0" lvl="0" indent="0" defTabSz="914400" eaLnBrk="0" fontAlgn="base" hangingPunct="0">
              <a:spcBef>
                <a:spcPct val="0"/>
              </a:spcBef>
              <a:spcAft>
                <a:spcPct val="0"/>
              </a:spcAft>
              <a:buClrTx/>
              <a:buNone/>
              <a:tabLst>
                <a:tab pos="228600" algn="l"/>
                <a:tab pos="457200" algn="r"/>
                <a:tab pos="685800" algn="r"/>
                <a:tab pos="3690938" algn="r"/>
                <a:tab pos="6446838" algn="r"/>
              </a:tabLst>
            </a:pPr>
            <a:r>
              <a:rPr lang="en-GB" altLang="en-US" sz="1200" b="1" dirty="0">
                <a:latin typeface="+mj-lt"/>
                <a:ea typeface="SimSun" panose="02010600030101010101" pitchFamily="2" charset="-122"/>
                <a:cs typeface="Arial" panose="020B0604020202020204" pitchFamily="34" charset="0"/>
              </a:rPr>
              <a:t>	a</a:t>
            </a:r>
            <a:r>
              <a:rPr lang="en-GB" altLang="en-US" sz="1200" dirty="0">
                <a:latin typeface="+mj-lt"/>
                <a:ea typeface="SimSun" panose="02010600030101010101" pitchFamily="2" charset="-122"/>
                <a:cs typeface="Arial" panose="020B0604020202020204" pitchFamily="34" charset="0"/>
              </a:rPr>
              <a:t> </a:t>
            </a:r>
            <a:r>
              <a:rPr lang="en-GB" altLang="en-US" sz="1200" i="1" dirty="0">
                <a:latin typeface="+mj-lt"/>
                <a:ea typeface="SimSun" panose="02010600030101010101" pitchFamily="2" charset="-122"/>
                <a:cs typeface="Arial" panose="020B0604020202020204" pitchFamily="34" charset="0"/>
              </a:rPr>
              <a:t>n</a:t>
            </a:r>
            <a:r>
              <a:rPr lang="en-GB" altLang="en-US" sz="1200" dirty="0">
                <a:latin typeface="+mj-lt"/>
                <a:ea typeface="SimSun" panose="02010600030101010101" pitchFamily="2" charset="-122"/>
                <a:cs typeface="Arial" panose="020B0604020202020204" pitchFamily="34" charset="0"/>
              </a:rPr>
              <a:t> the subject of the equation</a:t>
            </a:r>
          </a:p>
          <a:p>
            <a:pPr marL="0" lvl="0" indent="0" defTabSz="914400" eaLnBrk="0" fontAlgn="base" hangingPunct="0">
              <a:spcBef>
                <a:spcPct val="0"/>
              </a:spcBef>
              <a:spcAft>
                <a:spcPct val="0"/>
              </a:spcAft>
              <a:buClrTx/>
              <a:buNone/>
              <a:tabLst>
                <a:tab pos="228600" algn="l"/>
                <a:tab pos="457200" algn="r"/>
                <a:tab pos="685800" algn="r"/>
                <a:tab pos="3690938" algn="r"/>
                <a:tab pos="6446838" algn="r"/>
              </a:tabLst>
            </a:pPr>
            <a:endParaRPr lang="en-GB" altLang="en-US" sz="1200" dirty="0">
              <a:latin typeface="+mj-lt"/>
              <a:ea typeface="SimSun" panose="02010600030101010101" pitchFamily="2" charset="-122"/>
              <a:cs typeface="Arial" panose="020B0604020202020204" pitchFamily="34" charset="0"/>
            </a:endParaRPr>
          </a:p>
          <a:p>
            <a:pPr marL="0" lvl="0" indent="0" defTabSz="914400" eaLnBrk="0" fontAlgn="base" hangingPunct="0">
              <a:spcBef>
                <a:spcPct val="0"/>
              </a:spcBef>
              <a:spcAft>
                <a:spcPct val="0"/>
              </a:spcAft>
              <a:buClrTx/>
              <a:buNone/>
              <a:tabLst>
                <a:tab pos="228600" algn="l"/>
                <a:tab pos="457200" algn="r"/>
                <a:tab pos="685800" algn="r"/>
                <a:tab pos="3690938" algn="r"/>
                <a:tab pos="6446838" algn="r"/>
              </a:tabLst>
            </a:pPr>
            <a:endParaRPr lang="en-GB" altLang="en-US" sz="500" dirty="0">
              <a:latin typeface="+mj-lt"/>
            </a:endParaRPr>
          </a:p>
          <a:p>
            <a:pPr marL="0" lvl="0" indent="0" defTabSz="914400" eaLnBrk="0" fontAlgn="base" hangingPunct="0">
              <a:spcBef>
                <a:spcPct val="0"/>
              </a:spcBef>
              <a:spcAft>
                <a:spcPct val="0"/>
              </a:spcAft>
              <a:buClrTx/>
              <a:buNone/>
              <a:tabLst>
                <a:tab pos="228600" algn="l"/>
                <a:tab pos="457200" algn="r"/>
                <a:tab pos="685800" algn="r"/>
                <a:tab pos="3690938" algn="r"/>
                <a:tab pos="6446838" algn="r"/>
              </a:tabLst>
            </a:pPr>
            <a:r>
              <a:rPr lang="en-GB" altLang="en-US" sz="1200" b="1" dirty="0">
                <a:latin typeface="+mj-lt"/>
                <a:ea typeface="SimSun" panose="02010600030101010101" pitchFamily="2" charset="-122"/>
                <a:cs typeface="Arial" panose="020B0604020202020204" pitchFamily="34" charset="0"/>
              </a:rPr>
              <a:t>	b </a:t>
            </a:r>
            <a:r>
              <a:rPr lang="en-GB" altLang="en-US" sz="1200" i="1" dirty="0">
                <a:latin typeface="+mj-lt"/>
                <a:ea typeface="SimSun" panose="02010600030101010101" pitchFamily="2" charset="-122"/>
                <a:cs typeface="Arial" panose="020B0604020202020204" pitchFamily="34" charset="0"/>
              </a:rPr>
              <a:t>V</a:t>
            </a:r>
            <a:r>
              <a:rPr lang="en-GB" altLang="en-US" sz="1200" dirty="0">
                <a:latin typeface="+mj-lt"/>
                <a:ea typeface="SimSun" panose="02010600030101010101" pitchFamily="2" charset="-122"/>
                <a:cs typeface="Arial" panose="020B0604020202020204" pitchFamily="34" charset="0"/>
              </a:rPr>
              <a:t> the subject of the equation.</a:t>
            </a:r>
            <a:endParaRPr lang="en-GB" altLang="en-US" sz="500" dirty="0">
              <a:latin typeface="+mj-lt"/>
            </a:endParaRPr>
          </a:p>
          <a:p>
            <a:pPr marL="0" lvl="0" indent="0" defTabSz="914400" eaLnBrk="0" fontAlgn="base" hangingPunct="0">
              <a:spcBef>
                <a:spcPct val="0"/>
              </a:spcBef>
              <a:spcAft>
                <a:spcPct val="0"/>
              </a:spcAft>
              <a:buClrTx/>
              <a:buNone/>
              <a:tabLst>
                <a:tab pos="228600" algn="l"/>
                <a:tab pos="457200" algn="r"/>
                <a:tab pos="685800" algn="r"/>
                <a:tab pos="3690938" algn="r"/>
                <a:tab pos="6446838" algn="r"/>
              </a:tabLst>
            </a:pPr>
            <a:endParaRPr lang="en-GB" altLang="en-US" sz="1200" dirty="0">
              <a:latin typeface="Arial" panose="020B0604020202020204" pitchFamily="34" charset="0"/>
              <a:ea typeface="SimSun" panose="02010600030101010101" pitchFamily="2" charset="-122"/>
              <a:cs typeface="Arial" panose="020B0604020202020204" pitchFamily="34" charset="0"/>
            </a:endParaRPr>
          </a:p>
          <a:p>
            <a:pPr marL="0" lvl="0" indent="0" defTabSz="914400" eaLnBrk="0" fontAlgn="base" hangingPunct="0">
              <a:spcBef>
                <a:spcPct val="0"/>
              </a:spcBef>
              <a:spcAft>
                <a:spcPct val="0"/>
              </a:spcAft>
              <a:buClrTx/>
              <a:buNone/>
              <a:tabLst>
                <a:tab pos="228600" algn="l"/>
                <a:tab pos="457200" algn="r"/>
                <a:tab pos="685800" algn="r"/>
                <a:tab pos="3690938" algn="r"/>
                <a:tab pos="6446838" algn="r"/>
              </a:tabLst>
            </a:pPr>
            <a:endParaRPr lang="en-GB" altLang="en-US" sz="1200" dirty="0">
              <a:latin typeface="Arial" panose="020B0604020202020204" pitchFamily="34" charset="0"/>
              <a:ea typeface="SimSun" panose="02010600030101010101" pitchFamily="2" charset="-122"/>
              <a:cs typeface="Arial" panose="020B0604020202020204" pitchFamily="34" charset="0"/>
            </a:endParaRPr>
          </a:p>
          <a:p>
            <a:pPr marL="0" lvl="0" indent="0" defTabSz="914400" eaLnBrk="0" fontAlgn="base" hangingPunct="0">
              <a:spcBef>
                <a:spcPct val="0"/>
              </a:spcBef>
              <a:spcAft>
                <a:spcPct val="0"/>
              </a:spcAft>
              <a:buClrTx/>
              <a:buNone/>
              <a:tabLst>
                <a:tab pos="228600" algn="l"/>
                <a:tab pos="457200" algn="r"/>
                <a:tab pos="685800" algn="r"/>
                <a:tab pos="3690938" algn="r"/>
                <a:tab pos="6446838" algn="r"/>
              </a:tabLst>
            </a:pPr>
            <a:r>
              <a:rPr lang="en-GB" altLang="en-US" sz="1200" b="1" dirty="0">
                <a:latin typeface="+mj-lt"/>
                <a:ea typeface="SimSun" panose="02010600030101010101" pitchFamily="2" charset="-122"/>
                <a:cs typeface="Arial" panose="020B0604020202020204" pitchFamily="34" charset="0"/>
              </a:rPr>
              <a:t>2.</a:t>
            </a:r>
            <a:r>
              <a:rPr lang="en-GB" altLang="en-US" sz="1200" dirty="0">
                <a:latin typeface="+mj-lt"/>
                <a:ea typeface="SimSun" panose="02010600030101010101" pitchFamily="2" charset="-122"/>
                <a:cs typeface="Arial" panose="020B0604020202020204" pitchFamily="34" charset="0"/>
              </a:rPr>
              <a:t> Rearrange the equation </a:t>
            </a:r>
            <a:r>
              <a:rPr lang="en-GB" altLang="en-US" sz="1200" i="1" dirty="0">
                <a:latin typeface="+mj-lt"/>
                <a:ea typeface="SimSun" panose="02010600030101010101" pitchFamily="2" charset="-122"/>
                <a:cs typeface="Arial" panose="020B0604020202020204" pitchFamily="34" charset="0"/>
              </a:rPr>
              <a:t>PV</a:t>
            </a:r>
            <a:r>
              <a:rPr lang="en-GB" altLang="en-US" sz="1200" dirty="0">
                <a:latin typeface="+mj-lt"/>
                <a:ea typeface="SimSun" panose="02010600030101010101" pitchFamily="2" charset="-122"/>
                <a:cs typeface="Arial" panose="020B0604020202020204" pitchFamily="34" charset="0"/>
              </a:rPr>
              <a:t> = </a:t>
            </a:r>
            <a:r>
              <a:rPr lang="en-GB" altLang="en-US" sz="1200" i="1" dirty="0" err="1">
                <a:latin typeface="+mj-lt"/>
                <a:ea typeface="SimSun" panose="02010600030101010101" pitchFamily="2" charset="-122"/>
                <a:cs typeface="Arial" panose="020B0604020202020204" pitchFamily="34" charset="0"/>
              </a:rPr>
              <a:t>nRT</a:t>
            </a:r>
            <a:r>
              <a:rPr lang="en-GB" altLang="en-US" sz="1200" dirty="0">
                <a:latin typeface="+mj-lt"/>
                <a:ea typeface="SimSun" panose="02010600030101010101" pitchFamily="2" charset="-122"/>
                <a:cs typeface="Arial" panose="020B0604020202020204" pitchFamily="34" charset="0"/>
              </a:rPr>
              <a:t> to make:</a:t>
            </a:r>
            <a:endParaRPr lang="en-GB" altLang="en-US" sz="1200" dirty="0">
              <a:latin typeface="+mj-lt"/>
            </a:endParaRPr>
          </a:p>
          <a:p>
            <a:pPr marL="0" lvl="0" indent="0" defTabSz="914400" eaLnBrk="0" fontAlgn="base" hangingPunct="0">
              <a:spcBef>
                <a:spcPct val="0"/>
              </a:spcBef>
              <a:spcAft>
                <a:spcPct val="0"/>
              </a:spcAft>
              <a:buClrTx/>
              <a:buNone/>
              <a:tabLst>
                <a:tab pos="228600" algn="l"/>
                <a:tab pos="457200" algn="r"/>
                <a:tab pos="685800" algn="r"/>
                <a:tab pos="3690938" algn="r"/>
                <a:tab pos="6446838" algn="r"/>
              </a:tabLst>
            </a:pPr>
            <a:r>
              <a:rPr lang="en-GB" altLang="en-US" sz="1200" b="1" dirty="0">
                <a:latin typeface="+mj-lt"/>
                <a:ea typeface="SimSun" panose="02010600030101010101" pitchFamily="2" charset="-122"/>
                <a:cs typeface="Arial" panose="020B0604020202020204" pitchFamily="34" charset="0"/>
              </a:rPr>
              <a:t>	a</a:t>
            </a:r>
            <a:r>
              <a:rPr lang="en-GB" altLang="en-US" sz="1200" dirty="0">
                <a:latin typeface="+mj-lt"/>
                <a:ea typeface="SimSun" panose="02010600030101010101" pitchFamily="2" charset="-122"/>
                <a:cs typeface="Arial" panose="020B0604020202020204" pitchFamily="34" charset="0"/>
              </a:rPr>
              <a:t> </a:t>
            </a:r>
            <a:r>
              <a:rPr lang="en-GB" altLang="en-US" sz="1200" i="1" dirty="0">
                <a:latin typeface="+mj-lt"/>
                <a:ea typeface="SimSun" panose="02010600030101010101" pitchFamily="2" charset="-122"/>
                <a:cs typeface="Arial" panose="020B0604020202020204" pitchFamily="34" charset="0"/>
              </a:rPr>
              <a:t>n</a:t>
            </a:r>
            <a:r>
              <a:rPr lang="en-GB" altLang="en-US" sz="1200" dirty="0">
                <a:latin typeface="+mj-lt"/>
                <a:ea typeface="SimSun" panose="02010600030101010101" pitchFamily="2" charset="-122"/>
                <a:cs typeface="Arial" panose="020B0604020202020204" pitchFamily="34" charset="0"/>
              </a:rPr>
              <a:t> the subject of the equation</a:t>
            </a:r>
          </a:p>
          <a:p>
            <a:pPr marL="0" lvl="0" indent="0" defTabSz="914400" eaLnBrk="0" fontAlgn="base" hangingPunct="0">
              <a:spcBef>
                <a:spcPct val="0"/>
              </a:spcBef>
              <a:spcAft>
                <a:spcPct val="0"/>
              </a:spcAft>
              <a:buClrTx/>
              <a:buNone/>
              <a:tabLst>
                <a:tab pos="228600" algn="l"/>
                <a:tab pos="457200" algn="r"/>
                <a:tab pos="685800" algn="r"/>
                <a:tab pos="3690938" algn="r"/>
                <a:tab pos="6446838" algn="r"/>
              </a:tabLst>
            </a:pPr>
            <a:endParaRPr lang="en-GB" altLang="en-US" sz="1200" dirty="0">
              <a:latin typeface="+mj-lt"/>
              <a:ea typeface="SimSun" panose="02010600030101010101" pitchFamily="2" charset="-122"/>
              <a:cs typeface="Arial" panose="020B0604020202020204" pitchFamily="34" charset="0"/>
            </a:endParaRPr>
          </a:p>
          <a:p>
            <a:pPr marL="0" lvl="0" indent="0" defTabSz="914400" eaLnBrk="0" fontAlgn="base" hangingPunct="0">
              <a:spcBef>
                <a:spcPct val="0"/>
              </a:spcBef>
              <a:spcAft>
                <a:spcPct val="0"/>
              </a:spcAft>
              <a:buClrTx/>
              <a:buNone/>
              <a:tabLst>
                <a:tab pos="228600" algn="l"/>
                <a:tab pos="457200" algn="r"/>
                <a:tab pos="685800" algn="r"/>
                <a:tab pos="3690938" algn="r"/>
                <a:tab pos="6446838" algn="r"/>
              </a:tabLst>
            </a:pPr>
            <a:endParaRPr lang="en-GB" altLang="en-US" sz="1200" dirty="0">
              <a:latin typeface="+mj-lt"/>
              <a:ea typeface="SimSun" panose="02010600030101010101" pitchFamily="2" charset="-122"/>
              <a:cs typeface="Arial" panose="020B0604020202020204" pitchFamily="34" charset="0"/>
            </a:endParaRPr>
          </a:p>
          <a:p>
            <a:pPr marL="0" lvl="0" indent="0" defTabSz="914400" eaLnBrk="0" fontAlgn="base" hangingPunct="0">
              <a:spcBef>
                <a:spcPct val="0"/>
              </a:spcBef>
              <a:spcAft>
                <a:spcPct val="0"/>
              </a:spcAft>
              <a:buClrTx/>
              <a:buNone/>
              <a:tabLst>
                <a:tab pos="228600" algn="l"/>
                <a:tab pos="457200" algn="r"/>
                <a:tab pos="685800" algn="r"/>
                <a:tab pos="3690938" algn="r"/>
                <a:tab pos="6446838" algn="r"/>
              </a:tabLst>
            </a:pPr>
            <a:r>
              <a:rPr lang="en-GB" sz="1200" b="1" dirty="0">
                <a:latin typeface="+mj-lt"/>
                <a:ea typeface="SimSun" panose="02010600030101010101" pitchFamily="2" charset="-122"/>
                <a:cs typeface="Arial" panose="020B0604020202020204" pitchFamily="34" charset="0"/>
              </a:rPr>
              <a:t>	</a:t>
            </a:r>
            <a:r>
              <a:rPr lang="en-GB" sz="1200" b="1" dirty="0">
                <a:latin typeface="+mj-lt"/>
              </a:rPr>
              <a:t>b</a:t>
            </a:r>
            <a:r>
              <a:rPr lang="en-GB" sz="1200" dirty="0">
                <a:latin typeface="+mj-lt"/>
              </a:rPr>
              <a:t> </a:t>
            </a:r>
            <a:r>
              <a:rPr lang="en-GB" sz="1200" i="1" dirty="0">
                <a:latin typeface="+mj-lt"/>
              </a:rPr>
              <a:t>T</a:t>
            </a:r>
            <a:r>
              <a:rPr lang="en-GB" sz="1200" dirty="0">
                <a:latin typeface="+mj-lt"/>
              </a:rPr>
              <a:t> the subject of the equation.</a:t>
            </a:r>
          </a:p>
        </p:txBody>
      </p:sp>
      <p:graphicFrame>
        <p:nvGraphicFramePr>
          <p:cNvPr id="11" name="Object 10">
            <a:extLst>
              <a:ext uri="{FF2B5EF4-FFF2-40B4-BE49-F238E27FC236}">
                <a16:creationId xmlns:a16="http://schemas.microsoft.com/office/drawing/2014/main" id="{C6C1560E-B96D-4625-878E-DF8FA8C65EA0}"/>
              </a:ext>
            </a:extLst>
          </p:cNvPr>
          <p:cNvGraphicFramePr>
            <a:graphicFrameLocks noChangeAspect="1"/>
          </p:cNvGraphicFramePr>
          <p:nvPr>
            <p:extLst>
              <p:ext uri="{D42A27DB-BD31-4B8C-83A1-F6EECF244321}">
                <p14:modId xmlns:p14="http://schemas.microsoft.com/office/powerpoint/2010/main" val="986398145"/>
              </p:ext>
            </p:extLst>
          </p:nvPr>
        </p:nvGraphicFramePr>
        <p:xfrm>
          <a:off x="3524250" y="5910536"/>
          <a:ext cx="717550" cy="668064"/>
        </p:xfrm>
        <a:graphic>
          <a:graphicData uri="http://schemas.openxmlformats.org/presentationml/2006/ole">
            <mc:AlternateContent xmlns:mc="http://schemas.openxmlformats.org/markup-compatibility/2006">
              <mc:Choice xmlns:v="urn:schemas-microsoft-com:vml" Requires="v">
                <p:oleObj spid="_x0000_s6166" r:id="rId3" imgW="368140" imgH="342751" progId="Equation.3">
                  <p:embed/>
                </p:oleObj>
              </mc:Choice>
              <mc:Fallback>
                <p:oleObj r:id="rId3" imgW="368140" imgH="342751" progId="Equation.3">
                  <p:embed/>
                  <p:pic>
                    <p:nvPicPr>
                      <p:cNvPr id="9" name="Object 8">
                        <a:extLst>
                          <a:ext uri="{FF2B5EF4-FFF2-40B4-BE49-F238E27FC236}">
                            <a16:creationId xmlns:a16="http://schemas.microsoft.com/office/drawing/2014/main" id="{88817777-9976-4EE5-8190-BB882E3C7F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250" y="5910536"/>
                        <a:ext cx="717550" cy="668064"/>
                      </a:xfrm>
                      <a:prstGeom prst="rect">
                        <a:avLst/>
                      </a:prstGeom>
                      <a:noFill/>
                    </p:spPr>
                  </p:pic>
                </p:oleObj>
              </mc:Fallback>
            </mc:AlternateContent>
          </a:graphicData>
        </a:graphic>
      </p:graphicFrame>
    </p:spTree>
    <p:extLst>
      <p:ext uri="{BB962C8B-B14F-4D97-AF65-F5344CB8AC3E}">
        <p14:creationId xmlns:p14="http://schemas.microsoft.com/office/powerpoint/2010/main" val="126560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78EF5-E1EE-49DB-9DFB-4F4519F8F149}"/>
              </a:ext>
            </a:extLst>
          </p:cNvPr>
          <p:cNvSpPr>
            <a:spLocks noGrp="1"/>
          </p:cNvSpPr>
          <p:nvPr>
            <p:ph type="title"/>
          </p:nvPr>
        </p:nvSpPr>
        <p:spPr/>
        <p:txBody>
          <a:bodyPr>
            <a:noAutofit/>
          </a:bodyPr>
          <a:lstStyle/>
          <a:p>
            <a:r>
              <a:rPr lang="en-GB" sz="4400" dirty="0"/>
              <a:t>4. Key skills practice questions</a:t>
            </a:r>
          </a:p>
        </p:txBody>
      </p:sp>
      <p:sp>
        <p:nvSpPr>
          <p:cNvPr id="3" name="Content Placeholder 2">
            <a:extLst>
              <a:ext uri="{FF2B5EF4-FFF2-40B4-BE49-F238E27FC236}">
                <a16:creationId xmlns:a16="http://schemas.microsoft.com/office/drawing/2014/main" id="{216906E2-8657-43A6-A2B4-F4120B224F6F}"/>
              </a:ext>
            </a:extLst>
          </p:cNvPr>
          <p:cNvSpPr>
            <a:spLocks noGrp="1"/>
          </p:cNvSpPr>
          <p:nvPr>
            <p:ph idx="1"/>
          </p:nvPr>
        </p:nvSpPr>
        <p:spPr>
          <a:xfrm>
            <a:off x="600075" y="5276851"/>
            <a:ext cx="5657850" cy="4011218"/>
          </a:xfrm>
        </p:spPr>
        <p:txBody>
          <a:bodyPr>
            <a:normAutofit/>
          </a:bodyPr>
          <a:lstStyle/>
          <a:p>
            <a:r>
              <a:rPr lang="en-US" sz="1400" b="1" dirty="0"/>
              <a:t>Use the charges on ions to deduce unknown chemical formulae:</a:t>
            </a:r>
          </a:p>
          <a:p>
            <a:pPr marL="0" lvl="0" indent="0">
              <a:buNone/>
            </a:pPr>
            <a:r>
              <a:rPr lang="en-GB" sz="1200" b="1" dirty="0"/>
              <a:t>1.</a:t>
            </a:r>
            <a:r>
              <a:rPr lang="en-GB" sz="1200" dirty="0"/>
              <a:t> You need to be familiar with charges of common ions. Use the table above to write the chemical formula for the following:</a:t>
            </a:r>
          </a:p>
          <a:p>
            <a:pPr marL="382905" lvl="1" indent="-228600">
              <a:lnSpc>
                <a:spcPct val="150000"/>
              </a:lnSpc>
              <a:buFont typeface="+mj-lt"/>
              <a:buAutoNum type="alphaLcParenR"/>
            </a:pPr>
            <a:r>
              <a:rPr lang="en-GB" sz="1087" dirty="0"/>
              <a:t>Sodium chloride </a:t>
            </a:r>
          </a:p>
          <a:p>
            <a:pPr marL="382905" lvl="1" indent="-228600">
              <a:lnSpc>
                <a:spcPct val="150000"/>
              </a:lnSpc>
              <a:buFont typeface="+mj-lt"/>
              <a:buAutoNum type="alphaLcParenR"/>
            </a:pPr>
            <a:r>
              <a:rPr lang="en-GB" sz="1087" dirty="0"/>
              <a:t>Ammonium </a:t>
            </a:r>
            <a:r>
              <a:rPr lang="en-GB" sz="1087" dirty="0" err="1"/>
              <a:t>sulfate</a:t>
            </a:r>
            <a:r>
              <a:rPr lang="en-GB" sz="1087" dirty="0"/>
              <a:t> </a:t>
            </a:r>
          </a:p>
          <a:p>
            <a:pPr marL="382905" lvl="1" indent="-228600">
              <a:lnSpc>
                <a:spcPct val="150000"/>
              </a:lnSpc>
              <a:buFont typeface="+mj-lt"/>
              <a:buAutoNum type="alphaLcParenR"/>
            </a:pPr>
            <a:r>
              <a:rPr lang="en-GB" sz="1087" dirty="0"/>
              <a:t>Iron(II) hydroxide </a:t>
            </a:r>
          </a:p>
          <a:p>
            <a:pPr marL="382905" lvl="1" indent="-228600">
              <a:lnSpc>
                <a:spcPct val="150000"/>
              </a:lnSpc>
              <a:buFont typeface="+mj-lt"/>
              <a:buAutoNum type="alphaLcParenR"/>
            </a:pPr>
            <a:r>
              <a:rPr lang="en-GB" sz="1087" dirty="0"/>
              <a:t>Magnesium </a:t>
            </a:r>
            <a:r>
              <a:rPr lang="en-GB" sz="1087" dirty="0" err="1"/>
              <a:t>hydrogencarbonate</a:t>
            </a:r>
            <a:r>
              <a:rPr lang="en-GB" sz="1087" dirty="0"/>
              <a:t> </a:t>
            </a:r>
          </a:p>
          <a:p>
            <a:pPr marL="382905" lvl="1" indent="-228600">
              <a:lnSpc>
                <a:spcPct val="150000"/>
              </a:lnSpc>
              <a:buFont typeface="+mj-lt"/>
              <a:buAutoNum type="alphaLcParenR"/>
            </a:pPr>
            <a:r>
              <a:rPr lang="en-GB" sz="1087" dirty="0"/>
              <a:t>Copper(II) iodide </a:t>
            </a:r>
          </a:p>
          <a:p>
            <a:pPr marL="382905" lvl="1" indent="-228600">
              <a:lnSpc>
                <a:spcPct val="150000"/>
              </a:lnSpc>
              <a:buFont typeface="+mj-lt"/>
              <a:buAutoNum type="alphaLcParenR"/>
            </a:pPr>
            <a:r>
              <a:rPr lang="en-GB" sz="1087" dirty="0"/>
              <a:t>Phosphoric acid (hydrogen phosphate) </a:t>
            </a:r>
          </a:p>
          <a:p>
            <a:pPr marL="382905" lvl="1" indent="-228600">
              <a:lnSpc>
                <a:spcPct val="150000"/>
              </a:lnSpc>
              <a:buFont typeface="+mj-lt"/>
              <a:buAutoNum type="alphaLcParenR"/>
            </a:pPr>
            <a:r>
              <a:rPr lang="en-GB" sz="1087" dirty="0"/>
              <a:t>Tin(II) chloride </a:t>
            </a:r>
          </a:p>
          <a:p>
            <a:pPr marL="382905" lvl="1" indent="-228600">
              <a:lnSpc>
                <a:spcPct val="150000"/>
              </a:lnSpc>
              <a:buFont typeface="+mj-lt"/>
              <a:buAutoNum type="alphaLcParenR"/>
            </a:pPr>
            <a:r>
              <a:rPr lang="en-GB" sz="1087" dirty="0"/>
              <a:t>Potassium </a:t>
            </a:r>
            <a:r>
              <a:rPr lang="en-GB" sz="1087" dirty="0" err="1"/>
              <a:t>hydrogensulphate</a:t>
            </a:r>
            <a:r>
              <a:rPr lang="en-GB" sz="1087" dirty="0"/>
              <a:t> </a:t>
            </a:r>
          </a:p>
          <a:p>
            <a:pPr marL="382905" lvl="1" indent="-228600">
              <a:lnSpc>
                <a:spcPct val="150000"/>
              </a:lnSpc>
              <a:buFont typeface="+mj-lt"/>
              <a:buAutoNum type="alphaLcParenR"/>
            </a:pPr>
            <a:r>
              <a:rPr lang="en-GB" sz="1087" dirty="0"/>
              <a:t>Barium nitrate </a:t>
            </a:r>
          </a:p>
          <a:p>
            <a:pPr marL="382905" lvl="1" indent="-228600">
              <a:lnSpc>
                <a:spcPct val="150000"/>
              </a:lnSpc>
              <a:buFont typeface="+mj-lt"/>
              <a:buAutoNum type="alphaLcParenR"/>
            </a:pPr>
            <a:r>
              <a:rPr lang="en-GB" sz="1087" dirty="0"/>
              <a:t>Silver bromide </a:t>
            </a:r>
          </a:p>
          <a:p>
            <a:pPr marL="0" indent="0">
              <a:lnSpc>
                <a:spcPct val="150000"/>
              </a:lnSpc>
              <a:buNone/>
            </a:pPr>
            <a:r>
              <a:rPr lang="en-GB" sz="1200" b="1" dirty="0"/>
              <a:t>2. </a:t>
            </a:r>
            <a:r>
              <a:rPr lang="en-GB" sz="1200" dirty="0"/>
              <a:t>Now calculate the molar mass (Mr) for </a:t>
            </a:r>
            <a:r>
              <a:rPr lang="en-GB" sz="1200" b="1" dirty="0"/>
              <a:t>1.</a:t>
            </a:r>
            <a:r>
              <a:rPr lang="en-GB" sz="1200" dirty="0"/>
              <a:t> a) – j). A periodic table is on the next page.</a:t>
            </a:r>
          </a:p>
        </p:txBody>
      </p:sp>
      <p:pic>
        <p:nvPicPr>
          <p:cNvPr id="6" name="Picture 5">
            <a:extLst>
              <a:ext uri="{FF2B5EF4-FFF2-40B4-BE49-F238E27FC236}">
                <a16:creationId xmlns:a16="http://schemas.microsoft.com/office/drawing/2014/main" id="{FDD8ADF1-42E1-4D10-B6C3-3FA60123151B}"/>
              </a:ext>
            </a:extLst>
          </p:cNvPr>
          <p:cNvPicPr>
            <a:picLocks noChangeAspect="1"/>
          </p:cNvPicPr>
          <p:nvPr/>
        </p:nvPicPr>
        <p:blipFill>
          <a:blip r:embed="rId2"/>
          <a:stretch>
            <a:fillRect/>
          </a:stretch>
        </p:blipFill>
        <p:spPr>
          <a:xfrm>
            <a:off x="215900" y="1974400"/>
            <a:ext cx="6426200" cy="3192818"/>
          </a:xfrm>
          <a:prstGeom prst="rect">
            <a:avLst/>
          </a:prstGeom>
        </p:spPr>
      </p:pic>
    </p:spTree>
    <p:extLst>
      <p:ext uri="{BB962C8B-B14F-4D97-AF65-F5344CB8AC3E}">
        <p14:creationId xmlns:p14="http://schemas.microsoft.com/office/powerpoint/2010/main" val="2771257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27485-3810-463E-B7AF-DE49E6DE8611}"/>
              </a:ext>
            </a:extLst>
          </p:cNvPr>
          <p:cNvSpPr>
            <a:spLocks noGrp="1"/>
          </p:cNvSpPr>
          <p:nvPr>
            <p:ph type="title"/>
          </p:nvPr>
        </p:nvSpPr>
        <p:spPr/>
        <p:txBody>
          <a:bodyPr>
            <a:noAutofit/>
          </a:bodyPr>
          <a:lstStyle/>
          <a:p>
            <a:r>
              <a:rPr lang="en-GB" sz="4400" dirty="0"/>
              <a:t>4. Key skills practice questions</a:t>
            </a:r>
          </a:p>
        </p:txBody>
      </p:sp>
      <p:pic>
        <p:nvPicPr>
          <p:cNvPr id="4" name="Content Placeholder 3">
            <a:extLst>
              <a:ext uri="{FF2B5EF4-FFF2-40B4-BE49-F238E27FC236}">
                <a16:creationId xmlns:a16="http://schemas.microsoft.com/office/drawing/2014/main" id="{FC4E9458-780A-4107-963B-55EF3C19CB7E}"/>
              </a:ext>
            </a:extLst>
          </p:cNvPr>
          <p:cNvPicPr>
            <a:picLocks noGrp="1" noChangeAspect="1"/>
          </p:cNvPicPr>
          <p:nvPr>
            <p:ph idx="1"/>
          </p:nvPr>
        </p:nvPicPr>
        <p:blipFill>
          <a:blip r:embed="rId2"/>
          <a:stretch>
            <a:fillRect/>
          </a:stretch>
        </p:blipFill>
        <p:spPr>
          <a:xfrm rot="16200000">
            <a:off x="-318897" y="3119842"/>
            <a:ext cx="7495794" cy="5095615"/>
          </a:xfrm>
          <a:prstGeom prst="rect">
            <a:avLst/>
          </a:prstGeom>
        </p:spPr>
      </p:pic>
    </p:spTree>
    <p:extLst>
      <p:ext uri="{BB962C8B-B14F-4D97-AF65-F5344CB8AC3E}">
        <p14:creationId xmlns:p14="http://schemas.microsoft.com/office/powerpoint/2010/main" val="4092188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78EF5-E1EE-49DB-9DFB-4F4519F8F149}"/>
              </a:ext>
            </a:extLst>
          </p:cNvPr>
          <p:cNvSpPr>
            <a:spLocks noGrp="1"/>
          </p:cNvSpPr>
          <p:nvPr>
            <p:ph type="title"/>
          </p:nvPr>
        </p:nvSpPr>
        <p:spPr/>
        <p:txBody>
          <a:bodyPr>
            <a:noAutofit/>
          </a:bodyPr>
          <a:lstStyle/>
          <a:p>
            <a:r>
              <a:rPr lang="en-GB" sz="4400" dirty="0"/>
              <a:t>4. Key skills practice questions</a:t>
            </a:r>
          </a:p>
        </p:txBody>
      </p:sp>
      <p:sp>
        <p:nvSpPr>
          <p:cNvPr id="3" name="Content Placeholder 2">
            <a:extLst>
              <a:ext uri="{FF2B5EF4-FFF2-40B4-BE49-F238E27FC236}">
                <a16:creationId xmlns:a16="http://schemas.microsoft.com/office/drawing/2014/main" id="{216906E2-8657-43A6-A2B4-F4120B224F6F}"/>
              </a:ext>
            </a:extLst>
          </p:cNvPr>
          <p:cNvSpPr>
            <a:spLocks noGrp="1"/>
          </p:cNvSpPr>
          <p:nvPr>
            <p:ph idx="1"/>
          </p:nvPr>
        </p:nvSpPr>
        <p:spPr>
          <a:xfrm>
            <a:off x="600075" y="2003361"/>
            <a:ext cx="5657850" cy="1393889"/>
          </a:xfrm>
        </p:spPr>
        <p:txBody>
          <a:bodyPr>
            <a:normAutofit/>
          </a:bodyPr>
          <a:lstStyle/>
          <a:p>
            <a:r>
              <a:rPr lang="en-US" sz="1400" b="1" dirty="0"/>
              <a:t>Converting units:</a:t>
            </a:r>
          </a:p>
          <a:p>
            <a:pPr marL="0" lvl="0" indent="0">
              <a:buNone/>
            </a:pPr>
            <a:r>
              <a:rPr lang="en-GB" sz="1200" b="1" dirty="0"/>
              <a:t>1. </a:t>
            </a:r>
            <a:r>
              <a:rPr lang="en-GB" sz="1200" dirty="0"/>
              <a:t>Calculate the following unit conversions.</a:t>
            </a:r>
          </a:p>
          <a:p>
            <a:pPr marL="0" indent="0">
              <a:buNone/>
            </a:pPr>
            <a:r>
              <a:rPr lang="en-GB" sz="1200" b="1" dirty="0"/>
              <a:t>	a</a:t>
            </a:r>
            <a:r>
              <a:rPr lang="en-GB" sz="1200" dirty="0"/>
              <a:t> 300 µm to m</a:t>
            </a:r>
          </a:p>
          <a:p>
            <a:pPr marL="0" indent="0">
              <a:buNone/>
            </a:pPr>
            <a:r>
              <a:rPr lang="en-GB" sz="1200" b="1" dirty="0"/>
              <a:t>	b</a:t>
            </a:r>
            <a:r>
              <a:rPr lang="en-GB" sz="1200" dirty="0"/>
              <a:t> 5 MJ to </a:t>
            </a:r>
            <a:r>
              <a:rPr lang="en-GB" sz="1200" dirty="0" err="1"/>
              <a:t>mJ</a:t>
            </a:r>
            <a:r>
              <a:rPr lang="en-GB" sz="1200" dirty="0"/>
              <a:t> </a:t>
            </a:r>
          </a:p>
          <a:p>
            <a:pPr marL="0" indent="0">
              <a:buNone/>
            </a:pPr>
            <a:r>
              <a:rPr lang="en-GB" sz="1200" b="1" dirty="0"/>
              <a:t>	c</a:t>
            </a:r>
            <a:r>
              <a:rPr lang="en-GB" sz="1200" dirty="0"/>
              <a:t> 10 GW to kW</a:t>
            </a:r>
          </a:p>
        </p:txBody>
      </p:sp>
      <p:sp>
        <p:nvSpPr>
          <p:cNvPr id="4" name="Content Placeholder 2">
            <a:extLst>
              <a:ext uri="{FF2B5EF4-FFF2-40B4-BE49-F238E27FC236}">
                <a16:creationId xmlns:a16="http://schemas.microsoft.com/office/drawing/2014/main" id="{13977917-5EC5-4D1A-82F9-2FF1D48DB0BE}"/>
              </a:ext>
            </a:extLst>
          </p:cNvPr>
          <p:cNvSpPr txBox="1">
            <a:spLocks/>
          </p:cNvSpPr>
          <p:nvPr/>
        </p:nvSpPr>
        <p:spPr>
          <a:xfrm>
            <a:off x="600075" y="3517900"/>
            <a:ext cx="5657850" cy="5861049"/>
          </a:xfrm>
          <a:prstGeom prst="rect">
            <a:avLst/>
          </a:prstGeom>
          <a:ln w="57150">
            <a:solidFill>
              <a:schemeClr val="accent1"/>
            </a:solidFill>
          </a:ln>
        </p:spPr>
        <p:txBody>
          <a:bodyPr vert="horz" lIns="91440" tIns="45720" rIns="91440" bIns="45720" rtlCol="0">
            <a:normAutofit/>
          </a:bodyPr>
          <a:lstStyle>
            <a:lvl1pPr marL="102870" indent="-102870" algn="l" defTabSz="514350" rtl="0" eaLnBrk="1" latinLnBrk="0" hangingPunct="1">
              <a:lnSpc>
                <a:spcPct val="100000"/>
              </a:lnSpc>
              <a:spcBef>
                <a:spcPts val="506"/>
              </a:spcBef>
              <a:spcAft>
                <a:spcPts val="0"/>
              </a:spcAft>
              <a:buClr>
                <a:schemeClr val="tx1">
                  <a:lumMod val="85000"/>
                  <a:lumOff val="15000"/>
                </a:schemeClr>
              </a:buClr>
              <a:buFont typeface="Garamond" pitchFamily="18" charset="0"/>
              <a:buChar char="◦"/>
              <a:defRPr sz="1013" kern="1200">
                <a:solidFill>
                  <a:schemeClr val="tx1"/>
                </a:solidFill>
                <a:latin typeface="+mn-lt"/>
                <a:ea typeface="+mn-ea"/>
                <a:cs typeface="+mn-cs"/>
              </a:defRPr>
            </a:lvl1pPr>
            <a:lvl2pPr marL="257175" indent="-102870" algn="l" defTabSz="514350" rtl="0" eaLnBrk="1" latinLnBrk="0" hangingPunct="1">
              <a:lnSpc>
                <a:spcPct val="100000"/>
              </a:lnSpc>
              <a:spcBef>
                <a:spcPts val="281"/>
              </a:spcBef>
              <a:buClr>
                <a:schemeClr val="tx1">
                  <a:lumMod val="85000"/>
                  <a:lumOff val="15000"/>
                </a:schemeClr>
              </a:buClr>
              <a:buFont typeface="Garamond" pitchFamily="18" charset="0"/>
              <a:buChar char="◦"/>
              <a:defRPr sz="900" kern="1200">
                <a:solidFill>
                  <a:schemeClr val="tx1"/>
                </a:solidFill>
                <a:latin typeface="+mn-lt"/>
                <a:ea typeface="+mn-ea"/>
                <a:cs typeface="+mn-cs"/>
              </a:defRPr>
            </a:lvl2pPr>
            <a:lvl3pPr marL="411480" indent="-102870" algn="l" defTabSz="514350" rtl="0" eaLnBrk="1" latinLnBrk="0" hangingPunct="1">
              <a:lnSpc>
                <a:spcPct val="100000"/>
              </a:lnSpc>
              <a:spcBef>
                <a:spcPts val="281"/>
              </a:spcBef>
              <a:buClr>
                <a:schemeClr val="tx1">
                  <a:lumMod val="85000"/>
                  <a:lumOff val="15000"/>
                </a:schemeClr>
              </a:buClr>
              <a:buFont typeface="Garamond" pitchFamily="18" charset="0"/>
              <a:buChar char="◦"/>
              <a:defRPr sz="788" kern="1200">
                <a:solidFill>
                  <a:schemeClr val="tx1"/>
                </a:solidFill>
                <a:latin typeface="+mn-lt"/>
                <a:ea typeface="+mn-ea"/>
                <a:cs typeface="+mn-cs"/>
              </a:defRPr>
            </a:lvl3pPr>
            <a:lvl4pPr marL="565785" indent="-102870" algn="l" defTabSz="514350" rtl="0" eaLnBrk="1" latinLnBrk="0" hangingPunct="1">
              <a:lnSpc>
                <a:spcPct val="100000"/>
              </a:lnSpc>
              <a:spcBef>
                <a:spcPts val="281"/>
              </a:spcBef>
              <a:buClr>
                <a:schemeClr val="tx1">
                  <a:lumMod val="85000"/>
                  <a:lumOff val="15000"/>
                </a:schemeClr>
              </a:buClr>
              <a:buFont typeface="Garamond" pitchFamily="18" charset="0"/>
              <a:buChar char="◦"/>
              <a:defRPr sz="788" kern="1200">
                <a:solidFill>
                  <a:schemeClr val="tx1"/>
                </a:solidFill>
                <a:latin typeface="+mn-lt"/>
                <a:ea typeface="+mn-ea"/>
                <a:cs typeface="+mn-cs"/>
              </a:defRPr>
            </a:lvl4pPr>
            <a:lvl5pPr marL="720090" indent="-102870" algn="l" defTabSz="514350" rtl="0" eaLnBrk="1" latinLnBrk="0" hangingPunct="1">
              <a:lnSpc>
                <a:spcPct val="100000"/>
              </a:lnSpc>
              <a:spcBef>
                <a:spcPts val="281"/>
              </a:spcBef>
              <a:buClr>
                <a:schemeClr val="tx1">
                  <a:lumMod val="85000"/>
                  <a:lumOff val="15000"/>
                </a:schemeClr>
              </a:buClr>
              <a:buFont typeface="Garamond" pitchFamily="18" charset="0"/>
              <a:buChar char="◦"/>
              <a:defRPr sz="788" kern="1200">
                <a:solidFill>
                  <a:schemeClr val="tx1"/>
                </a:solidFill>
                <a:latin typeface="+mn-lt"/>
                <a:ea typeface="+mn-ea"/>
                <a:cs typeface="+mn-cs"/>
              </a:defRPr>
            </a:lvl5pPr>
            <a:lvl6pPr marL="900000" indent="-128588" algn="l" defTabSz="514350" rtl="0" eaLnBrk="1" latinLnBrk="0" hangingPunct="1">
              <a:lnSpc>
                <a:spcPct val="100000"/>
              </a:lnSpc>
              <a:spcBef>
                <a:spcPts val="281"/>
              </a:spcBef>
              <a:buClr>
                <a:schemeClr val="tx1">
                  <a:lumMod val="85000"/>
                  <a:lumOff val="15000"/>
                </a:schemeClr>
              </a:buClr>
              <a:buFont typeface="Garamond" pitchFamily="18" charset="0"/>
              <a:buChar char="◦"/>
              <a:defRPr sz="788" kern="1200">
                <a:solidFill>
                  <a:schemeClr val="tx1"/>
                </a:solidFill>
                <a:latin typeface="+mn-lt"/>
                <a:ea typeface="+mn-ea"/>
                <a:cs typeface="+mn-cs"/>
              </a:defRPr>
            </a:lvl6pPr>
            <a:lvl7pPr marL="1068750" indent="-128588" algn="l" defTabSz="514350" rtl="0" eaLnBrk="1" latinLnBrk="0" hangingPunct="1">
              <a:lnSpc>
                <a:spcPct val="100000"/>
              </a:lnSpc>
              <a:spcBef>
                <a:spcPts val="281"/>
              </a:spcBef>
              <a:buClr>
                <a:schemeClr val="tx1">
                  <a:lumMod val="85000"/>
                  <a:lumOff val="15000"/>
                </a:schemeClr>
              </a:buClr>
              <a:buFont typeface="Garamond" pitchFamily="18" charset="0"/>
              <a:buChar char="◦"/>
              <a:defRPr sz="788" kern="1200">
                <a:solidFill>
                  <a:schemeClr val="tx1"/>
                </a:solidFill>
                <a:latin typeface="+mn-lt"/>
                <a:ea typeface="+mn-ea"/>
                <a:cs typeface="+mn-cs"/>
              </a:defRPr>
            </a:lvl7pPr>
            <a:lvl8pPr marL="1237500" indent="-128588" algn="l" defTabSz="514350" rtl="0" eaLnBrk="1" latinLnBrk="0" hangingPunct="1">
              <a:lnSpc>
                <a:spcPct val="100000"/>
              </a:lnSpc>
              <a:spcBef>
                <a:spcPts val="281"/>
              </a:spcBef>
              <a:buClr>
                <a:schemeClr val="tx1">
                  <a:lumMod val="85000"/>
                  <a:lumOff val="15000"/>
                </a:schemeClr>
              </a:buClr>
              <a:buFont typeface="Garamond" pitchFamily="18" charset="0"/>
              <a:buChar char="◦"/>
              <a:defRPr sz="788" kern="1200">
                <a:solidFill>
                  <a:schemeClr val="tx1"/>
                </a:solidFill>
                <a:latin typeface="+mn-lt"/>
                <a:ea typeface="+mn-ea"/>
                <a:cs typeface="+mn-cs"/>
              </a:defRPr>
            </a:lvl8pPr>
            <a:lvl9pPr marL="1406250" indent="-128588" algn="l" defTabSz="514350" rtl="0" eaLnBrk="1" latinLnBrk="0" hangingPunct="1">
              <a:lnSpc>
                <a:spcPct val="100000"/>
              </a:lnSpc>
              <a:spcBef>
                <a:spcPts val="281"/>
              </a:spcBef>
              <a:buClr>
                <a:schemeClr val="tx1">
                  <a:lumMod val="85000"/>
                  <a:lumOff val="15000"/>
                </a:schemeClr>
              </a:buClr>
              <a:buFont typeface="Garamond" pitchFamily="18" charset="0"/>
              <a:buChar char="◦"/>
              <a:defRPr sz="788" kern="1200">
                <a:solidFill>
                  <a:schemeClr val="tx1"/>
                </a:solidFill>
                <a:latin typeface="+mn-lt"/>
                <a:ea typeface="+mn-ea"/>
                <a:cs typeface="+mn-cs"/>
              </a:defRPr>
            </a:lvl9pPr>
          </a:lstStyle>
          <a:p>
            <a:r>
              <a:rPr lang="en-US" sz="1400" b="1" dirty="0"/>
              <a:t>Calculating moles:</a:t>
            </a:r>
          </a:p>
          <a:p>
            <a:pPr marL="0" lvl="0" indent="0">
              <a:buNone/>
            </a:pPr>
            <a:r>
              <a:rPr lang="en-GB" sz="1200" b="1" dirty="0"/>
              <a:t>1. </a:t>
            </a:r>
            <a:r>
              <a:rPr lang="en-GB" sz="1200" dirty="0"/>
              <a:t>Calculate the concentration, in mol dm</a:t>
            </a:r>
            <a:r>
              <a:rPr lang="en-GB" sz="1200" baseline="30000" dirty="0"/>
              <a:t>−3</a:t>
            </a:r>
            <a:r>
              <a:rPr lang="en-GB" sz="1200" dirty="0"/>
              <a:t>, of a solution formed when 0.2 moles of a solute is dissolved in 50 cm</a:t>
            </a:r>
            <a:r>
              <a:rPr lang="en-GB" sz="1200" baseline="30000" dirty="0"/>
              <a:t>3</a:t>
            </a:r>
            <a:r>
              <a:rPr lang="en-GB" sz="1200" dirty="0"/>
              <a:t> of solution.</a:t>
            </a:r>
          </a:p>
          <a:p>
            <a:pPr marL="0" lvl="0" indent="0">
              <a:buNone/>
            </a:pPr>
            <a:endParaRPr lang="en-GB" sz="1200" dirty="0"/>
          </a:p>
          <a:p>
            <a:pPr marL="0" lvl="0" indent="0">
              <a:buNone/>
            </a:pPr>
            <a:endParaRPr lang="en-GB" sz="1200" dirty="0"/>
          </a:p>
          <a:p>
            <a:pPr marL="0" lvl="0" indent="0">
              <a:buNone/>
            </a:pPr>
            <a:r>
              <a:rPr lang="en-GB" sz="1200" b="1" dirty="0"/>
              <a:t>2.</a:t>
            </a:r>
            <a:r>
              <a:rPr lang="en-GB" sz="1200" dirty="0"/>
              <a:t> Calculate the concentration, in mol dm</a:t>
            </a:r>
            <a:r>
              <a:rPr lang="en-GB" sz="1200" baseline="30000" dirty="0"/>
              <a:t>−3</a:t>
            </a:r>
            <a:r>
              <a:rPr lang="en-GB" sz="1200" dirty="0"/>
              <a:t>, of a solution formed when 0.05 moles of a solute is dissolved in 2.0 dm</a:t>
            </a:r>
            <a:r>
              <a:rPr lang="en-GB" sz="1200" baseline="30000" dirty="0"/>
              <a:t>3</a:t>
            </a:r>
            <a:r>
              <a:rPr lang="en-GB" sz="1200" dirty="0"/>
              <a:t> of solution.</a:t>
            </a:r>
          </a:p>
          <a:p>
            <a:pPr marL="0" lvl="0" indent="0">
              <a:buNone/>
            </a:pPr>
            <a:endParaRPr lang="en-GB" sz="1200" dirty="0"/>
          </a:p>
          <a:p>
            <a:pPr marL="0" lvl="0" indent="0">
              <a:buNone/>
            </a:pPr>
            <a:endParaRPr lang="en-GB" sz="1200" dirty="0"/>
          </a:p>
          <a:p>
            <a:pPr marL="0" lvl="0" indent="0">
              <a:buNone/>
            </a:pPr>
            <a:r>
              <a:rPr lang="en-GB" sz="1200" b="1" dirty="0"/>
              <a:t>3.</a:t>
            </a:r>
            <a:r>
              <a:rPr lang="en-GB" sz="1200" dirty="0"/>
              <a:t> Calculate the number of moles of NaOH in an aqueous solution of 36 cm</a:t>
            </a:r>
            <a:r>
              <a:rPr lang="en-GB" sz="1200" baseline="30000" dirty="0"/>
              <a:t>3</a:t>
            </a:r>
            <a:r>
              <a:rPr lang="en-GB" sz="1200" dirty="0"/>
              <a:t> of 0.1 mol dm</a:t>
            </a:r>
            <a:r>
              <a:rPr lang="en-GB" sz="1200" baseline="30000" dirty="0"/>
              <a:t>−3</a:t>
            </a:r>
            <a:r>
              <a:rPr lang="en-GB" sz="1200" dirty="0"/>
              <a:t>.</a:t>
            </a:r>
          </a:p>
          <a:p>
            <a:pPr marL="0" lvl="0" indent="0">
              <a:buNone/>
            </a:pPr>
            <a:endParaRPr lang="en-GB" sz="1200" dirty="0"/>
          </a:p>
          <a:p>
            <a:pPr marL="0" lvl="0" indent="0">
              <a:buNone/>
            </a:pPr>
            <a:endParaRPr lang="en-GB" sz="1200" dirty="0"/>
          </a:p>
          <a:p>
            <a:pPr marL="0" lvl="0" indent="0">
              <a:buNone/>
            </a:pPr>
            <a:r>
              <a:rPr lang="en-GB" sz="1200" b="1" dirty="0"/>
              <a:t>4.</a:t>
            </a:r>
            <a:r>
              <a:rPr lang="en-GB" sz="1200" dirty="0"/>
              <a:t> In a reaction, 0.486 g of magnesium was added to oxygen to produce magnesium oxide.</a:t>
            </a:r>
          </a:p>
          <a:p>
            <a:pPr marL="0" indent="0">
              <a:buNone/>
            </a:pPr>
            <a:r>
              <a:rPr lang="en-GB" sz="1200" dirty="0"/>
              <a:t>			2Mg(s) + O</a:t>
            </a:r>
            <a:r>
              <a:rPr lang="en-GB" sz="1200" baseline="-25000" dirty="0"/>
              <a:t>2</a:t>
            </a:r>
            <a:r>
              <a:rPr lang="en-GB" sz="1200" dirty="0"/>
              <a:t>(g) → 2MgO(s)</a:t>
            </a:r>
          </a:p>
          <a:p>
            <a:pPr marL="0" indent="0">
              <a:buNone/>
            </a:pPr>
            <a:r>
              <a:rPr lang="en-GB" sz="1200" b="1" dirty="0"/>
              <a:t>	a </a:t>
            </a:r>
            <a:r>
              <a:rPr lang="en-GB" sz="1200" dirty="0"/>
              <a:t>Calculate the amount, in moles, of magnesium that reacted.</a:t>
            </a:r>
          </a:p>
          <a:p>
            <a:pPr marL="0" indent="0">
              <a:buNone/>
            </a:pPr>
            <a:endParaRPr lang="en-GB" sz="1200" dirty="0"/>
          </a:p>
          <a:p>
            <a:pPr marL="0" indent="0">
              <a:buNone/>
            </a:pPr>
            <a:endParaRPr lang="en-GB" sz="1200" dirty="0"/>
          </a:p>
          <a:p>
            <a:pPr marL="0" indent="0">
              <a:buNone/>
            </a:pPr>
            <a:r>
              <a:rPr lang="en-GB" sz="1200" b="1" dirty="0"/>
              <a:t>	b</a:t>
            </a:r>
            <a:r>
              <a:rPr lang="en-GB" sz="1200" dirty="0"/>
              <a:t> Calculate the amount, in moles, of magnesium oxide made.</a:t>
            </a:r>
          </a:p>
          <a:p>
            <a:pPr marL="0" indent="0">
              <a:buNone/>
            </a:pPr>
            <a:endParaRPr lang="en-GB" sz="1200" dirty="0"/>
          </a:p>
          <a:p>
            <a:pPr marL="0" indent="0">
              <a:buNone/>
            </a:pPr>
            <a:endParaRPr lang="en-GB" sz="1200" dirty="0"/>
          </a:p>
          <a:p>
            <a:pPr marL="0" indent="0">
              <a:buNone/>
            </a:pPr>
            <a:r>
              <a:rPr lang="en-GB" sz="1200" b="1" dirty="0"/>
              <a:t>	c</a:t>
            </a:r>
            <a:r>
              <a:rPr lang="en-GB" sz="1200" dirty="0"/>
              <a:t> Calculate the mass, in grams, of magnesium oxide made.</a:t>
            </a:r>
          </a:p>
        </p:txBody>
      </p:sp>
    </p:spTree>
    <p:extLst>
      <p:ext uri="{BB962C8B-B14F-4D97-AF65-F5344CB8AC3E}">
        <p14:creationId xmlns:p14="http://schemas.microsoft.com/office/powerpoint/2010/main" val="1578797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FE14F-B059-4F3B-B59C-84FB17C1E71C}"/>
              </a:ext>
            </a:extLst>
          </p:cNvPr>
          <p:cNvSpPr>
            <a:spLocks noGrp="1"/>
          </p:cNvSpPr>
          <p:nvPr>
            <p:ph type="title"/>
          </p:nvPr>
        </p:nvSpPr>
        <p:spPr/>
        <p:txBody>
          <a:bodyPr>
            <a:noAutofit/>
          </a:bodyPr>
          <a:lstStyle/>
          <a:p>
            <a:r>
              <a:rPr lang="en-GB" sz="4400" dirty="0"/>
              <a:t>Welcome to the Chemistry Department</a:t>
            </a:r>
          </a:p>
        </p:txBody>
      </p:sp>
      <p:sp>
        <p:nvSpPr>
          <p:cNvPr id="3" name="Content Placeholder 2">
            <a:extLst>
              <a:ext uri="{FF2B5EF4-FFF2-40B4-BE49-F238E27FC236}">
                <a16:creationId xmlns:a16="http://schemas.microsoft.com/office/drawing/2014/main" id="{3BC8D3B6-4814-46A7-B75A-C2F651D6A212}"/>
              </a:ext>
            </a:extLst>
          </p:cNvPr>
          <p:cNvSpPr>
            <a:spLocks noGrp="1"/>
          </p:cNvSpPr>
          <p:nvPr>
            <p:ph idx="1"/>
          </p:nvPr>
        </p:nvSpPr>
        <p:spPr>
          <a:xfrm>
            <a:off x="600075" y="2003361"/>
            <a:ext cx="5657850" cy="5718859"/>
          </a:xfrm>
        </p:spPr>
        <p:txBody>
          <a:bodyPr>
            <a:normAutofit lnSpcReduction="10000"/>
          </a:bodyPr>
          <a:lstStyle/>
          <a:p>
            <a:r>
              <a:rPr lang="en-US" sz="1400" dirty="0"/>
              <a:t>This Chemistry Transition Booklet contains information to support your transition from GCSE to A Level study.</a:t>
            </a:r>
            <a:r>
              <a:rPr lang="en-US" sz="1400" baseline="30000" dirty="0"/>
              <a:t>.*</a:t>
            </a:r>
            <a:endParaRPr lang="en-US" sz="1400" i="1" dirty="0"/>
          </a:p>
          <a:p>
            <a:r>
              <a:rPr lang="en-US" sz="1400" dirty="0"/>
              <a:t>As well as this welcome page, the folder also contains the following documents: </a:t>
            </a:r>
          </a:p>
          <a:p>
            <a:pPr lvl="1"/>
            <a:r>
              <a:rPr lang="en-US" sz="1200" dirty="0"/>
              <a:t>Course overview</a:t>
            </a:r>
          </a:p>
          <a:p>
            <a:pPr lvl="1"/>
            <a:r>
              <a:rPr lang="en-US" sz="1200" dirty="0"/>
              <a:t>Key skills required for the course</a:t>
            </a:r>
          </a:p>
          <a:p>
            <a:pPr lvl="1"/>
            <a:r>
              <a:rPr lang="en-US" sz="1200" dirty="0"/>
              <a:t>Useful resources to help you reach the required knowledge</a:t>
            </a:r>
          </a:p>
          <a:p>
            <a:pPr lvl="1"/>
            <a:r>
              <a:rPr lang="en-US" sz="1200" dirty="0"/>
              <a:t>GCSE knowledge check questions</a:t>
            </a:r>
          </a:p>
          <a:p>
            <a:pPr lvl="1"/>
            <a:r>
              <a:rPr lang="en-US" sz="1200" dirty="0"/>
              <a:t>Wider reading and learning</a:t>
            </a:r>
          </a:p>
          <a:p>
            <a:pPr lvl="1"/>
            <a:r>
              <a:rPr lang="en-US" sz="1200" dirty="0"/>
              <a:t>Chemistry related career and University degree options</a:t>
            </a:r>
          </a:p>
          <a:p>
            <a:endParaRPr lang="en-GB" dirty="0"/>
          </a:p>
          <a:p>
            <a:endParaRPr lang="en-GB" dirty="0"/>
          </a:p>
          <a:p>
            <a:r>
              <a:rPr lang="en-US" sz="1400" dirty="0"/>
              <a:t>The booklet is intended to help you to learn more about the subject and give you an idea of where you can find out more about studying it at A Level. It should also clarify in your mind the reasons why you want to study chemistry, or whether you want to study it at all. </a:t>
            </a:r>
          </a:p>
          <a:p>
            <a:endParaRPr lang="en-GB" sz="1400" dirty="0"/>
          </a:p>
          <a:p>
            <a:endParaRPr lang="en-GB" sz="1400" dirty="0"/>
          </a:p>
          <a:p>
            <a:r>
              <a:rPr lang="en-US" sz="1400" dirty="0"/>
              <a:t>You should download the specification, which can be found below: </a:t>
            </a:r>
          </a:p>
          <a:p>
            <a:pPr marL="0" indent="0">
              <a:buNone/>
            </a:pPr>
            <a:r>
              <a:rPr lang="en-GB" dirty="0">
                <a:hlinkClick r:id="rId2"/>
              </a:rPr>
              <a:t>https://www.ocr.org.uk/Images/171720-specification-accredited-a-level-gce-chemistry-a-h432.pdf</a:t>
            </a:r>
            <a:endParaRPr lang="en-US" dirty="0"/>
          </a:p>
          <a:p>
            <a:r>
              <a:rPr lang="en-US" dirty="0"/>
              <a:t>If you wish to print this, pages 12-69 cover the syllabus content.</a:t>
            </a:r>
            <a:r>
              <a:rPr lang="en-GB" sz="1400" dirty="0"/>
              <a:t> </a:t>
            </a:r>
          </a:p>
          <a:p>
            <a:pPr marL="0" indent="0">
              <a:buNone/>
            </a:pPr>
            <a:endParaRPr lang="en-GB" dirty="0"/>
          </a:p>
          <a:p>
            <a:pPr marL="0" indent="0">
              <a:buNone/>
            </a:pPr>
            <a:endParaRPr lang="en-GB" dirty="0"/>
          </a:p>
          <a:p>
            <a:pPr marL="0" indent="0">
              <a:buNone/>
            </a:pPr>
            <a:r>
              <a:rPr lang="en-GB" dirty="0"/>
              <a:t>*</a:t>
            </a:r>
            <a:r>
              <a:rPr lang="en-US" sz="1050" i="1" dirty="0"/>
              <a:t> Students should note that completion of this booklet does NOT guarantee a place on the A level Chemistry course.</a:t>
            </a:r>
            <a:endParaRPr lang="en-GB" dirty="0"/>
          </a:p>
        </p:txBody>
      </p:sp>
      <p:sp>
        <p:nvSpPr>
          <p:cNvPr id="4" name="Rectangle 3">
            <a:extLst>
              <a:ext uri="{FF2B5EF4-FFF2-40B4-BE49-F238E27FC236}">
                <a16:creationId xmlns:a16="http://schemas.microsoft.com/office/drawing/2014/main" id="{D330BC2C-A4CB-47AD-B738-62AC264B385F}"/>
              </a:ext>
            </a:extLst>
          </p:cNvPr>
          <p:cNvSpPr>
            <a:spLocks noChangeArrowheads="1"/>
          </p:cNvSpPr>
          <p:nvPr/>
        </p:nvSpPr>
        <p:spPr bwMode="auto">
          <a:xfrm>
            <a:off x="1692275" y="8191320"/>
            <a:ext cx="4565650" cy="797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spcBef>
                <a:spcPct val="0"/>
              </a:spcBef>
              <a:spcAft>
                <a:spcPct val="0"/>
              </a:spcAft>
              <a:buClrTx/>
              <a:buSzTx/>
              <a:buFontTx/>
              <a:buNone/>
              <a:tabLst/>
            </a:pPr>
            <a:r>
              <a:rPr kumimoji="0" lang="en-US" altLang="en-US" sz="1500" b="0" i="0" u="none" strike="noStrike" cap="none" normalizeH="0" baseline="0" dirty="0">
                <a:ln>
                  <a:noFill/>
                </a:ln>
                <a:solidFill>
                  <a:srgbClr val="172BAE"/>
                </a:solidFill>
                <a:effectLst/>
                <a:latin typeface="Times" panose="02020603050405020304" pitchFamily="18" charset="0"/>
              </a:rPr>
              <a:t>We think there is color, we think there is sweet, we think there is bitter, but in reality there are atoms and a void.</a:t>
            </a:r>
            <a:endParaRPr kumimoji="0" lang="en-US" altLang="en-US" sz="2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200" b="1" i="0" u="none" strike="noStrike" cap="none" normalizeH="0" baseline="0" dirty="0">
                <a:ln>
                  <a:noFill/>
                </a:ln>
                <a:solidFill>
                  <a:srgbClr val="BB0000"/>
                </a:solidFill>
                <a:effectLst/>
                <a:latin typeface="Times" panose="02020603050405020304" pitchFamily="18" charset="0"/>
              </a:rPr>
              <a:t>DEMOCRITUS, C. 460 – C. 370 BC</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52" name="Picture 4" descr="Democritus">
            <a:extLst>
              <a:ext uri="{FF2B5EF4-FFF2-40B4-BE49-F238E27FC236}">
                <a16:creationId xmlns:a16="http://schemas.microsoft.com/office/drawing/2014/main" id="{0499993D-E3B3-4844-9DEF-5DC6706D0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 y="8113865"/>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643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78EF5-E1EE-49DB-9DFB-4F4519F8F149}"/>
              </a:ext>
            </a:extLst>
          </p:cNvPr>
          <p:cNvSpPr>
            <a:spLocks noGrp="1"/>
          </p:cNvSpPr>
          <p:nvPr>
            <p:ph type="title"/>
          </p:nvPr>
        </p:nvSpPr>
        <p:spPr/>
        <p:txBody>
          <a:bodyPr>
            <a:noAutofit/>
          </a:bodyPr>
          <a:lstStyle/>
          <a:p>
            <a:r>
              <a:rPr lang="en-GB" sz="4400" dirty="0"/>
              <a:t>4. Key skills practice questions</a:t>
            </a:r>
          </a:p>
        </p:txBody>
      </p:sp>
      <p:sp>
        <p:nvSpPr>
          <p:cNvPr id="3" name="Content Placeholder 2">
            <a:extLst>
              <a:ext uri="{FF2B5EF4-FFF2-40B4-BE49-F238E27FC236}">
                <a16:creationId xmlns:a16="http://schemas.microsoft.com/office/drawing/2014/main" id="{216906E2-8657-43A6-A2B4-F4120B224F6F}"/>
              </a:ext>
            </a:extLst>
          </p:cNvPr>
          <p:cNvSpPr>
            <a:spLocks noGrp="1"/>
          </p:cNvSpPr>
          <p:nvPr>
            <p:ph idx="1"/>
          </p:nvPr>
        </p:nvSpPr>
        <p:spPr>
          <a:xfrm>
            <a:off x="600075" y="2003361"/>
            <a:ext cx="5657850" cy="4968939"/>
          </a:xfrm>
        </p:spPr>
        <p:txBody>
          <a:bodyPr>
            <a:normAutofit/>
          </a:bodyPr>
          <a:lstStyle/>
          <a:p>
            <a:r>
              <a:rPr lang="en-US" sz="1400" b="1" dirty="0"/>
              <a:t>Calculating moles continued:</a:t>
            </a:r>
          </a:p>
          <a:p>
            <a:pPr marL="0" lvl="0" indent="0">
              <a:buNone/>
            </a:pPr>
            <a:r>
              <a:rPr lang="en-GB" sz="1200" b="1" dirty="0"/>
              <a:t>5.</a:t>
            </a:r>
            <a:r>
              <a:rPr lang="en-GB" sz="1200" dirty="0"/>
              <a:t> Oscar heated 4.25 g of sodium nitrate. The equation for the decomposition of </a:t>
            </a:r>
          </a:p>
          <a:p>
            <a:pPr marL="0" indent="0">
              <a:buNone/>
            </a:pPr>
            <a:r>
              <a:rPr lang="en-GB" sz="1200" dirty="0"/>
              <a:t>sodium nitrate is:</a:t>
            </a:r>
          </a:p>
          <a:p>
            <a:pPr marL="0" indent="0">
              <a:buNone/>
            </a:pPr>
            <a:r>
              <a:rPr lang="en-GB" sz="1200" dirty="0"/>
              <a:t>2NaNO</a:t>
            </a:r>
            <a:r>
              <a:rPr lang="en-GB" sz="1200" baseline="-25000" dirty="0"/>
              <a:t>3</a:t>
            </a:r>
            <a:r>
              <a:rPr lang="en-GB" sz="1200" dirty="0"/>
              <a:t>(s) → 2NaNO</a:t>
            </a:r>
            <a:r>
              <a:rPr lang="en-GB" sz="1200" baseline="-25000" dirty="0"/>
              <a:t>2</a:t>
            </a:r>
            <a:r>
              <a:rPr lang="en-GB" sz="1200" dirty="0"/>
              <a:t>(s) + O</a:t>
            </a:r>
            <a:r>
              <a:rPr lang="en-GB" sz="1200" baseline="-25000" dirty="0"/>
              <a:t>2</a:t>
            </a:r>
            <a:r>
              <a:rPr lang="en-GB" sz="1200" dirty="0"/>
              <a:t>(g)</a:t>
            </a:r>
          </a:p>
          <a:p>
            <a:pPr marL="0" indent="0">
              <a:buNone/>
            </a:pPr>
            <a:r>
              <a:rPr lang="en-GB" sz="1200" b="1" dirty="0"/>
              <a:t>	a</a:t>
            </a:r>
            <a:r>
              <a:rPr lang="en-GB" sz="1200" dirty="0"/>
              <a:t> Calculate the amount, in moles, of sodium nitrate that reacted.</a:t>
            </a:r>
          </a:p>
          <a:p>
            <a:pPr marL="0" indent="0">
              <a:buNone/>
            </a:pPr>
            <a:endParaRPr lang="en-GB" sz="1200" dirty="0"/>
          </a:p>
          <a:p>
            <a:pPr marL="0" indent="0">
              <a:buNone/>
            </a:pPr>
            <a:endParaRPr lang="en-GB" sz="1200" dirty="0"/>
          </a:p>
          <a:p>
            <a:pPr marL="0" indent="0">
              <a:buNone/>
            </a:pPr>
            <a:r>
              <a:rPr lang="en-GB" sz="1200" b="1" dirty="0"/>
              <a:t>	b</a:t>
            </a:r>
            <a:r>
              <a:rPr lang="en-GB" sz="1200" dirty="0"/>
              <a:t> Calculate the amount, in moles, of oxygen made.</a:t>
            </a:r>
          </a:p>
          <a:p>
            <a:pPr marL="0" indent="0">
              <a:buNone/>
            </a:pPr>
            <a:endParaRPr lang="en-GB" sz="1200" dirty="0"/>
          </a:p>
          <a:p>
            <a:pPr marL="0" indent="0">
              <a:buNone/>
            </a:pPr>
            <a:endParaRPr lang="en-GB" sz="1200" dirty="0"/>
          </a:p>
          <a:p>
            <a:pPr marL="0" lvl="0" indent="0">
              <a:buNone/>
            </a:pPr>
            <a:r>
              <a:rPr lang="en-GB" sz="1200" b="1" dirty="0"/>
              <a:t>6.</a:t>
            </a:r>
            <a:r>
              <a:rPr lang="en-GB" sz="1200" dirty="0"/>
              <a:t> 0.500 kg of magnesium carbonate decomposes on heating to form magnesium oxide and carbon dioxide. Give your answers to 3 significant figures.</a:t>
            </a:r>
          </a:p>
          <a:p>
            <a:pPr marL="0" indent="0">
              <a:buNone/>
            </a:pPr>
            <a:r>
              <a:rPr lang="en-GB" sz="1200" dirty="0"/>
              <a:t>MgCO</a:t>
            </a:r>
            <a:r>
              <a:rPr lang="en-GB" sz="1200" baseline="-25000" dirty="0"/>
              <a:t>3</a:t>
            </a:r>
            <a:r>
              <a:rPr lang="en-GB" sz="1200" dirty="0"/>
              <a:t>(s) → MgO(s) + CO</a:t>
            </a:r>
            <a:r>
              <a:rPr lang="en-GB" sz="1200" baseline="-25000" dirty="0"/>
              <a:t>2</a:t>
            </a:r>
            <a:r>
              <a:rPr lang="en-GB" sz="1200" dirty="0"/>
              <a:t>(g)</a:t>
            </a:r>
          </a:p>
          <a:p>
            <a:pPr marL="0" indent="0">
              <a:buNone/>
            </a:pPr>
            <a:r>
              <a:rPr lang="en-GB" sz="1200" b="1" dirty="0"/>
              <a:t>	a</a:t>
            </a:r>
            <a:r>
              <a:rPr lang="en-GB" sz="1200" dirty="0"/>
              <a:t> Calculate the amount, in moles, of magnesium carbonate used.</a:t>
            </a:r>
          </a:p>
          <a:p>
            <a:pPr marL="0" indent="0">
              <a:buNone/>
            </a:pPr>
            <a:endParaRPr lang="en-GB" sz="1200" dirty="0"/>
          </a:p>
          <a:p>
            <a:pPr marL="0" indent="0">
              <a:buNone/>
            </a:pPr>
            <a:endParaRPr lang="en-GB" sz="1200" dirty="0"/>
          </a:p>
          <a:p>
            <a:pPr marL="0" indent="0">
              <a:buNone/>
            </a:pPr>
            <a:r>
              <a:rPr lang="en-GB" sz="1200" b="1" dirty="0"/>
              <a:t>	b</a:t>
            </a:r>
            <a:r>
              <a:rPr lang="en-GB" sz="1200" dirty="0"/>
              <a:t> Calculate the amount, in moles, of carbon dioxide produced.</a:t>
            </a:r>
            <a:endParaRPr lang="en-GB" sz="1100" dirty="0"/>
          </a:p>
        </p:txBody>
      </p:sp>
    </p:spTree>
    <p:extLst>
      <p:ext uri="{BB962C8B-B14F-4D97-AF65-F5344CB8AC3E}">
        <p14:creationId xmlns:p14="http://schemas.microsoft.com/office/powerpoint/2010/main" val="1399808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78EF5-E1EE-49DB-9DFB-4F4519F8F149}"/>
              </a:ext>
            </a:extLst>
          </p:cNvPr>
          <p:cNvSpPr>
            <a:spLocks noGrp="1"/>
          </p:cNvSpPr>
          <p:nvPr>
            <p:ph type="title"/>
          </p:nvPr>
        </p:nvSpPr>
        <p:spPr/>
        <p:txBody>
          <a:bodyPr>
            <a:noAutofit/>
          </a:bodyPr>
          <a:lstStyle/>
          <a:p>
            <a:r>
              <a:rPr lang="en-GB" sz="4400" dirty="0"/>
              <a:t>4. Key skills practice questions</a:t>
            </a:r>
          </a:p>
        </p:txBody>
      </p:sp>
      <p:sp>
        <p:nvSpPr>
          <p:cNvPr id="3" name="Content Placeholder 2">
            <a:extLst>
              <a:ext uri="{FF2B5EF4-FFF2-40B4-BE49-F238E27FC236}">
                <a16:creationId xmlns:a16="http://schemas.microsoft.com/office/drawing/2014/main" id="{216906E2-8657-43A6-A2B4-F4120B224F6F}"/>
              </a:ext>
            </a:extLst>
          </p:cNvPr>
          <p:cNvSpPr>
            <a:spLocks noGrp="1"/>
          </p:cNvSpPr>
          <p:nvPr>
            <p:ph idx="1"/>
          </p:nvPr>
        </p:nvSpPr>
        <p:spPr>
          <a:xfrm>
            <a:off x="600075" y="2003361"/>
            <a:ext cx="5657850" cy="6969189"/>
          </a:xfrm>
        </p:spPr>
        <p:txBody>
          <a:bodyPr>
            <a:normAutofit/>
          </a:bodyPr>
          <a:lstStyle/>
          <a:p>
            <a:r>
              <a:rPr lang="en-US" sz="1400" b="1" dirty="0"/>
              <a:t>Calculating percentage yield and percentage errors:</a:t>
            </a:r>
          </a:p>
          <a:p>
            <a:pPr marL="0" lvl="0" indent="0">
              <a:buNone/>
            </a:pPr>
            <a:r>
              <a:rPr lang="en-GB" sz="1200" b="1" dirty="0"/>
              <a:t>1.</a:t>
            </a:r>
            <a:r>
              <a:rPr lang="en-GB" sz="1200" dirty="0"/>
              <a:t> Calculate the percentage yield of a reaction with a theoretical yield of 4.75 moles of product and an actual yield of 3.19 moles of product. Give your answer to 3 significant figures.</a:t>
            </a:r>
          </a:p>
          <a:p>
            <a:pPr marL="0" lvl="0" indent="0">
              <a:buNone/>
            </a:pPr>
            <a:endParaRPr lang="en-GB" sz="1200" dirty="0"/>
          </a:p>
          <a:p>
            <a:pPr marL="0" lvl="0" indent="0">
              <a:buNone/>
            </a:pPr>
            <a:endParaRPr lang="en-GB" sz="1200" dirty="0"/>
          </a:p>
          <a:p>
            <a:pPr marL="0" lvl="0" indent="0">
              <a:buNone/>
            </a:pPr>
            <a:endParaRPr lang="en-GB" sz="1200" dirty="0"/>
          </a:p>
          <a:p>
            <a:pPr marL="0" lvl="0" indent="0">
              <a:buNone/>
            </a:pPr>
            <a:r>
              <a:rPr lang="en-GB" sz="1200" b="1" dirty="0"/>
              <a:t>2.</a:t>
            </a:r>
            <a:r>
              <a:rPr lang="en-GB" sz="1200" dirty="0"/>
              <a:t> Calculate the percentage yield of a reaction with a theoretical yield of 12.00 moles of product and an actual yield of 6.25 moles of product. Give your answer to 3 significant figures.</a:t>
            </a:r>
          </a:p>
          <a:p>
            <a:pPr marL="0" indent="0">
              <a:buNone/>
            </a:pPr>
            <a:endParaRPr lang="en-GB" sz="1200" dirty="0"/>
          </a:p>
          <a:p>
            <a:pPr marL="0" indent="0">
              <a:buNone/>
            </a:pPr>
            <a:endParaRPr lang="en-GB" sz="1200" dirty="0"/>
          </a:p>
          <a:p>
            <a:pPr marL="0" indent="0">
              <a:buNone/>
            </a:pPr>
            <a:endParaRPr lang="en-GB" sz="1200" dirty="0"/>
          </a:p>
          <a:p>
            <a:pPr marL="0" lvl="0" indent="0">
              <a:buNone/>
            </a:pPr>
            <a:r>
              <a:rPr lang="en-GB" sz="1200" b="1" dirty="0"/>
              <a:t>3.</a:t>
            </a:r>
            <a:r>
              <a:rPr lang="en-GB" sz="1200" dirty="0"/>
              <a:t> A gas syringe has a maximum error of ±0.5 cm</a:t>
            </a:r>
            <a:r>
              <a:rPr lang="en-GB" sz="1200" baseline="30000" dirty="0"/>
              <a:t>3</a:t>
            </a:r>
            <a:r>
              <a:rPr lang="en-GB" sz="1200" dirty="0"/>
              <a:t>. Calculate the maximum percentage error when recording these values. Give your answers to 3 significant figures.</a:t>
            </a:r>
          </a:p>
          <a:p>
            <a:pPr marL="0" indent="0">
              <a:buNone/>
            </a:pPr>
            <a:r>
              <a:rPr lang="en-GB" sz="1200" b="1" dirty="0"/>
              <a:t>	a</a:t>
            </a:r>
            <a:r>
              <a:rPr lang="en-GB" sz="1200" dirty="0"/>
              <a:t> 21.0 cm</a:t>
            </a:r>
            <a:r>
              <a:rPr lang="en-GB" sz="1200" baseline="30000" dirty="0"/>
              <a:t>3</a:t>
            </a:r>
            <a:r>
              <a:rPr lang="en-GB" sz="1200" dirty="0"/>
              <a:t>	</a:t>
            </a:r>
          </a:p>
          <a:p>
            <a:pPr marL="0" indent="0">
              <a:buNone/>
            </a:pPr>
            <a:endParaRPr lang="en-GB" sz="1200" b="1" dirty="0"/>
          </a:p>
          <a:p>
            <a:pPr marL="0" indent="0">
              <a:buNone/>
            </a:pPr>
            <a:endParaRPr lang="en-GB" sz="1200" b="1" dirty="0"/>
          </a:p>
          <a:p>
            <a:pPr marL="0" indent="0">
              <a:buNone/>
            </a:pPr>
            <a:r>
              <a:rPr lang="en-GB" sz="1200" b="1" dirty="0"/>
              <a:t>	b</a:t>
            </a:r>
            <a:r>
              <a:rPr lang="en-GB" sz="1200" dirty="0"/>
              <a:t> 43.0 cm</a:t>
            </a:r>
            <a:r>
              <a:rPr lang="en-GB" sz="1200" baseline="30000" dirty="0"/>
              <a:t>3</a:t>
            </a:r>
          </a:p>
          <a:p>
            <a:pPr marL="0" indent="0">
              <a:buNone/>
            </a:pPr>
            <a:endParaRPr lang="en-GB" sz="1200" dirty="0"/>
          </a:p>
          <a:p>
            <a:pPr marL="0" indent="0">
              <a:buNone/>
            </a:pPr>
            <a:endParaRPr lang="en-GB" sz="1200" dirty="0"/>
          </a:p>
          <a:p>
            <a:pPr marL="0" lvl="0" indent="0">
              <a:buNone/>
            </a:pPr>
            <a:r>
              <a:rPr lang="en-GB" sz="1200" b="1" dirty="0"/>
              <a:t>4.</a:t>
            </a:r>
            <a:r>
              <a:rPr lang="en-GB" sz="1200" dirty="0"/>
              <a:t> A thermometer has a maximum error of ±0.5 °C. Calculate the maximum percentage error when recording these temperature rises. Give your answers to 3 significant figures.</a:t>
            </a:r>
          </a:p>
          <a:p>
            <a:pPr marL="0" indent="0">
              <a:buNone/>
            </a:pPr>
            <a:r>
              <a:rPr lang="en-GB" sz="1200" b="1" dirty="0"/>
              <a:t>	a</a:t>
            </a:r>
            <a:r>
              <a:rPr lang="en-GB" sz="1200" dirty="0"/>
              <a:t> 12.0 °C	</a:t>
            </a:r>
          </a:p>
          <a:p>
            <a:pPr marL="0" indent="0">
              <a:buNone/>
            </a:pPr>
            <a:endParaRPr lang="en-GB" sz="1200" b="1" dirty="0"/>
          </a:p>
          <a:p>
            <a:pPr marL="0" indent="0">
              <a:buNone/>
            </a:pPr>
            <a:endParaRPr lang="en-GB" sz="1200" b="1" dirty="0"/>
          </a:p>
          <a:p>
            <a:pPr marL="0" indent="0">
              <a:buNone/>
            </a:pPr>
            <a:r>
              <a:rPr lang="en-GB" sz="1200" b="1" dirty="0"/>
              <a:t>	b</a:t>
            </a:r>
            <a:r>
              <a:rPr lang="en-GB" sz="1200" dirty="0"/>
              <a:t> 37.6 °C</a:t>
            </a:r>
          </a:p>
          <a:p>
            <a:pPr marL="0" indent="0">
              <a:buNone/>
            </a:pPr>
            <a:endParaRPr lang="en-GB" b="1" dirty="0"/>
          </a:p>
        </p:txBody>
      </p:sp>
    </p:spTree>
    <p:extLst>
      <p:ext uri="{BB962C8B-B14F-4D97-AF65-F5344CB8AC3E}">
        <p14:creationId xmlns:p14="http://schemas.microsoft.com/office/powerpoint/2010/main" val="1222511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78EF5-E1EE-49DB-9DFB-4F4519F8F149}"/>
              </a:ext>
            </a:extLst>
          </p:cNvPr>
          <p:cNvSpPr>
            <a:spLocks noGrp="1"/>
          </p:cNvSpPr>
          <p:nvPr>
            <p:ph type="title"/>
          </p:nvPr>
        </p:nvSpPr>
        <p:spPr/>
        <p:txBody>
          <a:bodyPr>
            <a:noAutofit/>
          </a:bodyPr>
          <a:lstStyle/>
          <a:p>
            <a:r>
              <a:rPr lang="en-GB" sz="4400" dirty="0"/>
              <a:t>4. Key skills practice questions</a:t>
            </a:r>
          </a:p>
        </p:txBody>
      </p:sp>
      <p:sp>
        <p:nvSpPr>
          <p:cNvPr id="3" name="Content Placeholder 2">
            <a:extLst>
              <a:ext uri="{FF2B5EF4-FFF2-40B4-BE49-F238E27FC236}">
                <a16:creationId xmlns:a16="http://schemas.microsoft.com/office/drawing/2014/main" id="{216906E2-8657-43A6-A2B4-F4120B224F6F}"/>
              </a:ext>
            </a:extLst>
          </p:cNvPr>
          <p:cNvSpPr>
            <a:spLocks noGrp="1"/>
          </p:cNvSpPr>
          <p:nvPr>
            <p:ph idx="1"/>
          </p:nvPr>
        </p:nvSpPr>
        <p:spPr>
          <a:xfrm>
            <a:off x="600075" y="2003361"/>
            <a:ext cx="5657850" cy="6969189"/>
          </a:xfrm>
        </p:spPr>
        <p:txBody>
          <a:bodyPr>
            <a:normAutofit/>
          </a:bodyPr>
          <a:lstStyle/>
          <a:p>
            <a:r>
              <a:rPr lang="en-US" sz="1400" b="1" dirty="0"/>
              <a:t>Interpreting graphs of reactions:</a:t>
            </a:r>
          </a:p>
          <a:p>
            <a:pPr marL="0" lvl="0" indent="0">
              <a:buNone/>
            </a:pPr>
            <a:endParaRPr lang="en-GB" sz="1200" b="1" dirty="0"/>
          </a:p>
          <a:p>
            <a:pPr marL="0" lvl="0" indent="0">
              <a:buNone/>
            </a:pPr>
            <a:endParaRPr lang="en-GB" sz="1200" b="1" dirty="0"/>
          </a:p>
          <a:p>
            <a:pPr marL="0" lvl="0" indent="0">
              <a:buNone/>
            </a:pPr>
            <a:endParaRPr lang="en-GB" sz="1200" b="1" dirty="0"/>
          </a:p>
          <a:p>
            <a:pPr marL="0" lvl="0" indent="0">
              <a:buNone/>
            </a:pPr>
            <a:endParaRPr lang="en-GB" sz="1200" b="1" dirty="0"/>
          </a:p>
          <a:p>
            <a:pPr marL="0" lvl="0" indent="0">
              <a:buNone/>
            </a:pPr>
            <a:endParaRPr lang="en-GB" sz="1200" b="1" dirty="0"/>
          </a:p>
          <a:p>
            <a:pPr marL="0" lvl="0" indent="0">
              <a:buNone/>
            </a:pPr>
            <a:endParaRPr lang="en-GB" sz="1200" b="1" dirty="0"/>
          </a:p>
          <a:p>
            <a:pPr marL="0" lvl="0" indent="0">
              <a:buNone/>
            </a:pPr>
            <a:endParaRPr lang="en-GB" sz="1200" b="1" dirty="0"/>
          </a:p>
          <a:p>
            <a:pPr marL="0" lvl="0" indent="0">
              <a:buNone/>
            </a:pPr>
            <a:endParaRPr lang="en-GB" sz="1200" b="1" dirty="0"/>
          </a:p>
          <a:p>
            <a:pPr marL="0" lvl="0" indent="0">
              <a:buNone/>
            </a:pPr>
            <a:endParaRPr lang="en-GB" sz="1200" b="1" dirty="0"/>
          </a:p>
          <a:p>
            <a:pPr marL="0" lvl="0" indent="0">
              <a:buNone/>
            </a:pPr>
            <a:endParaRPr lang="en-GB" sz="1200" b="1" dirty="0"/>
          </a:p>
          <a:p>
            <a:pPr marL="0" lvl="0" indent="0">
              <a:buNone/>
            </a:pPr>
            <a:endParaRPr lang="en-GB" sz="1200" b="1" dirty="0"/>
          </a:p>
          <a:p>
            <a:pPr marL="0" lvl="0" indent="0">
              <a:buNone/>
            </a:pPr>
            <a:r>
              <a:rPr lang="en-GB" sz="1200" b="1" dirty="0"/>
              <a:t>1.</a:t>
            </a:r>
            <a:r>
              <a:rPr lang="en-GB" sz="1200" dirty="0"/>
              <a:t> </a:t>
            </a:r>
            <a:r>
              <a:rPr lang="en-US" sz="1200" dirty="0"/>
              <a:t>Using the graph, calculate the rate of reaction when the concentration of A halves again to 0.5 mol dm−3.</a:t>
            </a:r>
            <a:endParaRPr lang="en-GB" sz="1200" dirty="0"/>
          </a:p>
          <a:p>
            <a:pPr marL="0" lvl="0" indent="0">
              <a:buNone/>
            </a:pPr>
            <a:endParaRPr lang="en-GB" sz="1200" dirty="0"/>
          </a:p>
          <a:p>
            <a:pPr marL="0" lvl="0" indent="0">
              <a:buNone/>
            </a:pPr>
            <a:endParaRPr lang="en-GB" sz="1200" dirty="0"/>
          </a:p>
          <a:p>
            <a:pPr marL="0" lvl="0" indent="0">
              <a:buNone/>
            </a:pPr>
            <a:endParaRPr lang="en-GB" sz="1200" dirty="0"/>
          </a:p>
          <a:p>
            <a:pPr marL="0" lvl="0" indent="0" defTabSz="914400" eaLnBrk="0" fontAlgn="base" hangingPunct="0">
              <a:spcBef>
                <a:spcPct val="0"/>
              </a:spcBef>
              <a:spcAft>
                <a:spcPct val="0"/>
              </a:spcAft>
              <a:buClrTx/>
              <a:buNone/>
              <a:tabLst>
                <a:tab pos="228600" algn="l"/>
                <a:tab pos="457200" algn="r"/>
                <a:tab pos="685800" algn="r"/>
                <a:tab pos="3690938" algn="r"/>
                <a:tab pos="6446838" algn="r"/>
              </a:tabLst>
            </a:pPr>
            <a:r>
              <a:rPr lang="en-GB" sz="1200" b="1" dirty="0">
                <a:latin typeface="+mj-lt"/>
              </a:rPr>
              <a:t>2.</a:t>
            </a:r>
            <a:r>
              <a:rPr lang="en-GB" sz="1200" dirty="0">
                <a:latin typeface="+mj-lt"/>
              </a:rPr>
              <a:t> </a:t>
            </a:r>
            <a:r>
              <a:rPr lang="en-GB" altLang="en-US" sz="1200" dirty="0">
                <a:latin typeface="+mj-lt"/>
                <a:ea typeface="SimSun" panose="02010600030101010101" pitchFamily="2" charset="-122"/>
                <a:cs typeface="Arial" panose="020B0604020202020204" pitchFamily="34" charset="0"/>
              </a:rPr>
              <a:t>The table below shows the change in concentration of bromine during the course of a reaction.</a:t>
            </a:r>
            <a:endParaRPr lang="en-GB" altLang="en-US" sz="1200" dirty="0">
              <a:latin typeface="+mj-lt"/>
            </a:endParaRPr>
          </a:p>
          <a:p>
            <a:pPr marL="0" lvl="0" indent="0" defTabSz="914400" eaLnBrk="0" fontAlgn="base" hangingPunct="0">
              <a:spcBef>
                <a:spcPct val="0"/>
              </a:spcBef>
              <a:spcAft>
                <a:spcPct val="0"/>
              </a:spcAft>
              <a:buClrTx/>
              <a:buNone/>
              <a:tabLst>
                <a:tab pos="228600" algn="l"/>
                <a:tab pos="457200" algn="r"/>
                <a:tab pos="685800" algn="r"/>
                <a:tab pos="3690938" algn="r"/>
                <a:tab pos="6446838" algn="r"/>
              </a:tabLst>
            </a:pPr>
            <a:r>
              <a:rPr lang="en-GB" altLang="en-US" sz="1200" b="1" dirty="0">
                <a:latin typeface="+mj-lt"/>
                <a:ea typeface="SimSun" panose="02010600030101010101" pitchFamily="2" charset="-122"/>
                <a:cs typeface="Arial" panose="020B0604020202020204" pitchFamily="34" charset="0"/>
              </a:rPr>
              <a:t>	a</a:t>
            </a:r>
            <a:r>
              <a:rPr lang="en-GB" altLang="en-US" sz="1200" dirty="0">
                <a:latin typeface="+mj-lt"/>
                <a:ea typeface="SimSun" panose="02010600030101010101" pitchFamily="2" charset="-122"/>
                <a:cs typeface="Arial" panose="020B0604020202020204" pitchFamily="34" charset="0"/>
              </a:rPr>
              <a:t> Plot a concentration–time graph for the data in the table. Use the graph paper on the next page.</a:t>
            </a:r>
            <a:endParaRPr lang="en-GB" altLang="en-US" sz="1200" dirty="0">
              <a:latin typeface="+mj-lt"/>
            </a:endParaRPr>
          </a:p>
          <a:p>
            <a:pPr marL="0" lvl="0" indent="0" defTabSz="914400" eaLnBrk="0" fontAlgn="base" hangingPunct="0">
              <a:spcBef>
                <a:spcPct val="0"/>
              </a:spcBef>
              <a:spcAft>
                <a:spcPct val="0"/>
              </a:spcAft>
              <a:buClrTx/>
              <a:buNone/>
              <a:tabLst>
                <a:tab pos="228600" algn="l"/>
                <a:tab pos="457200" algn="r"/>
                <a:tab pos="685800" algn="r"/>
                <a:tab pos="3690938" algn="r"/>
                <a:tab pos="6446838" algn="r"/>
              </a:tabLst>
            </a:pPr>
            <a:r>
              <a:rPr lang="en-GB" altLang="en-US" sz="1200" b="1" dirty="0">
                <a:latin typeface="+mj-lt"/>
                <a:ea typeface="SimSun" panose="02010600030101010101" pitchFamily="2" charset="-122"/>
                <a:cs typeface="Arial" panose="020B0604020202020204" pitchFamily="34" charset="0"/>
              </a:rPr>
              <a:t>	</a:t>
            </a:r>
            <a:endParaRPr lang="en-GB" sz="1200" dirty="0">
              <a:latin typeface="+mj-lt"/>
            </a:endParaRPr>
          </a:p>
          <a:p>
            <a:pPr marL="0" indent="0">
              <a:buNone/>
            </a:pPr>
            <a:endParaRPr lang="en-GB" sz="1200" dirty="0"/>
          </a:p>
          <a:p>
            <a:pPr marL="0" indent="0">
              <a:buNone/>
            </a:pPr>
            <a:endParaRPr lang="en-GB" sz="1200" dirty="0"/>
          </a:p>
          <a:p>
            <a:pPr marL="0" indent="0">
              <a:buNone/>
            </a:pPr>
            <a:endParaRPr lang="en-GB" b="1" dirty="0"/>
          </a:p>
        </p:txBody>
      </p:sp>
      <p:pic>
        <p:nvPicPr>
          <p:cNvPr id="10242" name="Picture 1">
            <a:extLst>
              <a:ext uri="{FF2B5EF4-FFF2-40B4-BE49-F238E27FC236}">
                <a16:creationId xmlns:a16="http://schemas.microsoft.com/office/drawing/2014/main" id="{C72559E5-447D-47AD-99AC-03C4A1766E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343150"/>
            <a:ext cx="449262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a:extLst>
              <a:ext uri="{FF2B5EF4-FFF2-40B4-BE49-F238E27FC236}">
                <a16:creationId xmlns:a16="http://schemas.microsoft.com/office/drawing/2014/main" id="{C96ECF75-90AD-4B43-9100-475B75A7BE7E}"/>
              </a:ext>
            </a:extLst>
          </p:cNvPr>
          <p:cNvGraphicFramePr>
            <a:graphicFrameLocks noGrp="1"/>
          </p:cNvGraphicFramePr>
          <p:nvPr>
            <p:extLst>
              <p:ext uri="{D42A27DB-BD31-4B8C-83A1-F6EECF244321}">
                <p14:modId xmlns:p14="http://schemas.microsoft.com/office/powerpoint/2010/main" val="2222226744"/>
              </p:ext>
            </p:extLst>
          </p:nvPr>
        </p:nvGraphicFramePr>
        <p:xfrm>
          <a:off x="2060257" y="6965950"/>
          <a:ext cx="2737486" cy="1682751"/>
        </p:xfrm>
        <a:graphic>
          <a:graphicData uri="http://schemas.openxmlformats.org/drawingml/2006/table">
            <a:tbl>
              <a:tblPr firstRow="1" firstCol="1" bandRow="1">
                <a:tableStyleId>{5C22544A-7EE6-4342-B048-85BDC9FD1C3A}</a:tableStyleId>
              </a:tblPr>
              <a:tblGrid>
                <a:gridCol w="1368743">
                  <a:extLst>
                    <a:ext uri="{9D8B030D-6E8A-4147-A177-3AD203B41FA5}">
                      <a16:colId xmlns:a16="http://schemas.microsoft.com/office/drawing/2014/main" val="2772460868"/>
                    </a:ext>
                  </a:extLst>
                </a:gridCol>
                <a:gridCol w="1368743">
                  <a:extLst>
                    <a:ext uri="{9D8B030D-6E8A-4147-A177-3AD203B41FA5}">
                      <a16:colId xmlns:a16="http://schemas.microsoft.com/office/drawing/2014/main" val="2063153629"/>
                    </a:ext>
                  </a:extLst>
                </a:gridCol>
              </a:tblGrid>
              <a:tr h="240393">
                <a:tc>
                  <a:txBody>
                    <a:bodyPr/>
                    <a:lstStyle/>
                    <a:p>
                      <a:pPr algn="ctr">
                        <a:spcAft>
                          <a:spcPts val="0"/>
                        </a:spcAft>
                      </a:pPr>
                      <a:r>
                        <a:rPr lang="en-GB" sz="1200">
                          <a:effectLst/>
                        </a:rPr>
                        <a:t>Time / s</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n-GB" sz="1200">
                          <a:effectLst/>
                        </a:rPr>
                        <a:t>[Br</a:t>
                      </a:r>
                      <a:r>
                        <a:rPr lang="en-GB" sz="1200" baseline="-25000">
                          <a:effectLst/>
                        </a:rPr>
                        <a:t>2</a:t>
                      </a:r>
                      <a:r>
                        <a:rPr lang="en-GB" sz="1200">
                          <a:effectLst/>
                        </a:rPr>
                        <a:t>] / mol dm</a:t>
                      </a:r>
                      <a:r>
                        <a:rPr lang="en-GB" sz="1200" baseline="30000">
                          <a:effectLst/>
                        </a:rPr>
                        <a:t>−3</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66145162"/>
                  </a:ext>
                </a:extLst>
              </a:tr>
              <a:tr h="240393">
                <a:tc>
                  <a:txBody>
                    <a:bodyPr/>
                    <a:lstStyle/>
                    <a:p>
                      <a:pPr algn="ctr">
                        <a:spcBef>
                          <a:spcPts val="600"/>
                        </a:spcBef>
                        <a:spcAft>
                          <a:spcPts val="0"/>
                        </a:spcAft>
                        <a:tabLst>
                          <a:tab pos="671830" algn="dec"/>
                        </a:tabLst>
                      </a:pPr>
                      <a:r>
                        <a:rPr lang="en-GB" sz="1200">
                          <a:effectLst/>
                        </a:rPr>
                        <a:t>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600"/>
                        </a:spcBef>
                        <a:spcAft>
                          <a:spcPts val="0"/>
                        </a:spcAft>
                      </a:pPr>
                      <a:r>
                        <a:rPr lang="en-GB" sz="1200">
                          <a:effectLst/>
                        </a:rPr>
                        <a:t>0.0100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98505774"/>
                  </a:ext>
                </a:extLst>
              </a:tr>
              <a:tr h="240393">
                <a:tc>
                  <a:txBody>
                    <a:bodyPr/>
                    <a:lstStyle/>
                    <a:p>
                      <a:pPr algn="ctr">
                        <a:spcBef>
                          <a:spcPts val="600"/>
                        </a:spcBef>
                        <a:spcAft>
                          <a:spcPts val="0"/>
                        </a:spcAft>
                        <a:tabLst>
                          <a:tab pos="671830" algn="dec"/>
                        </a:tabLst>
                      </a:pPr>
                      <a:r>
                        <a:rPr lang="en-GB" sz="1200">
                          <a:effectLst/>
                        </a:rPr>
                        <a:t>60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600"/>
                        </a:spcBef>
                        <a:spcAft>
                          <a:spcPts val="0"/>
                        </a:spcAft>
                      </a:pPr>
                      <a:r>
                        <a:rPr lang="en-GB" sz="1200">
                          <a:effectLst/>
                        </a:rPr>
                        <a:t>0.0090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70606058"/>
                  </a:ext>
                </a:extLst>
              </a:tr>
              <a:tr h="240393">
                <a:tc>
                  <a:txBody>
                    <a:bodyPr/>
                    <a:lstStyle/>
                    <a:p>
                      <a:pPr algn="ctr">
                        <a:spcBef>
                          <a:spcPts val="600"/>
                        </a:spcBef>
                        <a:spcAft>
                          <a:spcPts val="0"/>
                        </a:spcAft>
                        <a:tabLst>
                          <a:tab pos="671830" algn="dec"/>
                        </a:tabLst>
                      </a:pPr>
                      <a:r>
                        <a:rPr lang="en-GB" sz="1200">
                          <a:effectLst/>
                        </a:rPr>
                        <a:t>120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600"/>
                        </a:spcBef>
                        <a:spcAft>
                          <a:spcPts val="0"/>
                        </a:spcAft>
                      </a:pPr>
                      <a:r>
                        <a:rPr lang="en-GB" sz="1200">
                          <a:effectLst/>
                        </a:rPr>
                        <a:t>0.0066</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85125075"/>
                  </a:ext>
                </a:extLst>
              </a:tr>
              <a:tr h="240393">
                <a:tc>
                  <a:txBody>
                    <a:bodyPr/>
                    <a:lstStyle/>
                    <a:p>
                      <a:pPr algn="ctr">
                        <a:spcBef>
                          <a:spcPts val="600"/>
                        </a:spcBef>
                        <a:spcAft>
                          <a:spcPts val="0"/>
                        </a:spcAft>
                        <a:tabLst>
                          <a:tab pos="671830" algn="dec"/>
                        </a:tabLst>
                      </a:pPr>
                      <a:r>
                        <a:rPr lang="en-GB" sz="1200" dirty="0">
                          <a:effectLst/>
                        </a:rPr>
                        <a:t>180</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600"/>
                        </a:spcBef>
                        <a:spcAft>
                          <a:spcPts val="0"/>
                        </a:spcAft>
                      </a:pPr>
                      <a:r>
                        <a:rPr lang="en-GB" sz="1200">
                          <a:effectLst/>
                        </a:rPr>
                        <a:t>0.0053</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49933328"/>
                  </a:ext>
                </a:extLst>
              </a:tr>
              <a:tr h="240393">
                <a:tc>
                  <a:txBody>
                    <a:bodyPr/>
                    <a:lstStyle/>
                    <a:p>
                      <a:pPr algn="ctr">
                        <a:spcBef>
                          <a:spcPts val="600"/>
                        </a:spcBef>
                        <a:spcAft>
                          <a:spcPts val="0"/>
                        </a:spcAft>
                        <a:tabLst>
                          <a:tab pos="671830" algn="dec"/>
                        </a:tabLst>
                      </a:pPr>
                      <a:r>
                        <a:rPr lang="en-GB" sz="1200">
                          <a:effectLst/>
                        </a:rPr>
                        <a:t>240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600"/>
                        </a:spcBef>
                        <a:spcAft>
                          <a:spcPts val="0"/>
                        </a:spcAft>
                      </a:pPr>
                      <a:r>
                        <a:rPr lang="en-GB" sz="1200">
                          <a:effectLst/>
                        </a:rPr>
                        <a:t>0.0044</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86869919"/>
                  </a:ext>
                </a:extLst>
              </a:tr>
              <a:tr h="240393">
                <a:tc>
                  <a:txBody>
                    <a:bodyPr/>
                    <a:lstStyle/>
                    <a:p>
                      <a:pPr algn="ctr">
                        <a:spcBef>
                          <a:spcPts val="600"/>
                        </a:spcBef>
                        <a:spcAft>
                          <a:spcPts val="0"/>
                        </a:spcAft>
                        <a:tabLst>
                          <a:tab pos="671830" algn="dec"/>
                        </a:tabLst>
                      </a:pPr>
                      <a:r>
                        <a:rPr lang="en-GB" sz="1200">
                          <a:effectLst/>
                        </a:rPr>
                        <a:t>360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600"/>
                        </a:spcBef>
                        <a:spcAft>
                          <a:spcPts val="0"/>
                        </a:spcAft>
                      </a:pPr>
                      <a:r>
                        <a:rPr lang="en-GB" sz="1200" dirty="0">
                          <a:effectLst/>
                        </a:rPr>
                        <a:t>0.0028</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38474937"/>
                  </a:ext>
                </a:extLst>
              </a:tr>
            </a:tbl>
          </a:graphicData>
        </a:graphic>
      </p:graphicFrame>
    </p:spTree>
    <p:extLst>
      <p:ext uri="{BB962C8B-B14F-4D97-AF65-F5344CB8AC3E}">
        <p14:creationId xmlns:p14="http://schemas.microsoft.com/office/powerpoint/2010/main" val="17306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78EF5-E1EE-49DB-9DFB-4F4519F8F149}"/>
              </a:ext>
            </a:extLst>
          </p:cNvPr>
          <p:cNvSpPr>
            <a:spLocks noGrp="1"/>
          </p:cNvSpPr>
          <p:nvPr>
            <p:ph type="title"/>
          </p:nvPr>
        </p:nvSpPr>
        <p:spPr/>
        <p:txBody>
          <a:bodyPr>
            <a:noAutofit/>
          </a:bodyPr>
          <a:lstStyle/>
          <a:p>
            <a:r>
              <a:rPr lang="en-GB" sz="4400" dirty="0"/>
              <a:t>4. Key skills practice questions</a:t>
            </a:r>
          </a:p>
        </p:txBody>
      </p:sp>
      <p:sp>
        <p:nvSpPr>
          <p:cNvPr id="3" name="Content Placeholder 2">
            <a:extLst>
              <a:ext uri="{FF2B5EF4-FFF2-40B4-BE49-F238E27FC236}">
                <a16:creationId xmlns:a16="http://schemas.microsoft.com/office/drawing/2014/main" id="{216906E2-8657-43A6-A2B4-F4120B224F6F}"/>
              </a:ext>
            </a:extLst>
          </p:cNvPr>
          <p:cNvSpPr>
            <a:spLocks noGrp="1"/>
          </p:cNvSpPr>
          <p:nvPr>
            <p:ph idx="1"/>
          </p:nvPr>
        </p:nvSpPr>
        <p:spPr>
          <a:xfrm>
            <a:off x="600075" y="2003361"/>
            <a:ext cx="5657850" cy="6969189"/>
          </a:xfrm>
        </p:spPr>
        <p:txBody>
          <a:bodyPr>
            <a:normAutofit/>
          </a:bodyPr>
          <a:lstStyle/>
          <a:p>
            <a:r>
              <a:rPr lang="en-US" sz="1400" b="1" dirty="0"/>
              <a:t>Interpreting graphs of reactions continued:</a:t>
            </a:r>
          </a:p>
          <a:p>
            <a:pPr marL="0" lvl="0" indent="0" defTabSz="914400" eaLnBrk="0" fontAlgn="base" hangingPunct="0">
              <a:spcBef>
                <a:spcPct val="0"/>
              </a:spcBef>
              <a:spcAft>
                <a:spcPct val="0"/>
              </a:spcAft>
              <a:buClrTx/>
              <a:buNone/>
              <a:tabLst>
                <a:tab pos="228600" algn="l"/>
                <a:tab pos="457200" algn="r"/>
                <a:tab pos="685800" algn="r"/>
                <a:tab pos="3690938" algn="r"/>
                <a:tab pos="6446838" algn="r"/>
              </a:tabLst>
            </a:pPr>
            <a:r>
              <a:rPr lang="en-GB" sz="1200" b="1" dirty="0">
                <a:latin typeface="+mj-lt"/>
              </a:rPr>
              <a:t>2.</a:t>
            </a:r>
            <a:r>
              <a:rPr lang="en-GB" sz="1200" dirty="0">
                <a:latin typeface="+mj-lt"/>
              </a:rPr>
              <a:t> </a:t>
            </a:r>
          </a:p>
          <a:p>
            <a:pPr marL="0" lvl="0" indent="0" defTabSz="914400" eaLnBrk="0" fontAlgn="base" hangingPunct="0">
              <a:spcBef>
                <a:spcPct val="0"/>
              </a:spcBef>
              <a:spcAft>
                <a:spcPct val="0"/>
              </a:spcAft>
              <a:buClrTx/>
              <a:buNone/>
              <a:tabLst>
                <a:tab pos="228600" algn="l"/>
                <a:tab pos="457200" algn="r"/>
                <a:tab pos="685800" algn="r"/>
                <a:tab pos="3690938" algn="r"/>
                <a:tab pos="6446838" algn="r"/>
              </a:tabLst>
            </a:pPr>
            <a:r>
              <a:rPr lang="en-GB" altLang="en-US" sz="1200" b="1" dirty="0">
                <a:latin typeface="+mj-lt"/>
                <a:ea typeface="SimSun" panose="02010600030101010101" pitchFamily="2" charset="-122"/>
                <a:cs typeface="Arial" panose="020B0604020202020204" pitchFamily="34" charset="0"/>
              </a:rPr>
              <a:t>	b</a:t>
            </a:r>
            <a:r>
              <a:rPr lang="en-GB" altLang="en-US" sz="1200" dirty="0">
                <a:latin typeface="+mj-lt"/>
                <a:ea typeface="SimSun" panose="02010600030101010101" pitchFamily="2" charset="-122"/>
                <a:cs typeface="Arial" panose="020B0604020202020204" pitchFamily="34" charset="0"/>
              </a:rPr>
              <a:t> Calculate the rate of decrease of Br</a:t>
            </a:r>
            <a:r>
              <a:rPr lang="en-GB" altLang="en-US" sz="1200" baseline="-30000" dirty="0">
                <a:latin typeface="+mj-lt"/>
                <a:ea typeface="SimSun" panose="02010600030101010101" pitchFamily="2" charset="-122"/>
                <a:cs typeface="Arial" panose="020B0604020202020204" pitchFamily="34" charset="0"/>
              </a:rPr>
              <a:t>2</a:t>
            </a:r>
            <a:r>
              <a:rPr lang="en-GB" altLang="en-US" sz="1200" dirty="0">
                <a:latin typeface="+mj-lt"/>
                <a:ea typeface="SimSun" panose="02010600030101010101" pitchFamily="2" charset="-122"/>
                <a:cs typeface="Arial" panose="020B0604020202020204" pitchFamily="34" charset="0"/>
              </a:rPr>
              <a:t> concentration by drawing tangents.</a:t>
            </a:r>
          </a:p>
          <a:p>
            <a:pPr marL="0" lvl="0" indent="0" defTabSz="914400" eaLnBrk="0" fontAlgn="base" hangingPunct="0">
              <a:spcBef>
                <a:spcPct val="0"/>
              </a:spcBef>
              <a:spcAft>
                <a:spcPct val="0"/>
              </a:spcAft>
              <a:buClrTx/>
              <a:buNone/>
              <a:tabLst>
                <a:tab pos="228600" algn="l"/>
                <a:tab pos="457200" algn="r"/>
                <a:tab pos="685800" algn="r"/>
                <a:tab pos="3690938" algn="r"/>
                <a:tab pos="6446838" algn="r"/>
              </a:tabLst>
            </a:pPr>
            <a:endParaRPr lang="en-GB" altLang="en-US" sz="1200" dirty="0">
              <a:latin typeface="+mj-lt"/>
              <a:ea typeface="SimSun" panose="02010600030101010101" pitchFamily="2" charset="-122"/>
              <a:cs typeface="Arial" panose="020B0604020202020204" pitchFamily="34" charset="0"/>
            </a:endParaRPr>
          </a:p>
          <a:p>
            <a:pPr marL="0" lvl="0" indent="0" defTabSz="914400" eaLnBrk="0" fontAlgn="base" hangingPunct="0">
              <a:spcBef>
                <a:spcPct val="0"/>
              </a:spcBef>
              <a:spcAft>
                <a:spcPct val="0"/>
              </a:spcAft>
              <a:buClrTx/>
              <a:buNone/>
              <a:tabLst>
                <a:tab pos="228600" algn="l"/>
                <a:tab pos="457200" algn="r"/>
                <a:tab pos="685800" algn="r"/>
                <a:tab pos="3690938" algn="r"/>
                <a:tab pos="6446838" algn="r"/>
              </a:tabLst>
            </a:pPr>
            <a:endParaRPr lang="en-GB" altLang="en-US" sz="1200" dirty="0">
              <a:latin typeface="+mj-lt"/>
            </a:endParaRPr>
          </a:p>
          <a:p>
            <a:pPr marL="0" lvl="0" indent="0" defTabSz="914400" eaLnBrk="0" fontAlgn="base" hangingPunct="0">
              <a:spcBef>
                <a:spcPct val="0"/>
              </a:spcBef>
              <a:spcAft>
                <a:spcPct val="0"/>
              </a:spcAft>
              <a:buClrTx/>
              <a:buNone/>
              <a:tabLst>
                <a:tab pos="228600" algn="l"/>
                <a:tab pos="457200" algn="r"/>
                <a:tab pos="685800" algn="r"/>
                <a:tab pos="3690938" algn="r"/>
                <a:tab pos="6446838" algn="r"/>
              </a:tabLst>
            </a:pPr>
            <a:endParaRPr lang="en-GB" altLang="en-US" sz="1200" dirty="0">
              <a:latin typeface="+mj-lt"/>
            </a:endParaRPr>
          </a:p>
          <a:p>
            <a:pPr marL="0" lvl="0" indent="0" defTabSz="914400" eaLnBrk="0" fontAlgn="base" hangingPunct="0">
              <a:spcBef>
                <a:spcPct val="0"/>
              </a:spcBef>
              <a:spcAft>
                <a:spcPct val="0"/>
              </a:spcAft>
              <a:buClrTx/>
              <a:buNone/>
              <a:tabLst>
                <a:tab pos="228600" algn="l"/>
                <a:tab pos="457200" algn="r"/>
                <a:tab pos="685800" algn="r"/>
                <a:tab pos="3690938" algn="r"/>
                <a:tab pos="6446838" algn="r"/>
              </a:tabLst>
            </a:pPr>
            <a:endParaRPr lang="en-GB" altLang="en-US" sz="1200" dirty="0">
              <a:latin typeface="+mj-lt"/>
            </a:endParaRPr>
          </a:p>
          <a:p>
            <a:pPr marL="0" lvl="0" indent="0" defTabSz="914400" eaLnBrk="0" fontAlgn="base" hangingPunct="0">
              <a:spcBef>
                <a:spcPct val="0"/>
              </a:spcBef>
              <a:spcAft>
                <a:spcPct val="0"/>
              </a:spcAft>
              <a:buClrTx/>
              <a:buNone/>
              <a:tabLst>
                <a:tab pos="228600" algn="l"/>
                <a:tab pos="457200" algn="r"/>
                <a:tab pos="685800" algn="r"/>
                <a:tab pos="3690938" algn="r"/>
                <a:tab pos="6446838" algn="r"/>
              </a:tabLst>
            </a:pPr>
            <a:r>
              <a:rPr lang="en-GB" altLang="en-US" sz="1200" b="1" dirty="0">
                <a:latin typeface="+mj-lt"/>
                <a:ea typeface="SimSun" panose="02010600030101010101" pitchFamily="2" charset="-122"/>
                <a:cs typeface="Arial" panose="020B0604020202020204" pitchFamily="34" charset="0"/>
              </a:rPr>
              <a:t>	c</a:t>
            </a:r>
            <a:r>
              <a:rPr lang="en-GB" altLang="en-US" sz="1200" dirty="0">
                <a:latin typeface="+mj-lt"/>
                <a:ea typeface="SimSun" panose="02010600030101010101" pitchFamily="2" charset="-122"/>
                <a:cs typeface="Arial" panose="020B0604020202020204" pitchFamily="34" charset="0"/>
              </a:rPr>
              <a:t> Find the half-life at two points and deduce the order of the reaction.</a:t>
            </a:r>
            <a:endParaRPr lang="en-GB" altLang="en-US" sz="1200" dirty="0">
              <a:latin typeface="+mj-lt"/>
            </a:endParaRPr>
          </a:p>
          <a:p>
            <a:pPr marL="0" indent="0">
              <a:buNone/>
            </a:pPr>
            <a:endParaRPr lang="en-GB" sz="1200" dirty="0">
              <a:latin typeface="+mj-lt"/>
            </a:endParaRPr>
          </a:p>
          <a:p>
            <a:pPr marL="0" indent="0">
              <a:buNone/>
            </a:pPr>
            <a:endParaRPr lang="en-GB" sz="1200" dirty="0"/>
          </a:p>
          <a:p>
            <a:pPr marL="0" indent="0">
              <a:buNone/>
            </a:pPr>
            <a:endParaRPr lang="en-GB" sz="1200" dirty="0"/>
          </a:p>
          <a:p>
            <a:pPr marL="0" indent="0">
              <a:buNone/>
            </a:pPr>
            <a:endParaRPr lang="en-GB" b="1" dirty="0"/>
          </a:p>
        </p:txBody>
      </p:sp>
      <p:pic>
        <p:nvPicPr>
          <p:cNvPr id="13314" name="Picture 2">
            <a:extLst>
              <a:ext uri="{FF2B5EF4-FFF2-40B4-BE49-F238E27FC236}">
                <a16:creationId xmlns:a16="http://schemas.microsoft.com/office/drawing/2014/main" id="{DF1EACA6-17D7-41A7-A20B-C2D83EDEBF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237" y="4244975"/>
            <a:ext cx="4695825" cy="402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219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78EF5-E1EE-49DB-9DFB-4F4519F8F149}"/>
              </a:ext>
            </a:extLst>
          </p:cNvPr>
          <p:cNvSpPr>
            <a:spLocks noGrp="1"/>
          </p:cNvSpPr>
          <p:nvPr>
            <p:ph type="title"/>
          </p:nvPr>
        </p:nvSpPr>
        <p:spPr/>
        <p:txBody>
          <a:bodyPr>
            <a:noAutofit/>
          </a:bodyPr>
          <a:lstStyle/>
          <a:p>
            <a:r>
              <a:rPr lang="en-GB" sz="4400" dirty="0"/>
              <a:t>4. Key skills practice questions</a:t>
            </a:r>
          </a:p>
        </p:txBody>
      </p:sp>
      <p:sp>
        <p:nvSpPr>
          <p:cNvPr id="3" name="Content Placeholder 2">
            <a:extLst>
              <a:ext uri="{FF2B5EF4-FFF2-40B4-BE49-F238E27FC236}">
                <a16:creationId xmlns:a16="http://schemas.microsoft.com/office/drawing/2014/main" id="{216906E2-8657-43A6-A2B4-F4120B224F6F}"/>
              </a:ext>
            </a:extLst>
          </p:cNvPr>
          <p:cNvSpPr>
            <a:spLocks noGrp="1"/>
          </p:cNvSpPr>
          <p:nvPr>
            <p:ph idx="1"/>
          </p:nvPr>
        </p:nvSpPr>
        <p:spPr>
          <a:xfrm>
            <a:off x="600075" y="2003361"/>
            <a:ext cx="5657850" cy="6969189"/>
          </a:xfrm>
        </p:spPr>
        <p:txBody>
          <a:bodyPr>
            <a:normAutofit/>
          </a:bodyPr>
          <a:lstStyle/>
          <a:p>
            <a:r>
              <a:rPr lang="en-US" sz="1400" b="1" dirty="0"/>
              <a:t>Explain how a variety of factors can change the rate of a reaction:</a:t>
            </a:r>
          </a:p>
          <a:p>
            <a:pPr marL="0" lvl="0" indent="0" defTabSz="914400" eaLnBrk="0" fontAlgn="base" hangingPunct="0">
              <a:spcBef>
                <a:spcPct val="0"/>
              </a:spcBef>
              <a:spcAft>
                <a:spcPct val="0"/>
              </a:spcAft>
              <a:buClrTx/>
              <a:buNone/>
              <a:tabLst>
                <a:tab pos="228600" algn="l"/>
                <a:tab pos="457200" algn="l"/>
                <a:tab pos="685800" algn="l"/>
                <a:tab pos="914400" algn="l"/>
                <a:tab pos="6446838" algn="r"/>
              </a:tabLst>
            </a:pPr>
            <a:r>
              <a:rPr lang="en-GB" altLang="en-US" sz="1200" b="1" dirty="0">
                <a:latin typeface="+mj-lt"/>
                <a:ea typeface="Times New Roman" panose="02020603050405020304" pitchFamily="18" charset="0"/>
                <a:cs typeface="Arial" panose="020B0604020202020204" pitchFamily="34" charset="0"/>
              </a:rPr>
              <a:t>1.</a:t>
            </a:r>
            <a:r>
              <a:rPr lang="en-GB" altLang="en-US" sz="1200" dirty="0">
                <a:latin typeface="+mj-lt"/>
                <a:ea typeface="Times New Roman" panose="02020603050405020304" pitchFamily="18" charset="0"/>
                <a:cs typeface="Arial" panose="020B0604020202020204" pitchFamily="34" charset="0"/>
              </a:rPr>
              <a:t> Ethanol and ethanoic acid react together to form the ester ethyl ethanoate and water in an equilibrium reaction:</a:t>
            </a:r>
          </a:p>
          <a:p>
            <a:pPr marL="228600" lvl="0" indent="-228600" defTabSz="914400" eaLnBrk="0" fontAlgn="base" hangingPunct="0">
              <a:spcBef>
                <a:spcPct val="0"/>
              </a:spcBef>
              <a:spcAft>
                <a:spcPct val="0"/>
              </a:spcAft>
              <a:buClrTx/>
              <a:buAutoNum type="arabicPeriod"/>
              <a:tabLst>
                <a:tab pos="228600" algn="l"/>
                <a:tab pos="457200" algn="l"/>
                <a:tab pos="685800" algn="l"/>
                <a:tab pos="914400" algn="l"/>
                <a:tab pos="6446838" algn="r"/>
              </a:tabLst>
            </a:pPr>
            <a:endParaRPr lang="en-GB" altLang="en-US" sz="1200" dirty="0">
              <a:latin typeface="+mj-lt"/>
              <a:ea typeface="Times New Roman" panose="02020603050405020304" pitchFamily="18" charset="0"/>
              <a:cs typeface="Arial" panose="020B0604020202020204" pitchFamily="34" charset="0"/>
            </a:endParaRPr>
          </a:p>
          <a:p>
            <a:pPr marL="228600" lvl="0" indent="-228600" defTabSz="914400" eaLnBrk="0" fontAlgn="base" hangingPunct="0">
              <a:spcBef>
                <a:spcPct val="0"/>
              </a:spcBef>
              <a:spcAft>
                <a:spcPct val="0"/>
              </a:spcAft>
              <a:buClrTx/>
              <a:buAutoNum type="arabicPeriod"/>
              <a:tabLst>
                <a:tab pos="228600" algn="l"/>
                <a:tab pos="457200" algn="l"/>
                <a:tab pos="685800" algn="l"/>
                <a:tab pos="914400" algn="l"/>
                <a:tab pos="6446838" algn="r"/>
              </a:tabLst>
            </a:pPr>
            <a:endParaRPr lang="en-GB" altLang="en-US" sz="1200" dirty="0">
              <a:latin typeface="+mj-lt"/>
              <a:ea typeface="Times New Roman" panose="02020603050405020304" pitchFamily="18" charset="0"/>
              <a:cs typeface="Arial" panose="020B0604020202020204" pitchFamily="34" charset="0"/>
            </a:endParaRPr>
          </a:p>
          <a:p>
            <a:pPr marL="228600" lvl="0" indent="-228600" defTabSz="914400" eaLnBrk="0" fontAlgn="base" hangingPunct="0">
              <a:spcBef>
                <a:spcPct val="0"/>
              </a:spcBef>
              <a:spcAft>
                <a:spcPct val="0"/>
              </a:spcAft>
              <a:buClrTx/>
              <a:buAutoNum type="arabicPeriod"/>
              <a:tabLst>
                <a:tab pos="228600" algn="l"/>
                <a:tab pos="457200" algn="l"/>
                <a:tab pos="685800" algn="l"/>
                <a:tab pos="914400" algn="l"/>
                <a:tab pos="6446838" algn="r"/>
              </a:tabLst>
            </a:pPr>
            <a:endParaRPr lang="en-GB" altLang="en-US" sz="300" dirty="0">
              <a:latin typeface="+mj-lt"/>
            </a:endParaRPr>
          </a:p>
          <a:p>
            <a:pPr marL="0" lvl="0" indent="0" defTabSz="914400" eaLnBrk="0" fontAlgn="base" hangingPunct="0">
              <a:spcBef>
                <a:spcPct val="0"/>
              </a:spcBef>
              <a:spcAft>
                <a:spcPct val="0"/>
              </a:spcAft>
              <a:buClrTx/>
              <a:buNone/>
              <a:tabLst>
                <a:tab pos="228600" algn="l"/>
                <a:tab pos="457200" algn="l"/>
                <a:tab pos="685800" algn="l"/>
                <a:tab pos="914400" algn="l"/>
                <a:tab pos="6446838" algn="r"/>
              </a:tabLst>
            </a:pPr>
            <a:r>
              <a:rPr lang="en-GB" altLang="en-US" sz="1200" dirty="0">
                <a:solidFill>
                  <a:srgbClr val="FFFFFF"/>
                </a:solidFill>
                <a:latin typeface="+mj-lt"/>
                <a:ea typeface="Times New Roman" panose="02020603050405020304" pitchFamily="18" charset="0"/>
                <a:cs typeface="Arial" panose="020B0604020202020204" pitchFamily="34" charset="0"/>
              </a:rPr>
              <a:t>	</a:t>
            </a:r>
            <a:r>
              <a:rPr lang="en-GB" altLang="en-US" sz="1200" dirty="0">
                <a:latin typeface="+mj-lt"/>
                <a:ea typeface="Times New Roman" panose="02020603050405020304" pitchFamily="18" charset="0"/>
                <a:cs typeface="Arial" panose="020B0604020202020204" pitchFamily="34" charset="0"/>
              </a:rPr>
              <a:t>Write an expression for the equilibrium constant, </a:t>
            </a:r>
            <a:r>
              <a:rPr lang="en-GB" altLang="en-US" sz="1200" i="1" dirty="0">
                <a:latin typeface="+mj-lt"/>
                <a:ea typeface="Times New Roman" panose="02020603050405020304" pitchFamily="18" charset="0"/>
                <a:cs typeface="Times New Roman" panose="02020603050405020304" pitchFamily="18" charset="0"/>
              </a:rPr>
              <a:t>K</a:t>
            </a:r>
            <a:r>
              <a:rPr lang="en-GB" altLang="en-US" sz="1200" baseline="-30000" dirty="0">
                <a:latin typeface="+mj-lt"/>
                <a:ea typeface="Times New Roman" panose="02020603050405020304" pitchFamily="18" charset="0"/>
                <a:cs typeface="Times New Roman" panose="02020603050405020304" pitchFamily="18" charset="0"/>
              </a:rPr>
              <a:t>c</a:t>
            </a:r>
            <a:r>
              <a:rPr lang="en-GB" altLang="en-US" sz="1200" dirty="0">
                <a:latin typeface="+mj-lt"/>
                <a:ea typeface="Times New Roman" panose="02020603050405020304" pitchFamily="18" charset="0"/>
                <a:cs typeface="Arial" panose="020B0604020202020204" pitchFamily="34" charset="0"/>
              </a:rPr>
              <a:t>.</a:t>
            </a:r>
            <a:endParaRPr lang="en-GB" altLang="en-US" sz="2000" dirty="0">
              <a:latin typeface="+mj-lt"/>
            </a:endParaRPr>
          </a:p>
          <a:p>
            <a:pPr marL="0" lvl="0" indent="0" defTabSz="914400" eaLnBrk="0" fontAlgn="base" hangingPunct="0">
              <a:spcBef>
                <a:spcPct val="0"/>
              </a:spcBef>
              <a:spcAft>
                <a:spcPct val="0"/>
              </a:spcAft>
              <a:buClrTx/>
              <a:buNone/>
              <a:tabLst>
                <a:tab pos="228600" algn="l"/>
                <a:tab pos="457200" algn="r"/>
                <a:tab pos="685800" algn="r"/>
                <a:tab pos="3690938" algn="r"/>
                <a:tab pos="6446838" algn="r"/>
              </a:tabLst>
            </a:pPr>
            <a:endParaRPr lang="en-GB" sz="1200" dirty="0">
              <a:latin typeface="+mj-lt"/>
            </a:endParaRPr>
          </a:p>
          <a:p>
            <a:pPr marL="0" lvl="0" indent="0" defTabSz="914400" eaLnBrk="0" fontAlgn="base" hangingPunct="0">
              <a:spcBef>
                <a:spcPct val="0"/>
              </a:spcBef>
              <a:spcAft>
                <a:spcPct val="0"/>
              </a:spcAft>
              <a:buClrTx/>
              <a:buNone/>
              <a:tabLst>
                <a:tab pos="228600" algn="l"/>
                <a:tab pos="457200" algn="r"/>
                <a:tab pos="685800" algn="r"/>
                <a:tab pos="3690938" algn="r"/>
                <a:tab pos="6446838" algn="r"/>
              </a:tabLst>
            </a:pPr>
            <a:endParaRPr lang="en-GB" sz="1200" dirty="0">
              <a:latin typeface="+mj-lt"/>
            </a:endParaRPr>
          </a:p>
          <a:p>
            <a:pPr marL="0" lvl="0" indent="0" defTabSz="914400" eaLnBrk="0" fontAlgn="base" hangingPunct="0">
              <a:spcBef>
                <a:spcPct val="0"/>
              </a:spcBef>
              <a:spcAft>
                <a:spcPct val="0"/>
              </a:spcAft>
              <a:buClrTx/>
              <a:buNone/>
              <a:tabLst>
                <a:tab pos="228600" algn="l"/>
                <a:tab pos="457200" algn="r"/>
                <a:tab pos="685800" algn="r"/>
                <a:tab pos="3690938" algn="r"/>
                <a:tab pos="6446838" algn="r"/>
              </a:tabLst>
            </a:pPr>
            <a:endParaRPr lang="en-GB" sz="1200" dirty="0">
              <a:latin typeface="+mj-lt"/>
            </a:endParaRPr>
          </a:p>
          <a:p>
            <a:pPr marL="0" lvl="0" indent="0" defTabSz="914400" eaLnBrk="0" fontAlgn="base" hangingPunct="0">
              <a:spcBef>
                <a:spcPct val="0"/>
              </a:spcBef>
              <a:spcAft>
                <a:spcPct val="0"/>
              </a:spcAft>
              <a:buClrTx/>
              <a:buNone/>
              <a:tabLst>
                <a:tab pos="228600" algn="l"/>
                <a:tab pos="457200" algn="r"/>
                <a:tab pos="685800" algn="r"/>
                <a:tab pos="3690938" algn="r"/>
                <a:tab pos="6446838" algn="r"/>
              </a:tabLst>
            </a:pPr>
            <a:endParaRPr lang="en-GB" sz="1200" dirty="0">
              <a:latin typeface="+mj-lt"/>
            </a:endParaRPr>
          </a:p>
          <a:p>
            <a:pPr marL="0" indent="0">
              <a:buNone/>
            </a:pPr>
            <a:r>
              <a:rPr lang="en-GB" altLang="en-US" sz="1200" b="1" dirty="0">
                <a:latin typeface="+mj-lt"/>
                <a:ea typeface="SimSun" panose="02010600030101010101" pitchFamily="2" charset="-122"/>
                <a:cs typeface="Arial" panose="020B0604020202020204" pitchFamily="34" charset="0"/>
              </a:rPr>
              <a:t>2. </a:t>
            </a:r>
            <a:r>
              <a:rPr lang="en-GB" sz="1200" dirty="0">
                <a:latin typeface="+mj-lt"/>
              </a:rPr>
              <a:t>Nitrogen and hydrogen react together to form ammonia in an equilibrium reaction:</a:t>
            </a:r>
          </a:p>
          <a:p>
            <a:pPr marL="0" indent="0">
              <a:buNone/>
            </a:pPr>
            <a:endParaRPr lang="en-GB" sz="1200" dirty="0">
              <a:latin typeface="+mj-lt"/>
            </a:endParaRPr>
          </a:p>
          <a:p>
            <a:pPr marL="0" indent="0">
              <a:buNone/>
            </a:pPr>
            <a:r>
              <a:rPr lang="en-GB" sz="1200" dirty="0">
                <a:latin typeface="+mj-lt"/>
              </a:rPr>
              <a:t>		N</a:t>
            </a:r>
            <a:r>
              <a:rPr lang="en-GB" sz="1200" baseline="-25000" dirty="0">
                <a:latin typeface="+mj-lt"/>
              </a:rPr>
              <a:t>2</a:t>
            </a:r>
            <a:r>
              <a:rPr lang="en-GB" sz="1200" dirty="0">
                <a:latin typeface="+mj-lt"/>
              </a:rPr>
              <a:t>(g) + 3H</a:t>
            </a:r>
            <a:r>
              <a:rPr lang="en-GB" sz="1200" baseline="-25000" dirty="0">
                <a:latin typeface="+mj-lt"/>
              </a:rPr>
              <a:t>2</a:t>
            </a:r>
            <a:r>
              <a:rPr lang="en-GB" sz="1200" dirty="0">
                <a:latin typeface="+mj-lt"/>
              </a:rPr>
              <a:t>(g) ⇌ 2NH</a:t>
            </a:r>
            <a:r>
              <a:rPr lang="en-GB" sz="1200" baseline="-25000" dirty="0">
                <a:latin typeface="+mj-lt"/>
              </a:rPr>
              <a:t>3</a:t>
            </a:r>
            <a:r>
              <a:rPr lang="en-GB" sz="1200" dirty="0">
                <a:latin typeface="+mj-lt"/>
              </a:rPr>
              <a:t>(g)</a:t>
            </a:r>
          </a:p>
          <a:p>
            <a:pPr marL="0" lvl="0" indent="0" defTabSz="914400" eaLnBrk="0" fontAlgn="base" hangingPunct="0">
              <a:spcBef>
                <a:spcPct val="0"/>
              </a:spcBef>
              <a:spcAft>
                <a:spcPct val="0"/>
              </a:spcAft>
              <a:buClrTx/>
              <a:buNone/>
              <a:tabLst>
                <a:tab pos="228600" algn="l"/>
                <a:tab pos="457200" algn="r"/>
                <a:tab pos="685800" algn="r"/>
                <a:tab pos="3690938" algn="r"/>
                <a:tab pos="6446838" algn="r"/>
              </a:tabLst>
            </a:pPr>
            <a:endParaRPr lang="en-GB" altLang="en-US" sz="1200" dirty="0">
              <a:latin typeface="+mj-lt"/>
              <a:ea typeface="SimSun" panose="02010600030101010101" pitchFamily="2" charset="-122"/>
              <a:cs typeface="Arial" panose="020B0604020202020204" pitchFamily="34" charset="0"/>
            </a:endParaRPr>
          </a:p>
          <a:p>
            <a:pPr marL="0" indent="0" defTabSz="914400" eaLnBrk="0" fontAlgn="base" hangingPunct="0">
              <a:spcBef>
                <a:spcPct val="0"/>
              </a:spcBef>
              <a:spcAft>
                <a:spcPct val="0"/>
              </a:spcAft>
              <a:buClrTx/>
              <a:buNone/>
              <a:tabLst>
                <a:tab pos="228600" algn="l"/>
                <a:tab pos="457200" algn="r"/>
                <a:tab pos="685800" algn="r"/>
                <a:tab pos="3690938" algn="r"/>
                <a:tab pos="6446838" algn="r"/>
              </a:tabLst>
            </a:pPr>
            <a:r>
              <a:rPr lang="en-GB" sz="1200" dirty="0">
                <a:latin typeface="+mj-lt"/>
              </a:rPr>
              <a:t>The equilibrium concentrations are: hydrogen, H</a:t>
            </a:r>
            <a:r>
              <a:rPr lang="en-GB" sz="1200" baseline="-25000" dirty="0">
                <a:latin typeface="+mj-lt"/>
              </a:rPr>
              <a:t>2</a:t>
            </a:r>
            <a:r>
              <a:rPr lang="en-GB" sz="1200" dirty="0">
                <a:latin typeface="+mj-lt"/>
              </a:rPr>
              <a:t>(g) = 2.00 mol dm</a:t>
            </a:r>
            <a:r>
              <a:rPr lang="en-GB" sz="1200" baseline="30000" dirty="0">
                <a:latin typeface="+mj-lt"/>
              </a:rPr>
              <a:t>−3</a:t>
            </a:r>
            <a:r>
              <a:rPr lang="en-GB" sz="1200" dirty="0">
                <a:latin typeface="+mj-lt"/>
              </a:rPr>
              <a:t>; nitrogen, N</a:t>
            </a:r>
            <a:r>
              <a:rPr lang="en-GB" sz="1200" baseline="-25000" dirty="0">
                <a:latin typeface="+mj-lt"/>
              </a:rPr>
              <a:t>2</a:t>
            </a:r>
            <a:r>
              <a:rPr lang="en-GB" sz="1200" dirty="0">
                <a:latin typeface="+mj-lt"/>
              </a:rPr>
              <a:t>(g) = 1.20 mol dm</a:t>
            </a:r>
            <a:r>
              <a:rPr lang="en-GB" sz="1200" baseline="30000" dirty="0">
                <a:latin typeface="+mj-lt"/>
              </a:rPr>
              <a:t>−3</a:t>
            </a:r>
            <a:r>
              <a:rPr lang="en-GB" sz="1200" dirty="0">
                <a:latin typeface="+mj-lt"/>
              </a:rPr>
              <a:t>; and ammonia, NH</a:t>
            </a:r>
            <a:r>
              <a:rPr lang="en-GB" sz="1200" baseline="-25000" dirty="0">
                <a:latin typeface="+mj-lt"/>
              </a:rPr>
              <a:t>3</a:t>
            </a:r>
            <a:r>
              <a:rPr lang="en-GB" sz="1200" dirty="0">
                <a:latin typeface="+mj-lt"/>
              </a:rPr>
              <a:t>(g) = 0.876 mol dm</a:t>
            </a:r>
            <a:r>
              <a:rPr lang="en-GB" sz="1200" baseline="30000" dirty="0">
                <a:latin typeface="+mj-lt"/>
              </a:rPr>
              <a:t>−3.</a:t>
            </a:r>
            <a:endParaRPr lang="en-GB" sz="1200" dirty="0">
              <a:latin typeface="+mj-lt"/>
            </a:endParaRPr>
          </a:p>
          <a:p>
            <a:pPr marL="0" lvl="0" indent="0" defTabSz="914400" eaLnBrk="0" fontAlgn="base" hangingPunct="0">
              <a:spcBef>
                <a:spcPct val="0"/>
              </a:spcBef>
              <a:spcAft>
                <a:spcPct val="0"/>
              </a:spcAft>
              <a:buClrTx/>
              <a:buNone/>
              <a:tabLst>
                <a:tab pos="228600" algn="l"/>
                <a:tab pos="457200" algn="r"/>
                <a:tab pos="685800" algn="r"/>
                <a:tab pos="3690938" algn="r"/>
                <a:tab pos="6446838" algn="r"/>
              </a:tabLst>
            </a:pPr>
            <a:endParaRPr lang="en-GB" altLang="en-US" sz="1200" dirty="0">
              <a:latin typeface="+mj-lt"/>
              <a:ea typeface="SimSun" panose="02010600030101010101" pitchFamily="2" charset="-122"/>
              <a:cs typeface="Arial" panose="020B0604020202020204" pitchFamily="34" charset="0"/>
            </a:endParaRPr>
          </a:p>
          <a:p>
            <a:pPr marL="0" lvl="0" indent="0" defTabSz="914400" eaLnBrk="0" fontAlgn="base" hangingPunct="0">
              <a:spcBef>
                <a:spcPct val="0"/>
              </a:spcBef>
              <a:spcAft>
                <a:spcPct val="0"/>
              </a:spcAft>
              <a:buClrTx/>
              <a:buNone/>
              <a:tabLst>
                <a:tab pos="228600" algn="l"/>
                <a:tab pos="457200" algn="r"/>
                <a:tab pos="685800" algn="r"/>
                <a:tab pos="3690938" algn="r"/>
                <a:tab pos="6446838" algn="r"/>
              </a:tabLst>
            </a:pPr>
            <a:r>
              <a:rPr lang="en-GB" altLang="en-US" sz="1200" dirty="0">
                <a:latin typeface="+mj-lt"/>
                <a:ea typeface="SimSun" panose="02010600030101010101" pitchFamily="2" charset="-122"/>
                <a:cs typeface="Arial" panose="020B0604020202020204" pitchFamily="34" charset="0"/>
              </a:rPr>
              <a:t>	</a:t>
            </a:r>
            <a:r>
              <a:rPr lang="en-GB" altLang="en-US" sz="1200" b="1" dirty="0">
                <a:latin typeface="+mj-lt"/>
                <a:ea typeface="SimSun" panose="02010600030101010101" pitchFamily="2" charset="-122"/>
                <a:cs typeface="Arial" panose="020B0604020202020204" pitchFamily="34" charset="0"/>
              </a:rPr>
              <a:t>a </a:t>
            </a:r>
            <a:r>
              <a:rPr lang="en-GB" sz="1200" dirty="0">
                <a:latin typeface="+mj-lt"/>
              </a:rPr>
              <a:t>Calculate the value of the equilibrium constant, </a:t>
            </a:r>
            <a:r>
              <a:rPr lang="en-GB" sz="1200" i="1" dirty="0">
                <a:latin typeface="+mj-lt"/>
              </a:rPr>
              <a:t>K</a:t>
            </a:r>
            <a:r>
              <a:rPr lang="en-GB" sz="1200" baseline="-25000" dirty="0">
                <a:latin typeface="+mj-lt"/>
              </a:rPr>
              <a:t>c</a:t>
            </a:r>
            <a:r>
              <a:rPr lang="en-GB" sz="1200" i="1" dirty="0">
                <a:latin typeface="+mj-lt"/>
              </a:rPr>
              <a:t>. </a:t>
            </a:r>
            <a:r>
              <a:rPr lang="en-GB" sz="1200" dirty="0">
                <a:latin typeface="+mj-lt"/>
              </a:rPr>
              <a:t>The units for this equilibrium constant are mol</a:t>
            </a:r>
            <a:r>
              <a:rPr lang="en-GB" sz="1200" baseline="30000" dirty="0">
                <a:latin typeface="+mj-lt"/>
              </a:rPr>
              <a:t>−2</a:t>
            </a:r>
            <a:r>
              <a:rPr lang="en-GB" sz="1200" dirty="0">
                <a:latin typeface="+mj-lt"/>
              </a:rPr>
              <a:t> dm</a:t>
            </a:r>
            <a:r>
              <a:rPr lang="en-GB" sz="1200" baseline="30000" dirty="0">
                <a:latin typeface="+mj-lt"/>
              </a:rPr>
              <a:t>6</a:t>
            </a:r>
            <a:r>
              <a:rPr lang="en-GB" sz="1200" dirty="0">
                <a:latin typeface="+mj-lt"/>
              </a:rPr>
              <a:t>.</a:t>
            </a:r>
          </a:p>
          <a:p>
            <a:pPr marL="0" lvl="0" indent="0" defTabSz="914400" eaLnBrk="0" fontAlgn="base" hangingPunct="0">
              <a:spcBef>
                <a:spcPct val="0"/>
              </a:spcBef>
              <a:spcAft>
                <a:spcPct val="0"/>
              </a:spcAft>
              <a:buClrTx/>
              <a:buNone/>
              <a:tabLst>
                <a:tab pos="228600" algn="l"/>
                <a:tab pos="457200" algn="r"/>
                <a:tab pos="685800" algn="r"/>
                <a:tab pos="3690938" algn="r"/>
                <a:tab pos="6446838" algn="r"/>
              </a:tabLst>
            </a:pPr>
            <a:endParaRPr lang="en-GB" altLang="en-US" sz="1200" dirty="0">
              <a:latin typeface="+mj-lt"/>
              <a:ea typeface="SimSun" panose="02010600030101010101" pitchFamily="2" charset="-122"/>
              <a:cs typeface="Arial" panose="020B0604020202020204" pitchFamily="34" charset="0"/>
            </a:endParaRPr>
          </a:p>
          <a:p>
            <a:pPr marL="0" lvl="0" indent="0" defTabSz="914400" eaLnBrk="0" fontAlgn="base" hangingPunct="0">
              <a:spcBef>
                <a:spcPct val="0"/>
              </a:spcBef>
              <a:spcAft>
                <a:spcPct val="0"/>
              </a:spcAft>
              <a:buClrTx/>
              <a:buNone/>
              <a:tabLst>
                <a:tab pos="228600" algn="l"/>
                <a:tab pos="457200" algn="r"/>
                <a:tab pos="685800" algn="r"/>
                <a:tab pos="3690938" algn="r"/>
                <a:tab pos="6446838" algn="r"/>
              </a:tabLst>
            </a:pPr>
            <a:endParaRPr lang="en-GB" altLang="en-US" sz="1200" dirty="0">
              <a:latin typeface="+mj-lt"/>
            </a:endParaRPr>
          </a:p>
          <a:p>
            <a:pPr marL="0" lvl="0" indent="0" defTabSz="914400" eaLnBrk="0" fontAlgn="base" hangingPunct="0">
              <a:spcBef>
                <a:spcPct val="0"/>
              </a:spcBef>
              <a:spcAft>
                <a:spcPct val="0"/>
              </a:spcAft>
              <a:buClrTx/>
              <a:buNone/>
              <a:tabLst>
                <a:tab pos="228600" algn="l"/>
                <a:tab pos="457200" algn="r"/>
                <a:tab pos="685800" algn="r"/>
                <a:tab pos="3690938" algn="r"/>
                <a:tab pos="6446838" algn="r"/>
              </a:tabLst>
            </a:pPr>
            <a:endParaRPr lang="en-GB" altLang="en-US" sz="1200" dirty="0">
              <a:latin typeface="+mj-lt"/>
            </a:endParaRPr>
          </a:p>
          <a:p>
            <a:pPr marL="0" lvl="0" indent="0" defTabSz="914400" eaLnBrk="0" fontAlgn="base" hangingPunct="0">
              <a:spcBef>
                <a:spcPct val="0"/>
              </a:spcBef>
              <a:spcAft>
                <a:spcPct val="0"/>
              </a:spcAft>
              <a:buClrTx/>
              <a:buNone/>
              <a:tabLst>
                <a:tab pos="228600" algn="l"/>
                <a:tab pos="457200" algn="r"/>
                <a:tab pos="685800" algn="r"/>
                <a:tab pos="3690938" algn="r"/>
                <a:tab pos="6446838" algn="r"/>
              </a:tabLst>
            </a:pPr>
            <a:endParaRPr lang="en-GB" altLang="en-US" sz="1200" dirty="0">
              <a:latin typeface="+mj-lt"/>
            </a:endParaRPr>
          </a:p>
          <a:p>
            <a:pPr marL="0" lvl="0" indent="0" defTabSz="914400" eaLnBrk="0" fontAlgn="base" hangingPunct="0">
              <a:spcBef>
                <a:spcPct val="0"/>
              </a:spcBef>
              <a:spcAft>
                <a:spcPct val="0"/>
              </a:spcAft>
              <a:buClrTx/>
              <a:buNone/>
              <a:tabLst>
                <a:tab pos="228600" algn="l"/>
                <a:tab pos="457200" algn="r"/>
                <a:tab pos="685800" algn="r"/>
                <a:tab pos="3690938" algn="r"/>
                <a:tab pos="6446838" algn="r"/>
              </a:tabLst>
            </a:pPr>
            <a:endParaRPr lang="en-GB" altLang="en-US" sz="1200" dirty="0">
              <a:latin typeface="+mj-lt"/>
            </a:endParaRPr>
          </a:p>
          <a:p>
            <a:pPr marL="0" lvl="0" indent="0" defTabSz="914400" eaLnBrk="0" fontAlgn="base" hangingPunct="0">
              <a:spcBef>
                <a:spcPct val="0"/>
              </a:spcBef>
              <a:spcAft>
                <a:spcPct val="0"/>
              </a:spcAft>
              <a:buClrTx/>
              <a:buNone/>
              <a:tabLst>
                <a:tab pos="228600" algn="l"/>
                <a:tab pos="457200" algn="r"/>
                <a:tab pos="685800" algn="r"/>
                <a:tab pos="3690938" algn="r"/>
                <a:tab pos="6446838" algn="r"/>
              </a:tabLst>
            </a:pPr>
            <a:r>
              <a:rPr lang="en-GB" altLang="en-US" sz="1200" b="1" dirty="0">
                <a:latin typeface="+mj-lt"/>
                <a:ea typeface="SimSun" panose="02010600030101010101" pitchFamily="2" charset="-122"/>
                <a:cs typeface="Arial" panose="020B0604020202020204" pitchFamily="34" charset="0"/>
              </a:rPr>
              <a:t>	b </a:t>
            </a:r>
            <a:r>
              <a:rPr lang="en-GB" sz="1200" dirty="0">
                <a:latin typeface="+mj-lt"/>
              </a:rPr>
              <a:t>If the pressure of the system is increased, will the value of the equilibrium constant increase or decrease? Explain your answer.</a:t>
            </a:r>
            <a:endParaRPr lang="en-GB" altLang="en-US" sz="1200" dirty="0">
              <a:latin typeface="+mj-lt"/>
            </a:endParaRPr>
          </a:p>
          <a:p>
            <a:pPr marL="0" indent="0">
              <a:buNone/>
            </a:pPr>
            <a:endParaRPr lang="en-GB" sz="1200" dirty="0">
              <a:latin typeface="+mj-lt"/>
            </a:endParaRPr>
          </a:p>
          <a:p>
            <a:pPr marL="0" indent="0">
              <a:buNone/>
            </a:pPr>
            <a:endParaRPr lang="en-GB" sz="1200" dirty="0"/>
          </a:p>
          <a:p>
            <a:pPr marL="0" indent="0">
              <a:buNone/>
            </a:pPr>
            <a:endParaRPr lang="en-GB" sz="1200" dirty="0"/>
          </a:p>
          <a:p>
            <a:pPr marL="0" indent="0">
              <a:buNone/>
            </a:pPr>
            <a:endParaRPr lang="en-GB" b="1" dirty="0"/>
          </a:p>
        </p:txBody>
      </p:sp>
      <p:graphicFrame>
        <p:nvGraphicFramePr>
          <p:cNvPr id="4" name="Table 3">
            <a:extLst>
              <a:ext uri="{FF2B5EF4-FFF2-40B4-BE49-F238E27FC236}">
                <a16:creationId xmlns:a16="http://schemas.microsoft.com/office/drawing/2014/main" id="{99315AD6-F560-4558-B45F-62070B4600C3}"/>
              </a:ext>
            </a:extLst>
          </p:cNvPr>
          <p:cNvGraphicFramePr>
            <a:graphicFrameLocks noGrp="1"/>
          </p:cNvGraphicFramePr>
          <p:nvPr>
            <p:extLst>
              <p:ext uri="{D42A27DB-BD31-4B8C-83A1-F6EECF244321}">
                <p14:modId xmlns:p14="http://schemas.microsoft.com/office/powerpoint/2010/main" val="3059296026"/>
              </p:ext>
            </p:extLst>
          </p:nvPr>
        </p:nvGraphicFramePr>
        <p:xfrm>
          <a:off x="685800" y="2668983"/>
          <a:ext cx="5486400" cy="335280"/>
        </p:xfrm>
        <a:graphic>
          <a:graphicData uri="http://schemas.openxmlformats.org/drawingml/2006/table">
            <a:tbl>
              <a:tblPr firstRow="1" firstCol="1" bandRow="1">
                <a:tableStyleId>{5C22544A-7EE6-4342-B048-85BDC9FD1C3A}</a:tableStyleId>
              </a:tblPr>
              <a:tblGrid>
                <a:gridCol w="854075">
                  <a:extLst>
                    <a:ext uri="{9D8B030D-6E8A-4147-A177-3AD203B41FA5}">
                      <a16:colId xmlns:a16="http://schemas.microsoft.com/office/drawing/2014/main" val="3241515309"/>
                    </a:ext>
                  </a:extLst>
                </a:gridCol>
                <a:gridCol w="370205">
                  <a:extLst>
                    <a:ext uri="{9D8B030D-6E8A-4147-A177-3AD203B41FA5}">
                      <a16:colId xmlns:a16="http://schemas.microsoft.com/office/drawing/2014/main" val="2554410605"/>
                    </a:ext>
                  </a:extLst>
                </a:gridCol>
                <a:gridCol w="1156335">
                  <a:extLst>
                    <a:ext uri="{9D8B030D-6E8A-4147-A177-3AD203B41FA5}">
                      <a16:colId xmlns:a16="http://schemas.microsoft.com/office/drawing/2014/main" val="623625413"/>
                    </a:ext>
                  </a:extLst>
                </a:gridCol>
                <a:gridCol w="369570">
                  <a:extLst>
                    <a:ext uri="{9D8B030D-6E8A-4147-A177-3AD203B41FA5}">
                      <a16:colId xmlns:a16="http://schemas.microsoft.com/office/drawing/2014/main" val="2293504106"/>
                    </a:ext>
                  </a:extLst>
                </a:gridCol>
                <a:gridCol w="1350010">
                  <a:extLst>
                    <a:ext uri="{9D8B030D-6E8A-4147-A177-3AD203B41FA5}">
                      <a16:colId xmlns:a16="http://schemas.microsoft.com/office/drawing/2014/main" val="2437788496"/>
                    </a:ext>
                  </a:extLst>
                </a:gridCol>
                <a:gridCol w="295910">
                  <a:extLst>
                    <a:ext uri="{9D8B030D-6E8A-4147-A177-3AD203B41FA5}">
                      <a16:colId xmlns:a16="http://schemas.microsoft.com/office/drawing/2014/main" val="3287850006"/>
                    </a:ext>
                  </a:extLst>
                </a:gridCol>
                <a:gridCol w="1090295">
                  <a:extLst>
                    <a:ext uri="{9D8B030D-6E8A-4147-A177-3AD203B41FA5}">
                      <a16:colId xmlns:a16="http://schemas.microsoft.com/office/drawing/2014/main" val="2177489301"/>
                    </a:ext>
                  </a:extLst>
                </a:gridCol>
              </a:tblGrid>
              <a:tr h="0">
                <a:tc>
                  <a:txBody>
                    <a:bodyPr/>
                    <a:lstStyle/>
                    <a:p>
                      <a:pPr algn="ctr">
                        <a:spcBef>
                          <a:spcPts val="300"/>
                        </a:spcBef>
                        <a:spcAft>
                          <a:spcPts val="300"/>
                        </a:spcAft>
                      </a:pPr>
                      <a:r>
                        <a:rPr lang="en-GB" sz="1100">
                          <a:solidFill>
                            <a:schemeClr val="bg2">
                              <a:lumMod val="50000"/>
                            </a:schemeClr>
                          </a:solidFill>
                          <a:effectLst/>
                        </a:rPr>
                        <a:t>C</a:t>
                      </a:r>
                      <a:r>
                        <a:rPr lang="en-GB" sz="1100" baseline="-25000">
                          <a:solidFill>
                            <a:schemeClr val="bg2">
                              <a:lumMod val="50000"/>
                            </a:schemeClr>
                          </a:solidFill>
                          <a:effectLst/>
                        </a:rPr>
                        <a:t>2</a:t>
                      </a:r>
                      <a:r>
                        <a:rPr lang="en-GB" sz="1100">
                          <a:solidFill>
                            <a:schemeClr val="bg2">
                              <a:lumMod val="50000"/>
                            </a:schemeClr>
                          </a:solidFill>
                          <a:effectLst/>
                        </a:rPr>
                        <a:t>H</a:t>
                      </a:r>
                      <a:r>
                        <a:rPr lang="en-GB" sz="1100" baseline="-25000">
                          <a:solidFill>
                            <a:schemeClr val="bg2">
                              <a:lumMod val="50000"/>
                            </a:schemeClr>
                          </a:solidFill>
                          <a:effectLst/>
                        </a:rPr>
                        <a:t>5</a:t>
                      </a:r>
                      <a:r>
                        <a:rPr lang="en-GB" sz="1100">
                          <a:solidFill>
                            <a:schemeClr val="bg2">
                              <a:lumMod val="50000"/>
                            </a:schemeClr>
                          </a:solidFill>
                          <a:effectLst/>
                        </a:rPr>
                        <a:t>OH(l)</a:t>
                      </a:r>
                      <a:endParaRPr lang="en-GB" sz="1100">
                        <a:solidFill>
                          <a:schemeClr val="bg2">
                            <a:lumMod val="50000"/>
                          </a:schemeClr>
                        </a:solidFill>
                        <a:effectLst/>
                        <a:latin typeface="Arial" panose="020B0604020202020204" pitchFamily="34" charset="0"/>
                        <a:ea typeface="Times New Roman" panose="02020603050405020304" pitchFamily="18" charset="0"/>
                        <a:cs typeface="Mangal" panose="020B0502040204020203"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100">
                          <a:solidFill>
                            <a:schemeClr val="bg2">
                              <a:lumMod val="50000"/>
                            </a:schemeClr>
                          </a:solidFill>
                          <a:effectLst/>
                        </a:rPr>
                        <a:t>+</a:t>
                      </a:r>
                      <a:endParaRPr lang="en-GB" sz="1100">
                        <a:solidFill>
                          <a:schemeClr val="bg2">
                            <a:lumMod val="50000"/>
                          </a:schemeClr>
                        </a:solidFill>
                        <a:effectLst/>
                        <a:latin typeface="Arial" panose="020B0604020202020204" pitchFamily="34" charset="0"/>
                        <a:ea typeface="Times New Roman" panose="02020603050405020304" pitchFamily="18" charset="0"/>
                        <a:cs typeface="Mangal" panose="020B0502040204020203"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100">
                          <a:solidFill>
                            <a:schemeClr val="bg2">
                              <a:lumMod val="50000"/>
                            </a:schemeClr>
                          </a:solidFill>
                          <a:effectLst/>
                        </a:rPr>
                        <a:t>CH</a:t>
                      </a:r>
                      <a:r>
                        <a:rPr lang="en-GB" sz="1100" baseline="-25000">
                          <a:solidFill>
                            <a:schemeClr val="bg2">
                              <a:lumMod val="50000"/>
                            </a:schemeClr>
                          </a:solidFill>
                          <a:effectLst/>
                        </a:rPr>
                        <a:t>3</a:t>
                      </a:r>
                      <a:r>
                        <a:rPr lang="en-GB" sz="1100">
                          <a:solidFill>
                            <a:schemeClr val="bg2">
                              <a:lumMod val="50000"/>
                            </a:schemeClr>
                          </a:solidFill>
                          <a:effectLst/>
                        </a:rPr>
                        <a:t>CO</a:t>
                      </a:r>
                      <a:r>
                        <a:rPr lang="en-GB" sz="1100" baseline="-25000">
                          <a:solidFill>
                            <a:schemeClr val="bg2">
                              <a:lumMod val="50000"/>
                            </a:schemeClr>
                          </a:solidFill>
                          <a:effectLst/>
                        </a:rPr>
                        <a:t>O</a:t>
                      </a:r>
                      <a:r>
                        <a:rPr lang="en-GB" sz="1100">
                          <a:solidFill>
                            <a:schemeClr val="bg2">
                              <a:lumMod val="50000"/>
                            </a:schemeClr>
                          </a:solidFill>
                          <a:effectLst/>
                        </a:rPr>
                        <a:t>H(l)</a:t>
                      </a:r>
                      <a:endParaRPr lang="en-GB" sz="1100">
                        <a:solidFill>
                          <a:schemeClr val="bg2">
                            <a:lumMod val="50000"/>
                          </a:schemeClr>
                        </a:solidFill>
                        <a:effectLst/>
                        <a:latin typeface="Arial" panose="020B0604020202020204" pitchFamily="34" charset="0"/>
                        <a:ea typeface="Times New Roman" panose="02020603050405020304" pitchFamily="18" charset="0"/>
                        <a:cs typeface="Mangal" panose="020B0502040204020203"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100">
                          <a:solidFill>
                            <a:schemeClr val="bg2">
                              <a:lumMod val="50000"/>
                            </a:schemeClr>
                          </a:solidFill>
                          <a:effectLst/>
                        </a:rPr>
                        <a:t>⇌</a:t>
                      </a:r>
                      <a:endParaRPr lang="en-GB" sz="1100">
                        <a:solidFill>
                          <a:schemeClr val="bg2">
                            <a:lumMod val="50000"/>
                          </a:schemeClr>
                        </a:solidFill>
                        <a:effectLst/>
                        <a:latin typeface="Arial" panose="020B0604020202020204" pitchFamily="34" charset="0"/>
                        <a:ea typeface="Times New Roman" panose="02020603050405020304" pitchFamily="18" charset="0"/>
                        <a:cs typeface="Mangal" panose="020B0502040204020203"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100">
                          <a:solidFill>
                            <a:schemeClr val="bg2">
                              <a:lumMod val="50000"/>
                            </a:schemeClr>
                          </a:solidFill>
                          <a:effectLst/>
                        </a:rPr>
                        <a:t>CH</a:t>
                      </a:r>
                      <a:r>
                        <a:rPr lang="en-GB" sz="1100" baseline="-25000">
                          <a:solidFill>
                            <a:schemeClr val="bg2">
                              <a:lumMod val="50000"/>
                            </a:schemeClr>
                          </a:solidFill>
                          <a:effectLst/>
                        </a:rPr>
                        <a:t>3</a:t>
                      </a:r>
                      <a:r>
                        <a:rPr lang="en-GB" sz="1100">
                          <a:solidFill>
                            <a:schemeClr val="bg2">
                              <a:lumMod val="50000"/>
                            </a:schemeClr>
                          </a:solidFill>
                          <a:effectLst/>
                        </a:rPr>
                        <a:t>CO</a:t>
                      </a:r>
                      <a:r>
                        <a:rPr lang="en-GB" sz="1100" baseline="-25000">
                          <a:solidFill>
                            <a:schemeClr val="bg2">
                              <a:lumMod val="50000"/>
                            </a:schemeClr>
                          </a:solidFill>
                          <a:effectLst/>
                        </a:rPr>
                        <a:t>2</a:t>
                      </a:r>
                      <a:r>
                        <a:rPr lang="en-GB" sz="1100">
                          <a:solidFill>
                            <a:schemeClr val="bg2">
                              <a:lumMod val="50000"/>
                            </a:schemeClr>
                          </a:solidFill>
                          <a:effectLst/>
                        </a:rPr>
                        <a:t>C</a:t>
                      </a:r>
                      <a:r>
                        <a:rPr lang="en-GB" sz="1100" baseline="-25000">
                          <a:solidFill>
                            <a:schemeClr val="bg2">
                              <a:lumMod val="50000"/>
                            </a:schemeClr>
                          </a:solidFill>
                          <a:effectLst/>
                        </a:rPr>
                        <a:t>2</a:t>
                      </a:r>
                      <a:r>
                        <a:rPr lang="en-GB" sz="1100">
                          <a:solidFill>
                            <a:schemeClr val="bg2">
                              <a:lumMod val="50000"/>
                            </a:schemeClr>
                          </a:solidFill>
                          <a:effectLst/>
                        </a:rPr>
                        <a:t>H</a:t>
                      </a:r>
                      <a:r>
                        <a:rPr lang="en-GB" sz="1100" baseline="-25000">
                          <a:solidFill>
                            <a:schemeClr val="bg2">
                              <a:lumMod val="50000"/>
                            </a:schemeClr>
                          </a:solidFill>
                          <a:effectLst/>
                        </a:rPr>
                        <a:t>5</a:t>
                      </a:r>
                      <a:r>
                        <a:rPr lang="en-GB" sz="1100">
                          <a:solidFill>
                            <a:schemeClr val="bg2">
                              <a:lumMod val="50000"/>
                            </a:schemeClr>
                          </a:solidFill>
                          <a:effectLst/>
                        </a:rPr>
                        <a:t>(l)</a:t>
                      </a:r>
                      <a:endParaRPr lang="en-GB" sz="1100">
                        <a:solidFill>
                          <a:schemeClr val="bg2">
                            <a:lumMod val="50000"/>
                          </a:schemeClr>
                        </a:solidFill>
                        <a:effectLst/>
                        <a:latin typeface="Arial" panose="020B0604020202020204" pitchFamily="34" charset="0"/>
                        <a:ea typeface="Times New Roman" panose="02020603050405020304" pitchFamily="18" charset="0"/>
                        <a:cs typeface="Mangal" panose="020B0502040204020203"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100">
                          <a:solidFill>
                            <a:schemeClr val="bg2">
                              <a:lumMod val="50000"/>
                            </a:schemeClr>
                          </a:solidFill>
                          <a:effectLst/>
                        </a:rPr>
                        <a:t>+</a:t>
                      </a:r>
                      <a:endParaRPr lang="en-GB" sz="1100">
                        <a:solidFill>
                          <a:schemeClr val="bg2">
                            <a:lumMod val="50000"/>
                          </a:schemeClr>
                        </a:solidFill>
                        <a:effectLst/>
                        <a:latin typeface="Arial" panose="020B0604020202020204" pitchFamily="34" charset="0"/>
                        <a:ea typeface="Times New Roman" panose="02020603050405020304" pitchFamily="18" charset="0"/>
                        <a:cs typeface="Mangal" panose="020B0502040204020203"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100">
                          <a:solidFill>
                            <a:schemeClr val="bg2">
                              <a:lumMod val="50000"/>
                            </a:schemeClr>
                          </a:solidFill>
                          <a:effectLst/>
                        </a:rPr>
                        <a:t>H</a:t>
                      </a:r>
                      <a:r>
                        <a:rPr lang="en-GB" sz="1100" baseline="-25000">
                          <a:solidFill>
                            <a:schemeClr val="bg2">
                              <a:lumMod val="50000"/>
                            </a:schemeClr>
                          </a:solidFill>
                          <a:effectLst/>
                        </a:rPr>
                        <a:t>2</a:t>
                      </a:r>
                      <a:r>
                        <a:rPr lang="en-GB" sz="1100">
                          <a:solidFill>
                            <a:schemeClr val="bg2">
                              <a:lumMod val="50000"/>
                            </a:schemeClr>
                          </a:solidFill>
                          <a:effectLst/>
                        </a:rPr>
                        <a:t>O(l)</a:t>
                      </a:r>
                      <a:endParaRPr lang="en-GB" sz="1100">
                        <a:solidFill>
                          <a:schemeClr val="bg2">
                            <a:lumMod val="50000"/>
                          </a:schemeClr>
                        </a:solidFill>
                        <a:effectLst/>
                        <a:latin typeface="Arial" panose="020B0604020202020204" pitchFamily="34" charset="0"/>
                        <a:ea typeface="Times New Roman" panose="02020603050405020304" pitchFamily="18" charset="0"/>
                        <a:cs typeface="Mangal" panose="020B0502040204020203"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9110436"/>
                  </a:ext>
                </a:extLst>
              </a:tr>
              <a:tr h="0">
                <a:tc>
                  <a:txBody>
                    <a:bodyPr/>
                    <a:lstStyle/>
                    <a:p>
                      <a:pPr algn="ctr">
                        <a:spcBef>
                          <a:spcPts val="300"/>
                        </a:spcBef>
                        <a:spcAft>
                          <a:spcPts val="300"/>
                        </a:spcAft>
                      </a:pPr>
                      <a:r>
                        <a:rPr lang="en-GB" sz="1100">
                          <a:solidFill>
                            <a:schemeClr val="bg2">
                              <a:lumMod val="50000"/>
                            </a:schemeClr>
                          </a:solidFill>
                          <a:effectLst/>
                        </a:rPr>
                        <a:t>ethanol</a:t>
                      </a:r>
                      <a:endParaRPr lang="en-GB" sz="1100">
                        <a:solidFill>
                          <a:schemeClr val="bg2">
                            <a:lumMod val="50000"/>
                          </a:schemeClr>
                        </a:solidFill>
                        <a:effectLst/>
                        <a:latin typeface="Arial" panose="020B0604020202020204" pitchFamily="34" charset="0"/>
                        <a:ea typeface="Times New Roman" panose="02020603050405020304" pitchFamily="18" charset="0"/>
                        <a:cs typeface="Mangal" panose="020B0502040204020203" pitchFamily="18"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100">
                          <a:solidFill>
                            <a:schemeClr val="bg2">
                              <a:lumMod val="50000"/>
                            </a:schemeClr>
                          </a:solidFill>
                          <a:effectLst/>
                        </a:rPr>
                        <a:t> </a:t>
                      </a:r>
                      <a:endParaRPr lang="en-GB" sz="1100">
                        <a:solidFill>
                          <a:schemeClr val="bg2">
                            <a:lumMod val="50000"/>
                          </a:schemeClr>
                        </a:solidFill>
                        <a:effectLst/>
                        <a:latin typeface="Arial" panose="020B0604020202020204" pitchFamily="34" charset="0"/>
                        <a:ea typeface="Times New Roman" panose="02020603050405020304" pitchFamily="18" charset="0"/>
                        <a:cs typeface="Mangal" panose="020B0502040204020203" pitchFamily="18"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100">
                          <a:solidFill>
                            <a:schemeClr val="bg2">
                              <a:lumMod val="50000"/>
                            </a:schemeClr>
                          </a:solidFill>
                          <a:effectLst/>
                        </a:rPr>
                        <a:t>ethanoic acid</a:t>
                      </a:r>
                      <a:endParaRPr lang="en-GB" sz="1100">
                        <a:solidFill>
                          <a:schemeClr val="bg2">
                            <a:lumMod val="50000"/>
                          </a:schemeClr>
                        </a:solidFill>
                        <a:effectLst/>
                        <a:latin typeface="Arial" panose="020B0604020202020204" pitchFamily="34" charset="0"/>
                        <a:ea typeface="Times New Roman" panose="02020603050405020304" pitchFamily="18" charset="0"/>
                        <a:cs typeface="Mangal" panose="020B0502040204020203" pitchFamily="18"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100">
                          <a:solidFill>
                            <a:schemeClr val="bg2">
                              <a:lumMod val="50000"/>
                            </a:schemeClr>
                          </a:solidFill>
                          <a:effectLst/>
                        </a:rPr>
                        <a:t> </a:t>
                      </a:r>
                      <a:endParaRPr lang="en-GB" sz="1100">
                        <a:solidFill>
                          <a:schemeClr val="bg2">
                            <a:lumMod val="50000"/>
                          </a:schemeClr>
                        </a:solidFill>
                        <a:effectLst/>
                        <a:latin typeface="Arial" panose="020B0604020202020204" pitchFamily="34" charset="0"/>
                        <a:ea typeface="Times New Roman" panose="02020603050405020304" pitchFamily="18" charset="0"/>
                        <a:cs typeface="Mangal" panose="020B0502040204020203" pitchFamily="18"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100">
                          <a:solidFill>
                            <a:schemeClr val="bg2">
                              <a:lumMod val="50000"/>
                            </a:schemeClr>
                          </a:solidFill>
                          <a:effectLst/>
                        </a:rPr>
                        <a:t>ethyl ethanoate</a:t>
                      </a:r>
                      <a:endParaRPr lang="en-GB" sz="1100">
                        <a:solidFill>
                          <a:schemeClr val="bg2">
                            <a:lumMod val="50000"/>
                          </a:schemeClr>
                        </a:solidFill>
                        <a:effectLst/>
                        <a:latin typeface="Arial" panose="020B0604020202020204" pitchFamily="34" charset="0"/>
                        <a:ea typeface="Times New Roman" panose="02020603050405020304" pitchFamily="18" charset="0"/>
                        <a:cs typeface="Mangal" panose="020B0502040204020203" pitchFamily="18"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100">
                          <a:solidFill>
                            <a:schemeClr val="bg2">
                              <a:lumMod val="50000"/>
                            </a:schemeClr>
                          </a:solidFill>
                          <a:effectLst/>
                        </a:rPr>
                        <a:t> </a:t>
                      </a:r>
                      <a:endParaRPr lang="en-GB" sz="1100">
                        <a:solidFill>
                          <a:schemeClr val="bg2">
                            <a:lumMod val="50000"/>
                          </a:schemeClr>
                        </a:solidFill>
                        <a:effectLst/>
                        <a:latin typeface="Arial" panose="020B0604020202020204" pitchFamily="34" charset="0"/>
                        <a:ea typeface="Times New Roman" panose="02020603050405020304" pitchFamily="18" charset="0"/>
                        <a:cs typeface="Mangal" panose="020B0502040204020203" pitchFamily="18"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spcBef>
                          <a:spcPts val="300"/>
                        </a:spcBef>
                        <a:spcAft>
                          <a:spcPts val="300"/>
                        </a:spcAft>
                      </a:pPr>
                      <a:r>
                        <a:rPr lang="en-GB" sz="1100" dirty="0">
                          <a:solidFill>
                            <a:schemeClr val="bg2">
                              <a:lumMod val="50000"/>
                            </a:schemeClr>
                          </a:solidFill>
                          <a:effectLst/>
                        </a:rPr>
                        <a:t>water</a:t>
                      </a:r>
                      <a:endParaRPr lang="en-GB" sz="1100" dirty="0">
                        <a:solidFill>
                          <a:schemeClr val="bg2">
                            <a:lumMod val="50000"/>
                          </a:schemeClr>
                        </a:solidFill>
                        <a:effectLst/>
                        <a:latin typeface="Arial" panose="020B0604020202020204" pitchFamily="34" charset="0"/>
                        <a:ea typeface="Times New Roman" panose="02020603050405020304" pitchFamily="18" charset="0"/>
                        <a:cs typeface="Mangal" panose="020B0502040204020203" pitchFamily="18"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09242689"/>
                  </a:ext>
                </a:extLst>
              </a:tr>
            </a:tbl>
          </a:graphicData>
        </a:graphic>
      </p:graphicFrame>
    </p:spTree>
    <p:extLst>
      <p:ext uri="{BB962C8B-B14F-4D97-AF65-F5344CB8AC3E}">
        <p14:creationId xmlns:p14="http://schemas.microsoft.com/office/powerpoint/2010/main" val="1527436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78EF5-E1EE-49DB-9DFB-4F4519F8F149}"/>
              </a:ext>
            </a:extLst>
          </p:cNvPr>
          <p:cNvSpPr>
            <a:spLocks noGrp="1"/>
          </p:cNvSpPr>
          <p:nvPr>
            <p:ph type="title"/>
          </p:nvPr>
        </p:nvSpPr>
        <p:spPr/>
        <p:txBody>
          <a:bodyPr>
            <a:noAutofit/>
          </a:bodyPr>
          <a:lstStyle/>
          <a:p>
            <a:r>
              <a:rPr lang="en-GB" sz="4400" dirty="0"/>
              <a:t>4. Key skills practice questions</a:t>
            </a:r>
          </a:p>
        </p:txBody>
      </p:sp>
      <p:sp>
        <p:nvSpPr>
          <p:cNvPr id="3" name="Content Placeholder 2">
            <a:extLst>
              <a:ext uri="{FF2B5EF4-FFF2-40B4-BE49-F238E27FC236}">
                <a16:creationId xmlns:a16="http://schemas.microsoft.com/office/drawing/2014/main" id="{216906E2-8657-43A6-A2B4-F4120B224F6F}"/>
              </a:ext>
            </a:extLst>
          </p:cNvPr>
          <p:cNvSpPr>
            <a:spLocks noGrp="1"/>
          </p:cNvSpPr>
          <p:nvPr>
            <p:ph idx="1"/>
          </p:nvPr>
        </p:nvSpPr>
        <p:spPr>
          <a:xfrm>
            <a:off x="600075" y="2003361"/>
            <a:ext cx="5657850" cy="7045389"/>
          </a:xfrm>
        </p:spPr>
        <p:txBody>
          <a:bodyPr>
            <a:normAutofit/>
          </a:bodyPr>
          <a:lstStyle/>
          <a:p>
            <a:r>
              <a:rPr lang="en-US" sz="1400" b="1" dirty="0"/>
              <a:t>Recall the names and formulae of basic alkane and alkenes:</a:t>
            </a:r>
            <a:r>
              <a:rPr lang="en-US" sz="1200" dirty="0"/>
              <a:t> </a:t>
            </a:r>
            <a:endParaRPr lang="en-GB" sz="1200" dirty="0"/>
          </a:p>
          <a:p>
            <a:pPr marL="0" lvl="0" indent="0" defTabSz="914400" eaLnBrk="0" fontAlgn="base" hangingPunct="0">
              <a:spcBef>
                <a:spcPct val="0"/>
              </a:spcBef>
              <a:spcAft>
                <a:spcPct val="0"/>
              </a:spcAft>
              <a:buClrTx/>
              <a:buNone/>
              <a:tabLst>
                <a:tab pos="228600" algn="l"/>
                <a:tab pos="457200" algn="l"/>
                <a:tab pos="685800" algn="l"/>
                <a:tab pos="914400" algn="l"/>
                <a:tab pos="6446838" algn="r"/>
              </a:tabLst>
            </a:pPr>
            <a:r>
              <a:rPr lang="en-GB" altLang="en-US" sz="1200" b="1" dirty="0">
                <a:latin typeface="+mj-lt"/>
                <a:ea typeface="Times New Roman" panose="02020603050405020304" pitchFamily="18" charset="0"/>
                <a:cs typeface="Arial" panose="020B0604020202020204" pitchFamily="34" charset="0"/>
              </a:rPr>
              <a:t>1.</a:t>
            </a:r>
            <a:r>
              <a:rPr lang="en-GB" altLang="en-US" sz="1200" dirty="0">
                <a:latin typeface="+mj-lt"/>
                <a:ea typeface="Times New Roman" panose="02020603050405020304" pitchFamily="18" charset="0"/>
                <a:cs typeface="Arial" panose="020B0604020202020204" pitchFamily="34" charset="0"/>
              </a:rPr>
              <a:t> 	Explain why alkanes are said to be hydrocarbons</a:t>
            </a:r>
          </a:p>
          <a:p>
            <a:pPr marL="0" lvl="0" indent="0" defTabSz="914400" eaLnBrk="0" fontAlgn="base" hangingPunct="0">
              <a:spcBef>
                <a:spcPct val="0"/>
              </a:spcBef>
              <a:spcAft>
                <a:spcPct val="0"/>
              </a:spcAft>
              <a:buClrTx/>
              <a:buNone/>
              <a:tabLst>
                <a:tab pos="228600" algn="l"/>
                <a:tab pos="457200" algn="l"/>
                <a:tab pos="685800" algn="l"/>
                <a:tab pos="914400" algn="l"/>
                <a:tab pos="6446838" algn="r"/>
              </a:tabLst>
            </a:pPr>
            <a:endParaRPr lang="en-GB" sz="1200" dirty="0">
              <a:latin typeface="+mj-lt"/>
            </a:endParaRPr>
          </a:p>
          <a:p>
            <a:pPr marL="0" indent="0" defTabSz="914400" eaLnBrk="0" fontAlgn="base" hangingPunct="0">
              <a:spcBef>
                <a:spcPct val="0"/>
              </a:spcBef>
              <a:spcAft>
                <a:spcPct val="0"/>
              </a:spcAft>
              <a:buClrTx/>
              <a:buNone/>
              <a:tabLst>
                <a:tab pos="228600" algn="l"/>
                <a:tab pos="457200" algn="l"/>
                <a:tab pos="685800" algn="l"/>
                <a:tab pos="914400" algn="l"/>
                <a:tab pos="6446838" algn="r"/>
              </a:tabLst>
            </a:pPr>
            <a:r>
              <a:rPr lang="en-GB" sz="1200" b="1" dirty="0">
                <a:latin typeface="+mj-lt"/>
              </a:rPr>
              <a:t>2. </a:t>
            </a:r>
            <a:r>
              <a:rPr lang="en-GB" sz="1200" dirty="0">
                <a:latin typeface="+mj-lt"/>
              </a:rPr>
              <a:t>How many bonds does a carbon atom always have?</a:t>
            </a:r>
          </a:p>
          <a:p>
            <a:pPr marL="0" lvl="0" indent="0" defTabSz="914400" eaLnBrk="0" fontAlgn="base" hangingPunct="0">
              <a:spcBef>
                <a:spcPct val="0"/>
              </a:spcBef>
              <a:spcAft>
                <a:spcPct val="0"/>
              </a:spcAft>
              <a:buClrTx/>
              <a:buNone/>
              <a:tabLst>
                <a:tab pos="228600" algn="l"/>
                <a:tab pos="457200" algn="l"/>
                <a:tab pos="685800" algn="l"/>
                <a:tab pos="914400" algn="l"/>
                <a:tab pos="6446838" algn="r"/>
              </a:tabLst>
            </a:pPr>
            <a:endParaRPr lang="en-GB" sz="1200" dirty="0">
              <a:latin typeface="+mj-lt"/>
            </a:endParaRPr>
          </a:p>
          <a:p>
            <a:pPr marL="0" indent="0" defTabSz="914400" eaLnBrk="0" fontAlgn="base" hangingPunct="0">
              <a:spcBef>
                <a:spcPct val="0"/>
              </a:spcBef>
              <a:spcAft>
                <a:spcPct val="0"/>
              </a:spcAft>
              <a:buClrTx/>
              <a:buNone/>
              <a:tabLst>
                <a:tab pos="228600" algn="l"/>
                <a:tab pos="457200" algn="l"/>
                <a:tab pos="685800" algn="l"/>
                <a:tab pos="914400" algn="l"/>
                <a:tab pos="6446838" algn="r"/>
              </a:tabLst>
            </a:pPr>
            <a:r>
              <a:rPr lang="en-GB" sz="1200" b="1" dirty="0">
                <a:latin typeface="+mj-lt"/>
              </a:rPr>
              <a:t>3. </a:t>
            </a:r>
            <a:r>
              <a:rPr lang="en-GB" sz="1200" dirty="0">
                <a:latin typeface="+mj-lt"/>
              </a:rPr>
              <a:t>State the correct molecular formula for hexane.</a:t>
            </a:r>
          </a:p>
          <a:p>
            <a:pPr marL="0" indent="0" defTabSz="914400" eaLnBrk="0" fontAlgn="base" hangingPunct="0">
              <a:spcBef>
                <a:spcPct val="0"/>
              </a:spcBef>
              <a:spcAft>
                <a:spcPct val="0"/>
              </a:spcAft>
              <a:buClrTx/>
              <a:buNone/>
              <a:tabLst>
                <a:tab pos="228600" algn="l"/>
                <a:tab pos="457200" algn="l"/>
                <a:tab pos="685800" algn="l"/>
                <a:tab pos="914400" algn="l"/>
                <a:tab pos="6446838" algn="r"/>
              </a:tabLst>
            </a:pPr>
            <a:endParaRPr lang="en-GB" sz="1200" dirty="0">
              <a:latin typeface="+mj-lt"/>
            </a:endParaRPr>
          </a:p>
          <a:p>
            <a:pPr marL="0" indent="0" defTabSz="914400" eaLnBrk="0" fontAlgn="base" hangingPunct="0">
              <a:spcBef>
                <a:spcPct val="0"/>
              </a:spcBef>
              <a:spcAft>
                <a:spcPct val="0"/>
              </a:spcAft>
              <a:buClrTx/>
              <a:buNone/>
              <a:tabLst>
                <a:tab pos="228600" algn="l"/>
                <a:tab pos="457200" algn="l"/>
                <a:tab pos="685800" algn="l"/>
                <a:tab pos="914400" algn="l"/>
                <a:tab pos="6446838" algn="r"/>
              </a:tabLst>
            </a:pPr>
            <a:r>
              <a:rPr lang="en-GB" sz="1200" b="1" dirty="0">
                <a:latin typeface="+mj-lt"/>
              </a:rPr>
              <a:t>4. </a:t>
            </a:r>
            <a:r>
              <a:rPr lang="en-GB" sz="1200" dirty="0">
                <a:latin typeface="+mj-lt"/>
              </a:rPr>
              <a:t>What is the general formula for an:</a:t>
            </a:r>
          </a:p>
          <a:p>
            <a:pPr marL="0" indent="0" defTabSz="914400" eaLnBrk="0" fontAlgn="base" hangingPunct="0">
              <a:spcBef>
                <a:spcPct val="0"/>
              </a:spcBef>
              <a:spcAft>
                <a:spcPct val="0"/>
              </a:spcAft>
              <a:buClrTx/>
              <a:buNone/>
              <a:tabLst>
                <a:tab pos="228600" algn="l"/>
                <a:tab pos="457200" algn="l"/>
                <a:tab pos="685800" algn="l"/>
                <a:tab pos="914400" algn="l"/>
                <a:tab pos="6446838" algn="r"/>
              </a:tabLst>
            </a:pPr>
            <a:r>
              <a:rPr lang="en-GB" sz="1200" dirty="0">
                <a:latin typeface="+mj-lt"/>
              </a:rPr>
              <a:t>	</a:t>
            </a:r>
            <a:r>
              <a:rPr lang="en-GB" sz="1200" b="1" dirty="0">
                <a:latin typeface="+mj-lt"/>
              </a:rPr>
              <a:t>a</a:t>
            </a:r>
            <a:r>
              <a:rPr lang="en-GB" sz="1200" dirty="0">
                <a:latin typeface="+mj-lt"/>
              </a:rPr>
              <a:t> alkane</a:t>
            </a:r>
          </a:p>
          <a:p>
            <a:pPr marL="0" indent="0" defTabSz="914400" eaLnBrk="0" fontAlgn="base" hangingPunct="0">
              <a:spcBef>
                <a:spcPct val="0"/>
              </a:spcBef>
              <a:spcAft>
                <a:spcPct val="0"/>
              </a:spcAft>
              <a:buClrTx/>
              <a:buNone/>
              <a:tabLst>
                <a:tab pos="228600" algn="l"/>
                <a:tab pos="457200" algn="l"/>
                <a:tab pos="685800" algn="l"/>
                <a:tab pos="914400" algn="l"/>
                <a:tab pos="6446838" algn="r"/>
              </a:tabLst>
            </a:pPr>
            <a:r>
              <a:rPr lang="en-GB" sz="1200" dirty="0">
                <a:latin typeface="+mj-lt"/>
              </a:rPr>
              <a:t>	</a:t>
            </a:r>
            <a:r>
              <a:rPr lang="en-GB" sz="1200" b="1" dirty="0">
                <a:latin typeface="+mj-lt"/>
              </a:rPr>
              <a:t>b</a:t>
            </a:r>
            <a:r>
              <a:rPr lang="en-GB" sz="1200" dirty="0">
                <a:latin typeface="+mj-lt"/>
              </a:rPr>
              <a:t> alkene</a:t>
            </a:r>
          </a:p>
          <a:p>
            <a:pPr marL="0" indent="0" defTabSz="914400" eaLnBrk="0" fontAlgn="base" hangingPunct="0">
              <a:spcBef>
                <a:spcPct val="0"/>
              </a:spcBef>
              <a:spcAft>
                <a:spcPct val="0"/>
              </a:spcAft>
              <a:buClrTx/>
              <a:buNone/>
              <a:tabLst>
                <a:tab pos="228600" algn="l"/>
                <a:tab pos="457200" algn="l"/>
                <a:tab pos="685800" algn="l"/>
                <a:tab pos="914400" algn="l"/>
                <a:tab pos="6446838" algn="r"/>
              </a:tabLst>
            </a:pPr>
            <a:endParaRPr lang="en-GB" sz="1200" dirty="0">
              <a:latin typeface="+mj-lt"/>
            </a:endParaRPr>
          </a:p>
          <a:p>
            <a:pPr marL="0" indent="0" defTabSz="914400" eaLnBrk="0" fontAlgn="base" hangingPunct="0">
              <a:spcBef>
                <a:spcPct val="0"/>
              </a:spcBef>
              <a:spcAft>
                <a:spcPct val="0"/>
              </a:spcAft>
              <a:buClrTx/>
              <a:buNone/>
              <a:tabLst>
                <a:tab pos="228600" algn="l"/>
                <a:tab pos="457200" algn="l"/>
                <a:tab pos="685800" algn="l"/>
                <a:tab pos="914400" algn="l"/>
                <a:tab pos="6446838" algn="r"/>
              </a:tabLst>
            </a:pPr>
            <a:r>
              <a:rPr lang="en-GB" sz="1200" b="1" dirty="0">
                <a:latin typeface="+mj-lt"/>
              </a:rPr>
              <a:t>5. </a:t>
            </a:r>
            <a:r>
              <a:rPr lang="en-GB" sz="1200" dirty="0">
                <a:latin typeface="+mj-lt"/>
              </a:rPr>
              <a:t>Name and draw the first 5 alkanes and alkenes in the tables below</a:t>
            </a:r>
          </a:p>
          <a:p>
            <a:pPr marL="0" lvl="0" indent="0" defTabSz="914400" eaLnBrk="0" fontAlgn="base" hangingPunct="0">
              <a:spcBef>
                <a:spcPct val="0"/>
              </a:spcBef>
              <a:spcAft>
                <a:spcPct val="0"/>
              </a:spcAft>
              <a:buClrTx/>
              <a:buNone/>
              <a:tabLst>
                <a:tab pos="228600" algn="l"/>
                <a:tab pos="457200" algn="l"/>
                <a:tab pos="685800" algn="l"/>
                <a:tab pos="914400" algn="l"/>
                <a:tab pos="6446838" algn="r"/>
              </a:tabLst>
            </a:pPr>
            <a:endParaRPr lang="en-GB" sz="1313" dirty="0"/>
          </a:p>
        </p:txBody>
      </p:sp>
      <p:sp>
        <p:nvSpPr>
          <p:cNvPr id="5" name="Rectangle 3">
            <a:extLst>
              <a:ext uri="{FF2B5EF4-FFF2-40B4-BE49-F238E27FC236}">
                <a16:creationId xmlns:a16="http://schemas.microsoft.com/office/drawing/2014/main" id="{338EB371-8E89-4A57-AF27-0F4AD3BE5855}"/>
              </a:ext>
            </a:extLst>
          </p:cNvPr>
          <p:cNvSpPr>
            <a:spLocks noChangeArrowheads="1"/>
          </p:cNvSpPr>
          <p:nvPr/>
        </p:nvSpPr>
        <p:spPr bwMode="auto">
          <a:xfrm>
            <a:off x="1428750" y="4101470"/>
            <a:ext cx="22313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 pos="457200" algn="l"/>
                <a:tab pos="685800" algn="l"/>
                <a:tab pos="914400" algn="l"/>
                <a:tab pos="6446838" algn="r"/>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457200" algn="l"/>
                <a:tab pos="685800" algn="l"/>
                <a:tab pos="914400" algn="l"/>
                <a:tab pos="6446838" algn="r"/>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457200" algn="l"/>
                <a:tab pos="685800" algn="l"/>
                <a:tab pos="914400" algn="l"/>
                <a:tab pos="6446838" algn="r"/>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457200" algn="l"/>
                <a:tab pos="685800" algn="l"/>
                <a:tab pos="914400" algn="l"/>
                <a:tab pos="6446838" algn="r"/>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457200" algn="l"/>
                <a:tab pos="685800" algn="l"/>
                <a:tab pos="914400" algn="l"/>
                <a:tab pos="6446838" algn="r"/>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57200" algn="l"/>
                <a:tab pos="685800" algn="l"/>
                <a:tab pos="914400" algn="l"/>
                <a:tab pos="6446838" algn="r"/>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57200" algn="l"/>
                <a:tab pos="685800" algn="l"/>
                <a:tab pos="914400" algn="l"/>
                <a:tab pos="6446838" algn="r"/>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57200" algn="l"/>
                <a:tab pos="685800" algn="l"/>
                <a:tab pos="914400" algn="l"/>
                <a:tab pos="6446838" algn="r"/>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57200" algn="l"/>
                <a:tab pos="685800" algn="l"/>
                <a:tab pos="914400" algn="l"/>
                <a:tab pos="6446838"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914400" algn="l"/>
                <a:tab pos="6446838" algn="r"/>
              </a:tabLst>
            </a:pPr>
            <a:r>
              <a:rPr kumimoji="0" lang="en-GB"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6" name="Table 6">
            <a:extLst>
              <a:ext uri="{FF2B5EF4-FFF2-40B4-BE49-F238E27FC236}">
                <a16:creationId xmlns:a16="http://schemas.microsoft.com/office/drawing/2014/main" id="{053FA8D5-CD36-4C02-B495-5C90552A2A30}"/>
              </a:ext>
            </a:extLst>
          </p:cNvPr>
          <p:cNvGraphicFramePr>
            <a:graphicFrameLocks noGrp="1"/>
          </p:cNvGraphicFramePr>
          <p:nvPr>
            <p:extLst>
              <p:ext uri="{D42A27DB-BD31-4B8C-83A1-F6EECF244321}">
                <p14:modId xmlns:p14="http://schemas.microsoft.com/office/powerpoint/2010/main" val="1668915867"/>
              </p:ext>
            </p:extLst>
          </p:nvPr>
        </p:nvGraphicFramePr>
        <p:xfrm>
          <a:off x="679450" y="4369430"/>
          <a:ext cx="2609850" cy="4552320"/>
        </p:xfrm>
        <a:graphic>
          <a:graphicData uri="http://schemas.openxmlformats.org/drawingml/2006/table">
            <a:tbl>
              <a:tblPr firstRow="1" bandRow="1">
                <a:tableStyleId>{5940675A-B579-460E-94D1-54222C63F5DA}</a:tableStyleId>
              </a:tblPr>
              <a:tblGrid>
                <a:gridCol w="940563">
                  <a:extLst>
                    <a:ext uri="{9D8B030D-6E8A-4147-A177-3AD203B41FA5}">
                      <a16:colId xmlns:a16="http://schemas.microsoft.com/office/drawing/2014/main" val="4228510245"/>
                    </a:ext>
                  </a:extLst>
                </a:gridCol>
                <a:gridCol w="1669287">
                  <a:extLst>
                    <a:ext uri="{9D8B030D-6E8A-4147-A177-3AD203B41FA5}">
                      <a16:colId xmlns:a16="http://schemas.microsoft.com/office/drawing/2014/main" val="2783378759"/>
                    </a:ext>
                  </a:extLst>
                </a:gridCol>
              </a:tblGrid>
              <a:tr h="758720">
                <a:tc>
                  <a:txBody>
                    <a:bodyPr/>
                    <a:lstStyle/>
                    <a:p>
                      <a:r>
                        <a:rPr lang="en-GB" sz="1200" b="1" dirty="0"/>
                        <a:t>Alkane name</a:t>
                      </a:r>
                    </a:p>
                  </a:txBody>
                  <a:tcPr/>
                </a:tc>
                <a:tc>
                  <a:txBody>
                    <a:bodyPr/>
                    <a:lstStyle/>
                    <a:p>
                      <a:r>
                        <a:rPr lang="en-GB" sz="1200" b="1" dirty="0"/>
                        <a:t>Alkane structure</a:t>
                      </a:r>
                    </a:p>
                  </a:txBody>
                  <a:tcPr/>
                </a:tc>
                <a:extLst>
                  <a:ext uri="{0D108BD9-81ED-4DB2-BD59-A6C34878D82A}">
                    <a16:rowId xmlns:a16="http://schemas.microsoft.com/office/drawing/2014/main" val="2205678177"/>
                  </a:ext>
                </a:extLst>
              </a:tr>
              <a:tr h="758720">
                <a:tc>
                  <a:txBody>
                    <a:bodyPr/>
                    <a:lstStyle/>
                    <a:p>
                      <a:endParaRPr lang="en-GB"/>
                    </a:p>
                  </a:txBody>
                  <a:tcPr/>
                </a:tc>
                <a:tc>
                  <a:txBody>
                    <a:bodyPr/>
                    <a:lstStyle/>
                    <a:p>
                      <a:endParaRPr lang="en-GB"/>
                    </a:p>
                  </a:txBody>
                  <a:tcPr/>
                </a:tc>
                <a:extLst>
                  <a:ext uri="{0D108BD9-81ED-4DB2-BD59-A6C34878D82A}">
                    <a16:rowId xmlns:a16="http://schemas.microsoft.com/office/drawing/2014/main" val="3577343550"/>
                  </a:ext>
                </a:extLst>
              </a:tr>
              <a:tr h="758720">
                <a:tc>
                  <a:txBody>
                    <a:bodyPr/>
                    <a:lstStyle/>
                    <a:p>
                      <a:endParaRPr lang="en-GB"/>
                    </a:p>
                  </a:txBody>
                  <a:tcPr/>
                </a:tc>
                <a:tc>
                  <a:txBody>
                    <a:bodyPr/>
                    <a:lstStyle/>
                    <a:p>
                      <a:endParaRPr lang="en-GB"/>
                    </a:p>
                  </a:txBody>
                  <a:tcPr/>
                </a:tc>
                <a:extLst>
                  <a:ext uri="{0D108BD9-81ED-4DB2-BD59-A6C34878D82A}">
                    <a16:rowId xmlns:a16="http://schemas.microsoft.com/office/drawing/2014/main" val="350887255"/>
                  </a:ext>
                </a:extLst>
              </a:tr>
              <a:tr h="758720">
                <a:tc>
                  <a:txBody>
                    <a:bodyPr/>
                    <a:lstStyle/>
                    <a:p>
                      <a:endParaRPr lang="en-GB"/>
                    </a:p>
                  </a:txBody>
                  <a:tcPr/>
                </a:tc>
                <a:tc>
                  <a:txBody>
                    <a:bodyPr/>
                    <a:lstStyle/>
                    <a:p>
                      <a:endParaRPr lang="en-GB"/>
                    </a:p>
                  </a:txBody>
                  <a:tcPr/>
                </a:tc>
                <a:extLst>
                  <a:ext uri="{0D108BD9-81ED-4DB2-BD59-A6C34878D82A}">
                    <a16:rowId xmlns:a16="http://schemas.microsoft.com/office/drawing/2014/main" val="713789639"/>
                  </a:ext>
                </a:extLst>
              </a:tr>
              <a:tr h="758720">
                <a:tc>
                  <a:txBody>
                    <a:bodyPr/>
                    <a:lstStyle/>
                    <a:p>
                      <a:endParaRPr lang="en-GB"/>
                    </a:p>
                  </a:txBody>
                  <a:tcPr/>
                </a:tc>
                <a:tc>
                  <a:txBody>
                    <a:bodyPr/>
                    <a:lstStyle/>
                    <a:p>
                      <a:endParaRPr lang="en-GB"/>
                    </a:p>
                  </a:txBody>
                  <a:tcPr/>
                </a:tc>
                <a:extLst>
                  <a:ext uri="{0D108BD9-81ED-4DB2-BD59-A6C34878D82A}">
                    <a16:rowId xmlns:a16="http://schemas.microsoft.com/office/drawing/2014/main" val="841636070"/>
                  </a:ext>
                </a:extLst>
              </a:tr>
              <a:tr h="758720">
                <a:tc>
                  <a:txBody>
                    <a:bodyPr/>
                    <a:lstStyle/>
                    <a:p>
                      <a:endParaRPr lang="en-GB"/>
                    </a:p>
                  </a:txBody>
                  <a:tcPr/>
                </a:tc>
                <a:tc>
                  <a:txBody>
                    <a:bodyPr/>
                    <a:lstStyle/>
                    <a:p>
                      <a:endParaRPr lang="en-GB" dirty="0"/>
                    </a:p>
                  </a:txBody>
                  <a:tcPr/>
                </a:tc>
                <a:extLst>
                  <a:ext uri="{0D108BD9-81ED-4DB2-BD59-A6C34878D82A}">
                    <a16:rowId xmlns:a16="http://schemas.microsoft.com/office/drawing/2014/main" val="17105047"/>
                  </a:ext>
                </a:extLst>
              </a:tr>
            </a:tbl>
          </a:graphicData>
        </a:graphic>
      </p:graphicFrame>
      <p:graphicFrame>
        <p:nvGraphicFramePr>
          <p:cNvPr id="9" name="Table 6">
            <a:extLst>
              <a:ext uri="{FF2B5EF4-FFF2-40B4-BE49-F238E27FC236}">
                <a16:creationId xmlns:a16="http://schemas.microsoft.com/office/drawing/2014/main" id="{2365C374-E689-4A78-9D7E-42EFAC618524}"/>
              </a:ext>
            </a:extLst>
          </p:cNvPr>
          <p:cNvGraphicFramePr>
            <a:graphicFrameLocks noGrp="1"/>
          </p:cNvGraphicFramePr>
          <p:nvPr>
            <p:extLst>
              <p:ext uri="{D42A27DB-BD31-4B8C-83A1-F6EECF244321}">
                <p14:modId xmlns:p14="http://schemas.microsoft.com/office/powerpoint/2010/main" val="1051760591"/>
              </p:ext>
            </p:extLst>
          </p:nvPr>
        </p:nvGraphicFramePr>
        <p:xfrm>
          <a:off x="3568700" y="4363080"/>
          <a:ext cx="2609850" cy="4552320"/>
        </p:xfrm>
        <a:graphic>
          <a:graphicData uri="http://schemas.openxmlformats.org/drawingml/2006/table">
            <a:tbl>
              <a:tblPr firstRow="1" bandRow="1">
                <a:tableStyleId>{5940675A-B579-460E-94D1-54222C63F5DA}</a:tableStyleId>
              </a:tblPr>
              <a:tblGrid>
                <a:gridCol w="940563">
                  <a:extLst>
                    <a:ext uri="{9D8B030D-6E8A-4147-A177-3AD203B41FA5}">
                      <a16:colId xmlns:a16="http://schemas.microsoft.com/office/drawing/2014/main" val="4228510245"/>
                    </a:ext>
                  </a:extLst>
                </a:gridCol>
                <a:gridCol w="1669287">
                  <a:extLst>
                    <a:ext uri="{9D8B030D-6E8A-4147-A177-3AD203B41FA5}">
                      <a16:colId xmlns:a16="http://schemas.microsoft.com/office/drawing/2014/main" val="2783378759"/>
                    </a:ext>
                  </a:extLst>
                </a:gridCol>
              </a:tblGrid>
              <a:tr h="758720">
                <a:tc>
                  <a:txBody>
                    <a:bodyPr/>
                    <a:lstStyle/>
                    <a:p>
                      <a:r>
                        <a:rPr lang="en-GB" sz="1200" b="1" dirty="0"/>
                        <a:t>Alkene name</a:t>
                      </a:r>
                    </a:p>
                  </a:txBody>
                  <a:tcPr/>
                </a:tc>
                <a:tc>
                  <a:txBody>
                    <a:bodyPr/>
                    <a:lstStyle/>
                    <a:p>
                      <a:r>
                        <a:rPr lang="en-GB" sz="1200" b="1" dirty="0"/>
                        <a:t>Alkene structure</a:t>
                      </a:r>
                    </a:p>
                  </a:txBody>
                  <a:tcPr/>
                </a:tc>
                <a:extLst>
                  <a:ext uri="{0D108BD9-81ED-4DB2-BD59-A6C34878D82A}">
                    <a16:rowId xmlns:a16="http://schemas.microsoft.com/office/drawing/2014/main" val="2205678177"/>
                  </a:ext>
                </a:extLst>
              </a:tr>
              <a:tr h="758720">
                <a:tc>
                  <a:txBody>
                    <a:bodyPr/>
                    <a:lstStyle/>
                    <a:p>
                      <a:endParaRPr lang="en-GB"/>
                    </a:p>
                  </a:txBody>
                  <a:tcPr/>
                </a:tc>
                <a:tc>
                  <a:txBody>
                    <a:bodyPr/>
                    <a:lstStyle/>
                    <a:p>
                      <a:endParaRPr lang="en-GB"/>
                    </a:p>
                  </a:txBody>
                  <a:tcPr/>
                </a:tc>
                <a:extLst>
                  <a:ext uri="{0D108BD9-81ED-4DB2-BD59-A6C34878D82A}">
                    <a16:rowId xmlns:a16="http://schemas.microsoft.com/office/drawing/2014/main" val="3577343550"/>
                  </a:ext>
                </a:extLst>
              </a:tr>
              <a:tr h="758720">
                <a:tc>
                  <a:txBody>
                    <a:bodyPr/>
                    <a:lstStyle/>
                    <a:p>
                      <a:endParaRPr lang="en-GB"/>
                    </a:p>
                  </a:txBody>
                  <a:tcPr/>
                </a:tc>
                <a:tc>
                  <a:txBody>
                    <a:bodyPr/>
                    <a:lstStyle/>
                    <a:p>
                      <a:endParaRPr lang="en-GB"/>
                    </a:p>
                  </a:txBody>
                  <a:tcPr/>
                </a:tc>
                <a:extLst>
                  <a:ext uri="{0D108BD9-81ED-4DB2-BD59-A6C34878D82A}">
                    <a16:rowId xmlns:a16="http://schemas.microsoft.com/office/drawing/2014/main" val="350887255"/>
                  </a:ext>
                </a:extLst>
              </a:tr>
              <a:tr h="758720">
                <a:tc>
                  <a:txBody>
                    <a:bodyPr/>
                    <a:lstStyle/>
                    <a:p>
                      <a:endParaRPr lang="en-GB"/>
                    </a:p>
                  </a:txBody>
                  <a:tcPr/>
                </a:tc>
                <a:tc>
                  <a:txBody>
                    <a:bodyPr/>
                    <a:lstStyle/>
                    <a:p>
                      <a:endParaRPr lang="en-GB"/>
                    </a:p>
                  </a:txBody>
                  <a:tcPr/>
                </a:tc>
                <a:extLst>
                  <a:ext uri="{0D108BD9-81ED-4DB2-BD59-A6C34878D82A}">
                    <a16:rowId xmlns:a16="http://schemas.microsoft.com/office/drawing/2014/main" val="713789639"/>
                  </a:ext>
                </a:extLst>
              </a:tr>
              <a:tr h="758720">
                <a:tc>
                  <a:txBody>
                    <a:bodyPr/>
                    <a:lstStyle/>
                    <a:p>
                      <a:endParaRPr lang="en-GB"/>
                    </a:p>
                  </a:txBody>
                  <a:tcPr/>
                </a:tc>
                <a:tc>
                  <a:txBody>
                    <a:bodyPr/>
                    <a:lstStyle/>
                    <a:p>
                      <a:endParaRPr lang="en-GB"/>
                    </a:p>
                  </a:txBody>
                  <a:tcPr/>
                </a:tc>
                <a:extLst>
                  <a:ext uri="{0D108BD9-81ED-4DB2-BD59-A6C34878D82A}">
                    <a16:rowId xmlns:a16="http://schemas.microsoft.com/office/drawing/2014/main" val="841636070"/>
                  </a:ext>
                </a:extLst>
              </a:tr>
              <a:tr h="758720">
                <a:tc>
                  <a:txBody>
                    <a:bodyPr/>
                    <a:lstStyle/>
                    <a:p>
                      <a:endParaRPr lang="en-GB"/>
                    </a:p>
                  </a:txBody>
                  <a:tcPr/>
                </a:tc>
                <a:tc>
                  <a:txBody>
                    <a:bodyPr/>
                    <a:lstStyle/>
                    <a:p>
                      <a:endParaRPr lang="en-GB" dirty="0"/>
                    </a:p>
                  </a:txBody>
                  <a:tcPr/>
                </a:tc>
                <a:extLst>
                  <a:ext uri="{0D108BD9-81ED-4DB2-BD59-A6C34878D82A}">
                    <a16:rowId xmlns:a16="http://schemas.microsoft.com/office/drawing/2014/main" val="17105047"/>
                  </a:ext>
                </a:extLst>
              </a:tr>
            </a:tbl>
          </a:graphicData>
        </a:graphic>
      </p:graphicFrame>
    </p:spTree>
    <p:extLst>
      <p:ext uri="{BB962C8B-B14F-4D97-AF65-F5344CB8AC3E}">
        <p14:creationId xmlns:p14="http://schemas.microsoft.com/office/powerpoint/2010/main" val="2742272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78EF5-E1EE-49DB-9DFB-4F4519F8F149}"/>
              </a:ext>
            </a:extLst>
          </p:cNvPr>
          <p:cNvSpPr>
            <a:spLocks noGrp="1"/>
          </p:cNvSpPr>
          <p:nvPr>
            <p:ph type="title"/>
          </p:nvPr>
        </p:nvSpPr>
        <p:spPr/>
        <p:txBody>
          <a:bodyPr>
            <a:noAutofit/>
          </a:bodyPr>
          <a:lstStyle/>
          <a:p>
            <a:r>
              <a:rPr lang="en-GB" sz="4400" dirty="0"/>
              <a:t>5. Feedback from Teacher</a:t>
            </a:r>
          </a:p>
        </p:txBody>
      </p:sp>
      <p:sp>
        <p:nvSpPr>
          <p:cNvPr id="3" name="Content Placeholder 2">
            <a:extLst>
              <a:ext uri="{FF2B5EF4-FFF2-40B4-BE49-F238E27FC236}">
                <a16:creationId xmlns:a16="http://schemas.microsoft.com/office/drawing/2014/main" id="{216906E2-8657-43A6-A2B4-F4120B224F6F}"/>
              </a:ext>
            </a:extLst>
          </p:cNvPr>
          <p:cNvSpPr>
            <a:spLocks noGrp="1"/>
          </p:cNvSpPr>
          <p:nvPr>
            <p:ph idx="1"/>
          </p:nvPr>
        </p:nvSpPr>
        <p:spPr>
          <a:xfrm>
            <a:off x="600075" y="2003361"/>
            <a:ext cx="5657850" cy="7045389"/>
          </a:xfrm>
        </p:spPr>
        <p:txBody>
          <a:bodyPr>
            <a:normAutofit/>
          </a:bodyPr>
          <a:lstStyle/>
          <a:p>
            <a:r>
              <a:rPr lang="en-US" sz="1400" b="1" dirty="0"/>
              <a:t>Based on the work you have completed a summary of your strengths and areas for improvement are outlined below:</a:t>
            </a:r>
            <a:r>
              <a:rPr lang="en-US" sz="1200" dirty="0"/>
              <a:t> </a:t>
            </a:r>
          </a:p>
          <a:p>
            <a:endParaRPr lang="en-GB" sz="1200" dirty="0"/>
          </a:p>
          <a:p>
            <a:pPr marL="228600" lvl="0" indent="-228600" defTabSz="914400" eaLnBrk="0" fontAlgn="base" hangingPunct="0">
              <a:spcBef>
                <a:spcPct val="0"/>
              </a:spcBef>
              <a:spcAft>
                <a:spcPct val="0"/>
              </a:spcAft>
              <a:buClrTx/>
              <a:buAutoNum type="arabicPeriod"/>
              <a:tabLst>
                <a:tab pos="228600" algn="l"/>
                <a:tab pos="457200" algn="l"/>
                <a:tab pos="685800" algn="l"/>
                <a:tab pos="914400" algn="l"/>
                <a:tab pos="6446838" algn="r"/>
              </a:tabLst>
            </a:pPr>
            <a:r>
              <a:rPr lang="en-GB" altLang="en-US" sz="1200" b="1" dirty="0">
                <a:latin typeface="+mj-lt"/>
                <a:ea typeface="Times New Roman" panose="02020603050405020304" pitchFamily="18" charset="0"/>
                <a:cs typeface="Arial" panose="020B0604020202020204" pitchFamily="34" charset="0"/>
              </a:rPr>
              <a:t>Your strengths are:</a:t>
            </a:r>
          </a:p>
          <a:p>
            <a:pPr marL="228600" lvl="0" indent="-228600" defTabSz="914400" eaLnBrk="0" fontAlgn="base" hangingPunct="0">
              <a:spcBef>
                <a:spcPct val="0"/>
              </a:spcBef>
              <a:spcAft>
                <a:spcPct val="0"/>
              </a:spcAft>
              <a:buClrTx/>
              <a:buAutoNum type="arabicPeriod"/>
              <a:tabLst>
                <a:tab pos="228600" algn="l"/>
                <a:tab pos="457200" algn="l"/>
                <a:tab pos="685800" algn="l"/>
                <a:tab pos="914400" algn="l"/>
                <a:tab pos="6446838" algn="r"/>
              </a:tabLst>
            </a:pPr>
            <a:endParaRPr lang="en-GB" altLang="en-US" sz="1200" dirty="0">
              <a:latin typeface="+mj-lt"/>
              <a:ea typeface="Times New Roman" panose="02020603050405020304" pitchFamily="18" charset="0"/>
              <a:cs typeface="Arial" panose="020B0604020202020204" pitchFamily="34" charset="0"/>
            </a:endParaRPr>
          </a:p>
          <a:p>
            <a:pPr marL="228600" lvl="0" indent="-228600" defTabSz="914400" eaLnBrk="0" fontAlgn="base" hangingPunct="0">
              <a:spcBef>
                <a:spcPct val="0"/>
              </a:spcBef>
              <a:spcAft>
                <a:spcPct val="0"/>
              </a:spcAft>
              <a:buClrTx/>
              <a:buAutoNum type="arabicPeriod"/>
              <a:tabLst>
                <a:tab pos="228600" algn="l"/>
                <a:tab pos="457200" algn="l"/>
                <a:tab pos="685800" algn="l"/>
                <a:tab pos="914400" algn="l"/>
                <a:tab pos="6446838" algn="r"/>
              </a:tabLst>
            </a:pPr>
            <a:endParaRPr lang="en-GB" altLang="en-US" sz="1200" dirty="0">
              <a:latin typeface="+mj-lt"/>
              <a:ea typeface="Times New Roman" panose="02020603050405020304" pitchFamily="18" charset="0"/>
              <a:cs typeface="Arial" panose="020B0604020202020204" pitchFamily="34" charset="0"/>
            </a:endParaRPr>
          </a:p>
          <a:p>
            <a:pPr marL="228600" lvl="0" indent="-228600" defTabSz="914400" eaLnBrk="0" fontAlgn="base" hangingPunct="0">
              <a:spcBef>
                <a:spcPct val="0"/>
              </a:spcBef>
              <a:spcAft>
                <a:spcPct val="0"/>
              </a:spcAft>
              <a:buClrTx/>
              <a:buAutoNum type="arabicPeriod"/>
              <a:tabLst>
                <a:tab pos="228600" algn="l"/>
                <a:tab pos="457200" algn="l"/>
                <a:tab pos="685800" algn="l"/>
                <a:tab pos="914400" algn="l"/>
                <a:tab pos="6446838" algn="r"/>
              </a:tabLst>
            </a:pPr>
            <a:endParaRPr lang="en-GB" altLang="en-US" sz="1200" dirty="0">
              <a:latin typeface="+mj-lt"/>
              <a:ea typeface="Times New Roman" panose="02020603050405020304" pitchFamily="18" charset="0"/>
              <a:cs typeface="Arial" panose="020B0604020202020204" pitchFamily="34" charset="0"/>
            </a:endParaRPr>
          </a:p>
          <a:p>
            <a:pPr marL="228600" lvl="0" indent="-228600" defTabSz="914400" eaLnBrk="0" fontAlgn="base" hangingPunct="0">
              <a:spcBef>
                <a:spcPct val="0"/>
              </a:spcBef>
              <a:spcAft>
                <a:spcPct val="0"/>
              </a:spcAft>
              <a:buClrTx/>
              <a:buAutoNum type="arabicPeriod"/>
              <a:tabLst>
                <a:tab pos="228600" algn="l"/>
                <a:tab pos="457200" algn="l"/>
                <a:tab pos="685800" algn="l"/>
                <a:tab pos="914400" algn="l"/>
                <a:tab pos="6446838" algn="r"/>
              </a:tabLst>
            </a:pPr>
            <a:endParaRPr lang="en-GB" altLang="en-US" sz="1200" dirty="0">
              <a:latin typeface="+mj-lt"/>
              <a:ea typeface="Times New Roman" panose="02020603050405020304" pitchFamily="18" charset="0"/>
              <a:cs typeface="Arial" panose="020B0604020202020204" pitchFamily="34" charset="0"/>
            </a:endParaRPr>
          </a:p>
          <a:p>
            <a:pPr marL="228600" lvl="0" indent="-228600" defTabSz="914400" eaLnBrk="0" fontAlgn="base" hangingPunct="0">
              <a:spcBef>
                <a:spcPct val="0"/>
              </a:spcBef>
              <a:spcAft>
                <a:spcPct val="0"/>
              </a:spcAft>
              <a:buClrTx/>
              <a:buAutoNum type="arabicPeriod"/>
              <a:tabLst>
                <a:tab pos="228600" algn="l"/>
                <a:tab pos="457200" algn="l"/>
                <a:tab pos="685800" algn="l"/>
                <a:tab pos="914400" algn="l"/>
                <a:tab pos="6446838" algn="r"/>
              </a:tabLst>
            </a:pPr>
            <a:endParaRPr lang="en-GB" altLang="en-US" sz="1200" dirty="0">
              <a:latin typeface="+mj-lt"/>
              <a:ea typeface="Times New Roman" panose="02020603050405020304" pitchFamily="18" charset="0"/>
              <a:cs typeface="Arial" panose="020B0604020202020204" pitchFamily="34" charset="0"/>
            </a:endParaRPr>
          </a:p>
          <a:p>
            <a:pPr marL="228600" lvl="0" indent="-228600" defTabSz="914400" eaLnBrk="0" fontAlgn="base" hangingPunct="0">
              <a:spcBef>
                <a:spcPct val="0"/>
              </a:spcBef>
              <a:spcAft>
                <a:spcPct val="0"/>
              </a:spcAft>
              <a:buClrTx/>
              <a:buAutoNum type="arabicPeriod"/>
              <a:tabLst>
                <a:tab pos="228600" algn="l"/>
                <a:tab pos="457200" algn="l"/>
                <a:tab pos="685800" algn="l"/>
                <a:tab pos="914400" algn="l"/>
                <a:tab pos="6446838" algn="r"/>
              </a:tabLst>
            </a:pPr>
            <a:endParaRPr lang="en-GB" altLang="en-US" sz="1200" dirty="0">
              <a:latin typeface="+mj-lt"/>
              <a:ea typeface="Times New Roman" panose="02020603050405020304" pitchFamily="18" charset="0"/>
              <a:cs typeface="Arial" panose="020B0604020202020204" pitchFamily="34" charset="0"/>
            </a:endParaRPr>
          </a:p>
          <a:p>
            <a:pPr marL="228600" lvl="0" indent="-228600" defTabSz="914400" eaLnBrk="0" fontAlgn="base" hangingPunct="0">
              <a:spcBef>
                <a:spcPct val="0"/>
              </a:spcBef>
              <a:spcAft>
                <a:spcPct val="0"/>
              </a:spcAft>
              <a:buClrTx/>
              <a:buAutoNum type="arabicPeriod"/>
              <a:tabLst>
                <a:tab pos="228600" algn="l"/>
                <a:tab pos="457200" algn="l"/>
                <a:tab pos="685800" algn="l"/>
                <a:tab pos="914400" algn="l"/>
                <a:tab pos="6446838" algn="r"/>
              </a:tabLst>
            </a:pPr>
            <a:endParaRPr lang="en-GB" altLang="en-US" sz="1200" dirty="0">
              <a:latin typeface="+mj-lt"/>
              <a:ea typeface="Times New Roman" panose="02020603050405020304" pitchFamily="18" charset="0"/>
              <a:cs typeface="Arial" panose="020B0604020202020204" pitchFamily="34" charset="0"/>
            </a:endParaRPr>
          </a:p>
          <a:p>
            <a:pPr marL="0" lvl="0" indent="0" defTabSz="914400" eaLnBrk="0" fontAlgn="base" hangingPunct="0">
              <a:spcBef>
                <a:spcPct val="0"/>
              </a:spcBef>
              <a:spcAft>
                <a:spcPct val="0"/>
              </a:spcAft>
              <a:buClrTx/>
              <a:buNone/>
              <a:tabLst>
                <a:tab pos="228600" algn="l"/>
                <a:tab pos="457200" algn="l"/>
                <a:tab pos="685800" algn="l"/>
                <a:tab pos="914400" algn="l"/>
                <a:tab pos="6446838" algn="r"/>
              </a:tabLst>
            </a:pPr>
            <a:endParaRPr lang="en-GB" altLang="en-US" sz="1200" dirty="0">
              <a:latin typeface="+mj-lt"/>
              <a:ea typeface="Times New Roman" panose="02020603050405020304" pitchFamily="18" charset="0"/>
              <a:cs typeface="Arial" panose="020B0604020202020204" pitchFamily="34" charset="0"/>
            </a:endParaRPr>
          </a:p>
          <a:p>
            <a:pPr marL="0" lvl="0" indent="0" defTabSz="914400" eaLnBrk="0" fontAlgn="base" hangingPunct="0">
              <a:spcBef>
                <a:spcPct val="0"/>
              </a:spcBef>
              <a:spcAft>
                <a:spcPct val="0"/>
              </a:spcAft>
              <a:buClrTx/>
              <a:buNone/>
              <a:tabLst>
                <a:tab pos="228600" algn="l"/>
                <a:tab pos="457200" algn="l"/>
                <a:tab pos="685800" algn="l"/>
                <a:tab pos="914400" algn="l"/>
                <a:tab pos="6446838" algn="r"/>
              </a:tabLst>
            </a:pPr>
            <a:endParaRPr lang="en-GB" sz="1200" dirty="0">
              <a:latin typeface="+mj-lt"/>
            </a:endParaRPr>
          </a:p>
          <a:p>
            <a:pPr marL="0" indent="0" defTabSz="914400" eaLnBrk="0" fontAlgn="base" hangingPunct="0">
              <a:spcBef>
                <a:spcPct val="0"/>
              </a:spcBef>
              <a:spcAft>
                <a:spcPct val="0"/>
              </a:spcAft>
              <a:buClrTx/>
              <a:buNone/>
              <a:tabLst>
                <a:tab pos="228600" algn="l"/>
                <a:tab pos="457200" algn="l"/>
                <a:tab pos="685800" algn="l"/>
                <a:tab pos="914400" algn="l"/>
                <a:tab pos="6446838" algn="r"/>
              </a:tabLst>
            </a:pPr>
            <a:r>
              <a:rPr lang="en-GB" sz="1200" b="1" dirty="0">
                <a:latin typeface="+mj-lt"/>
              </a:rPr>
              <a:t>2. Your areas for improvement are:</a:t>
            </a:r>
          </a:p>
          <a:p>
            <a:pPr marL="0" indent="0" defTabSz="914400" eaLnBrk="0" fontAlgn="base" hangingPunct="0">
              <a:spcBef>
                <a:spcPct val="0"/>
              </a:spcBef>
              <a:spcAft>
                <a:spcPct val="0"/>
              </a:spcAft>
              <a:buClrTx/>
              <a:buNone/>
              <a:tabLst>
                <a:tab pos="228600" algn="l"/>
                <a:tab pos="457200" algn="l"/>
                <a:tab pos="685800" algn="l"/>
                <a:tab pos="914400" algn="l"/>
                <a:tab pos="6446838" algn="r"/>
              </a:tabLst>
            </a:pPr>
            <a:endParaRPr lang="en-GB" sz="1200" b="1" dirty="0">
              <a:latin typeface="+mj-lt"/>
            </a:endParaRPr>
          </a:p>
          <a:p>
            <a:pPr marL="0" indent="0" defTabSz="914400" eaLnBrk="0" fontAlgn="base" hangingPunct="0">
              <a:spcBef>
                <a:spcPct val="0"/>
              </a:spcBef>
              <a:spcAft>
                <a:spcPct val="0"/>
              </a:spcAft>
              <a:buClrTx/>
              <a:buNone/>
              <a:tabLst>
                <a:tab pos="228600" algn="l"/>
                <a:tab pos="457200" algn="l"/>
                <a:tab pos="685800" algn="l"/>
                <a:tab pos="914400" algn="l"/>
                <a:tab pos="6446838" algn="r"/>
              </a:tabLst>
            </a:pPr>
            <a:endParaRPr lang="en-GB" sz="1200" b="1" dirty="0">
              <a:latin typeface="+mj-lt"/>
            </a:endParaRPr>
          </a:p>
          <a:p>
            <a:pPr marL="0" indent="0" defTabSz="914400" eaLnBrk="0" fontAlgn="base" hangingPunct="0">
              <a:spcBef>
                <a:spcPct val="0"/>
              </a:spcBef>
              <a:spcAft>
                <a:spcPct val="0"/>
              </a:spcAft>
              <a:buClrTx/>
              <a:buNone/>
              <a:tabLst>
                <a:tab pos="228600" algn="l"/>
                <a:tab pos="457200" algn="l"/>
                <a:tab pos="685800" algn="l"/>
                <a:tab pos="914400" algn="l"/>
                <a:tab pos="6446838" algn="r"/>
              </a:tabLst>
            </a:pPr>
            <a:endParaRPr lang="en-GB" sz="1200" b="1" dirty="0">
              <a:latin typeface="+mj-lt"/>
            </a:endParaRPr>
          </a:p>
          <a:p>
            <a:pPr marL="0" indent="0" defTabSz="914400" eaLnBrk="0" fontAlgn="base" hangingPunct="0">
              <a:spcBef>
                <a:spcPct val="0"/>
              </a:spcBef>
              <a:spcAft>
                <a:spcPct val="0"/>
              </a:spcAft>
              <a:buClrTx/>
              <a:buNone/>
              <a:tabLst>
                <a:tab pos="228600" algn="l"/>
                <a:tab pos="457200" algn="l"/>
                <a:tab pos="685800" algn="l"/>
                <a:tab pos="914400" algn="l"/>
                <a:tab pos="6446838" algn="r"/>
              </a:tabLst>
            </a:pPr>
            <a:endParaRPr lang="en-GB" sz="1200" b="1" dirty="0">
              <a:latin typeface="+mj-lt"/>
            </a:endParaRPr>
          </a:p>
          <a:p>
            <a:pPr marL="0" indent="0" defTabSz="914400" eaLnBrk="0" fontAlgn="base" hangingPunct="0">
              <a:spcBef>
                <a:spcPct val="0"/>
              </a:spcBef>
              <a:spcAft>
                <a:spcPct val="0"/>
              </a:spcAft>
              <a:buClrTx/>
              <a:buNone/>
              <a:tabLst>
                <a:tab pos="228600" algn="l"/>
                <a:tab pos="457200" algn="l"/>
                <a:tab pos="685800" algn="l"/>
                <a:tab pos="914400" algn="l"/>
                <a:tab pos="6446838" algn="r"/>
              </a:tabLst>
            </a:pPr>
            <a:endParaRPr lang="en-GB" sz="1200" b="1" dirty="0">
              <a:latin typeface="+mj-lt"/>
            </a:endParaRPr>
          </a:p>
          <a:p>
            <a:pPr marL="0" indent="0" defTabSz="914400" eaLnBrk="0" fontAlgn="base" hangingPunct="0">
              <a:spcBef>
                <a:spcPct val="0"/>
              </a:spcBef>
              <a:spcAft>
                <a:spcPct val="0"/>
              </a:spcAft>
              <a:buClrTx/>
              <a:buNone/>
              <a:tabLst>
                <a:tab pos="228600" algn="l"/>
                <a:tab pos="457200" algn="l"/>
                <a:tab pos="685800" algn="l"/>
                <a:tab pos="914400" algn="l"/>
                <a:tab pos="6446838" algn="r"/>
              </a:tabLst>
            </a:pPr>
            <a:endParaRPr lang="en-GB" sz="1200" b="1" dirty="0">
              <a:latin typeface="+mj-lt"/>
            </a:endParaRPr>
          </a:p>
          <a:p>
            <a:pPr marL="0" indent="0" defTabSz="914400" eaLnBrk="0" fontAlgn="base" hangingPunct="0">
              <a:spcBef>
                <a:spcPct val="0"/>
              </a:spcBef>
              <a:spcAft>
                <a:spcPct val="0"/>
              </a:spcAft>
              <a:buClrTx/>
              <a:buNone/>
              <a:tabLst>
                <a:tab pos="228600" algn="l"/>
                <a:tab pos="457200" algn="l"/>
                <a:tab pos="685800" algn="l"/>
                <a:tab pos="914400" algn="l"/>
                <a:tab pos="6446838" algn="r"/>
              </a:tabLst>
            </a:pPr>
            <a:endParaRPr lang="en-GB" sz="1200" b="1" dirty="0">
              <a:latin typeface="+mj-lt"/>
            </a:endParaRPr>
          </a:p>
          <a:p>
            <a:pPr marL="0" indent="0" defTabSz="914400" eaLnBrk="0" fontAlgn="base" hangingPunct="0">
              <a:spcBef>
                <a:spcPct val="0"/>
              </a:spcBef>
              <a:spcAft>
                <a:spcPct val="0"/>
              </a:spcAft>
              <a:buClrTx/>
              <a:buNone/>
              <a:tabLst>
                <a:tab pos="228600" algn="l"/>
                <a:tab pos="457200" algn="l"/>
                <a:tab pos="685800" algn="l"/>
                <a:tab pos="914400" algn="l"/>
                <a:tab pos="6446838" algn="r"/>
              </a:tabLst>
            </a:pPr>
            <a:endParaRPr lang="en-GB" sz="1200" b="1" dirty="0">
              <a:latin typeface="+mj-lt"/>
            </a:endParaRPr>
          </a:p>
          <a:p>
            <a:pPr marL="0" lvl="0" indent="0" defTabSz="914400" eaLnBrk="0" fontAlgn="base" hangingPunct="0">
              <a:spcBef>
                <a:spcPct val="0"/>
              </a:spcBef>
              <a:spcAft>
                <a:spcPct val="0"/>
              </a:spcAft>
              <a:buClrTx/>
              <a:buNone/>
              <a:tabLst>
                <a:tab pos="228600" algn="l"/>
                <a:tab pos="457200" algn="l"/>
                <a:tab pos="685800" algn="l"/>
                <a:tab pos="914400" algn="l"/>
                <a:tab pos="6446838" algn="r"/>
              </a:tabLst>
            </a:pPr>
            <a:endParaRPr lang="en-GB" sz="1200" dirty="0">
              <a:latin typeface="+mj-lt"/>
            </a:endParaRPr>
          </a:p>
          <a:p>
            <a:pPr marL="0" indent="0" defTabSz="914400" eaLnBrk="0" fontAlgn="base" hangingPunct="0">
              <a:spcBef>
                <a:spcPct val="0"/>
              </a:spcBef>
              <a:spcAft>
                <a:spcPct val="0"/>
              </a:spcAft>
              <a:buClrTx/>
              <a:buNone/>
              <a:tabLst>
                <a:tab pos="228600" algn="l"/>
                <a:tab pos="457200" algn="l"/>
                <a:tab pos="685800" algn="l"/>
                <a:tab pos="914400" algn="l"/>
                <a:tab pos="6446838" algn="r"/>
              </a:tabLst>
            </a:pPr>
            <a:r>
              <a:rPr lang="en-GB" sz="1200" b="1" dirty="0">
                <a:latin typeface="+mj-lt"/>
              </a:rPr>
              <a:t>3. STUDENT TO FILL IN FOLLOWING FEEDBACK</a:t>
            </a:r>
          </a:p>
          <a:p>
            <a:pPr marL="0" indent="0" defTabSz="914400" eaLnBrk="0" fontAlgn="base" hangingPunct="0">
              <a:spcBef>
                <a:spcPct val="0"/>
              </a:spcBef>
              <a:spcAft>
                <a:spcPct val="0"/>
              </a:spcAft>
              <a:buClrTx/>
              <a:buNone/>
              <a:tabLst>
                <a:tab pos="228600" algn="l"/>
                <a:tab pos="457200" algn="l"/>
                <a:tab pos="685800" algn="l"/>
                <a:tab pos="914400" algn="l"/>
                <a:tab pos="6446838" algn="r"/>
              </a:tabLst>
            </a:pPr>
            <a:r>
              <a:rPr lang="en-GB" sz="1200" b="1" dirty="0">
                <a:latin typeface="+mj-lt"/>
              </a:rPr>
              <a:t>In order to improve my weaker areas I will set myself the following three targets. HINT: These should be specific, achievable actions to set yourself. </a:t>
            </a:r>
            <a:endParaRPr lang="en-GB" sz="1313" b="1" dirty="0"/>
          </a:p>
        </p:txBody>
      </p:sp>
      <p:sp>
        <p:nvSpPr>
          <p:cNvPr id="5" name="Rectangle 3">
            <a:extLst>
              <a:ext uri="{FF2B5EF4-FFF2-40B4-BE49-F238E27FC236}">
                <a16:creationId xmlns:a16="http://schemas.microsoft.com/office/drawing/2014/main" id="{338EB371-8E89-4A57-AF27-0F4AD3BE5855}"/>
              </a:ext>
            </a:extLst>
          </p:cNvPr>
          <p:cNvSpPr>
            <a:spLocks noChangeArrowheads="1"/>
          </p:cNvSpPr>
          <p:nvPr/>
        </p:nvSpPr>
        <p:spPr bwMode="auto">
          <a:xfrm>
            <a:off x="1428750" y="4101470"/>
            <a:ext cx="22313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 pos="457200" algn="l"/>
                <a:tab pos="685800" algn="l"/>
                <a:tab pos="914400" algn="l"/>
                <a:tab pos="6446838" algn="r"/>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457200" algn="l"/>
                <a:tab pos="685800" algn="l"/>
                <a:tab pos="914400" algn="l"/>
                <a:tab pos="6446838" algn="r"/>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457200" algn="l"/>
                <a:tab pos="685800" algn="l"/>
                <a:tab pos="914400" algn="l"/>
                <a:tab pos="6446838" algn="r"/>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457200" algn="l"/>
                <a:tab pos="685800" algn="l"/>
                <a:tab pos="914400" algn="l"/>
                <a:tab pos="6446838" algn="r"/>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457200" algn="l"/>
                <a:tab pos="685800" algn="l"/>
                <a:tab pos="914400" algn="l"/>
                <a:tab pos="6446838" algn="r"/>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57200" algn="l"/>
                <a:tab pos="685800" algn="l"/>
                <a:tab pos="914400" algn="l"/>
                <a:tab pos="6446838" algn="r"/>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57200" algn="l"/>
                <a:tab pos="685800" algn="l"/>
                <a:tab pos="914400" algn="l"/>
                <a:tab pos="6446838" algn="r"/>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57200" algn="l"/>
                <a:tab pos="685800" algn="l"/>
                <a:tab pos="914400" algn="l"/>
                <a:tab pos="6446838" algn="r"/>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57200" algn="l"/>
                <a:tab pos="685800" algn="l"/>
                <a:tab pos="914400" algn="l"/>
                <a:tab pos="6446838"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914400" algn="l"/>
                <a:tab pos="6446838" algn="r"/>
              </a:tabLst>
            </a:pPr>
            <a:r>
              <a:rPr kumimoji="0" lang="en-GB"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6" name="Table 6">
            <a:extLst>
              <a:ext uri="{FF2B5EF4-FFF2-40B4-BE49-F238E27FC236}">
                <a16:creationId xmlns:a16="http://schemas.microsoft.com/office/drawing/2014/main" id="{053FA8D5-CD36-4C02-B495-5C90552A2A30}"/>
              </a:ext>
            </a:extLst>
          </p:cNvPr>
          <p:cNvGraphicFramePr>
            <a:graphicFrameLocks noGrp="1"/>
          </p:cNvGraphicFramePr>
          <p:nvPr>
            <p:extLst>
              <p:ext uri="{D42A27DB-BD31-4B8C-83A1-F6EECF244321}">
                <p14:modId xmlns:p14="http://schemas.microsoft.com/office/powerpoint/2010/main" val="3124430587"/>
              </p:ext>
            </p:extLst>
          </p:nvPr>
        </p:nvGraphicFramePr>
        <p:xfrm>
          <a:off x="750887" y="2943257"/>
          <a:ext cx="5356226" cy="1500200"/>
        </p:xfrm>
        <a:graphic>
          <a:graphicData uri="http://schemas.openxmlformats.org/drawingml/2006/table">
            <a:tbl>
              <a:tblPr firstRow="1" bandRow="1">
                <a:tableStyleId>{5940675A-B579-460E-94D1-54222C63F5DA}</a:tableStyleId>
              </a:tblPr>
              <a:tblGrid>
                <a:gridCol w="5356226">
                  <a:extLst>
                    <a:ext uri="{9D8B030D-6E8A-4147-A177-3AD203B41FA5}">
                      <a16:colId xmlns:a16="http://schemas.microsoft.com/office/drawing/2014/main" val="4228510245"/>
                    </a:ext>
                  </a:extLst>
                </a:gridCol>
              </a:tblGrid>
              <a:tr h="1500200">
                <a:tc>
                  <a:txBody>
                    <a:bodyPr/>
                    <a:lstStyle/>
                    <a:p>
                      <a:r>
                        <a:rPr lang="en-GB" sz="1200" b="1" dirty="0"/>
                        <a:t> </a:t>
                      </a:r>
                    </a:p>
                  </a:txBody>
                  <a:tcPr/>
                </a:tc>
                <a:extLst>
                  <a:ext uri="{0D108BD9-81ED-4DB2-BD59-A6C34878D82A}">
                    <a16:rowId xmlns:a16="http://schemas.microsoft.com/office/drawing/2014/main" val="2205678177"/>
                  </a:ext>
                </a:extLst>
              </a:tr>
            </a:tbl>
          </a:graphicData>
        </a:graphic>
      </p:graphicFrame>
      <p:graphicFrame>
        <p:nvGraphicFramePr>
          <p:cNvPr id="7" name="Table 6">
            <a:extLst>
              <a:ext uri="{FF2B5EF4-FFF2-40B4-BE49-F238E27FC236}">
                <a16:creationId xmlns:a16="http://schemas.microsoft.com/office/drawing/2014/main" id="{E3329A0B-A1E8-48AB-B752-10DD962374C8}"/>
              </a:ext>
            </a:extLst>
          </p:cNvPr>
          <p:cNvGraphicFramePr>
            <a:graphicFrameLocks noGrp="1"/>
          </p:cNvGraphicFramePr>
          <p:nvPr>
            <p:extLst>
              <p:ext uri="{D42A27DB-BD31-4B8C-83A1-F6EECF244321}">
                <p14:modId xmlns:p14="http://schemas.microsoft.com/office/powerpoint/2010/main" val="2654475183"/>
              </p:ext>
            </p:extLst>
          </p:nvPr>
        </p:nvGraphicFramePr>
        <p:xfrm>
          <a:off x="750887" y="4771193"/>
          <a:ext cx="5356226" cy="1500200"/>
        </p:xfrm>
        <a:graphic>
          <a:graphicData uri="http://schemas.openxmlformats.org/drawingml/2006/table">
            <a:tbl>
              <a:tblPr firstRow="1" bandRow="1">
                <a:tableStyleId>{5940675A-B579-460E-94D1-54222C63F5DA}</a:tableStyleId>
              </a:tblPr>
              <a:tblGrid>
                <a:gridCol w="5356226">
                  <a:extLst>
                    <a:ext uri="{9D8B030D-6E8A-4147-A177-3AD203B41FA5}">
                      <a16:colId xmlns:a16="http://schemas.microsoft.com/office/drawing/2014/main" val="4228510245"/>
                    </a:ext>
                  </a:extLst>
                </a:gridCol>
              </a:tblGrid>
              <a:tr h="1500200">
                <a:tc>
                  <a:txBody>
                    <a:bodyPr/>
                    <a:lstStyle/>
                    <a:p>
                      <a:r>
                        <a:rPr lang="en-GB" sz="1200" b="1" dirty="0"/>
                        <a:t> </a:t>
                      </a:r>
                    </a:p>
                  </a:txBody>
                  <a:tcPr/>
                </a:tc>
                <a:extLst>
                  <a:ext uri="{0D108BD9-81ED-4DB2-BD59-A6C34878D82A}">
                    <a16:rowId xmlns:a16="http://schemas.microsoft.com/office/drawing/2014/main" val="2205678177"/>
                  </a:ext>
                </a:extLst>
              </a:tr>
            </a:tbl>
          </a:graphicData>
        </a:graphic>
      </p:graphicFrame>
      <p:graphicFrame>
        <p:nvGraphicFramePr>
          <p:cNvPr id="8" name="Table 7">
            <a:extLst>
              <a:ext uri="{FF2B5EF4-FFF2-40B4-BE49-F238E27FC236}">
                <a16:creationId xmlns:a16="http://schemas.microsoft.com/office/drawing/2014/main" id="{F5861CEF-3B07-4ACA-8D1F-245A06398953}"/>
              </a:ext>
            </a:extLst>
          </p:cNvPr>
          <p:cNvGraphicFramePr>
            <a:graphicFrameLocks noGrp="1"/>
          </p:cNvGraphicFramePr>
          <p:nvPr>
            <p:extLst>
              <p:ext uri="{D42A27DB-BD31-4B8C-83A1-F6EECF244321}">
                <p14:modId xmlns:p14="http://schemas.microsoft.com/office/powerpoint/2010/main" val="4267933240"/>
              </p:ext>
            </p:extLst>
          </p:nvPr>
        </p:nvGraphicFramePr>
        <p:xfrm>
          <a:off x="750887" y="6978650"/>
          <a:ext cx="5356226" cy="1955799"/>
        </p:xfrm>
        <a:graphic>
          <a:graphicData uri="http://schemas.openxmlformats.org/drawingml/2006/table">
            <a:tbl>
              <a:tblPr firstRow="1" bandRow="1">
                <a:tableStyleId>{5940675A-B579-460E-94D1-54222C63F5DA}</a:tableStyleId>
              </a:tblPr>
              <a:tblGrid>
                <a:gridCol w="5356226">
                  <a:extLst>
                    <a:ext uri="{9D8B030D-6E8A-4147-A177-3AD203B41FA5}">
                      <a16:colId xmlns:a16="http://schemas.microsoft.com/office/drawing/2014/main" val="4228510245"/>
                    </a:ext>
                  </a:extLst>
                </a:gridCol>
              </a:tblGrid>
              <a:tr h="1955799">
                <a:tc>
                  <a:txBody>
                    <a:bodyPr/>
                    <a:lstStyle/>
                    <a:p>
                      <a:r>
                        <a:rPr lang="en-GB" sz="1200" b="1" dirty="0"/>
                        <a:t>1.</a:t>
                      </a:r>
                    </a:p>
                    <a:p>
                      <a:endParaRPr lang="en-GB" sz="1200" b="1" dirty="0"/>
                    </a:p>
                    <a:p>
                      <a:r>
                        <a:rPr lang="en-GB" sz="1200" b="1" dirty="0"/>
                        <a:t>2.</a:t>
                      </a:r>
                    </a:p>
                    <a:p>
                      <a:endParaRPr lang="en-GB" sz="1200" b="1" dirty="0"/>
                    </a:p>
                    <a:p>
                      <a:r>
                        <a:rPr lang="en-GB" sz="1200" b="1" dirty="0"/>
                        <a:t>3.</a:t>
                      </a:r>
                    </a:p>
                    <a:p>
                      <a:endParaRPr lang="en-GB" sz="1200" b="1" dirty="0"/>
                    </a:p>
                    <a:p>
                      <a:r>
                        <a:rPr lang="en-GB" sz="1200" b="1" dirty="0"/>
                        <a:t>I will know when I have achieved my targets because . . . </a:t>
                      </a:r>
                    </a:p>
                  </a:txBody>
                  <a:tcPr/>
                </a:tc>
                <a:extLst>
                  <a:ext uri="{0D108BD9-81ED-4DB2-BD59-A6C34878D82A}">
                    <a16:rowId xmlns:a16="http://schemas.microsoft.com/office/drawing/2014/main" val="2205678177"/>
                  </a:ext>
                </a:extLst>
              </a:tr>
            </a:tbl>
          </a:graphicData>
        </a:graphic>
      </p:graphicFrame>
    </p:spTree>
    <p:extLst>
      <p:ext uri="{BB962C8B-B14F-4D97-AF65-F5344CB8AC3E}">
        <p14:creationId xmlns:p14="http://schemas.microsoft.com/office/powerpoint/2010/main" val="295626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8DFDD-4D26-4751-AC40-D86148F72FDF}"/>
              </a:ext>
            </a:extLst>
          </p:cNvPr>
          <p:cNvSpPr>
            <a:spLocks noGrp="1"/>
          </p:cNvSpPr>
          <p:nvPr>
            <p:ph type="title"/>
          </p:nvPr>
        </p:nvSpPr>
        <p:spPr/>
        <p:txBody>
          <a:bodyPr>
            <a:normAutofit/>
          </a:bodyPr>
          <a:lstStyle/>
          <a:p>
            <a:r>
              <a:rPr lang="en-GB" sz="4000" dirty="0"/>
              <a:t>6. Why is Chemistry important to the world?</a:t>
            </a:r>
          </a:p>
        </p:txBody>
      </p:sp>
      <p:sp>
        <p:nvSpPr>
          <p:cNvPr id="3" name="Content Placeholder 2">
            <a:extLst>
              <a:ext uri="{FF2B5EF4-FFF2-40B4-BE49-F238E27FC236}">
                <a16:creationId xmlns:a16="http://schemas.microsoft.com/office/drawing/2014/main" id="{8F0189DD-A233-4C4B-A83F-7B2A7472D867}"/>
              </a:ext>
            </a:extLst>
          </p:cNvPr>
          <p:cNvSpPr>
            <a:spLocks noGrp="1"/>
          </p:cNvSpPr>
          <p:nvPr>
            <p:ph idx="1"/>
          </p:nvPr>
        </p:nvSpPr>
        <p:spPr/>
        <p:txBody>
          <a:bodyPr>
            <a:normAutofit/>
          </a:bodyPr>
          <a:lstStyle/>
          <a:p>
            <a:pPr>
              <a:lnSpc>
                <a:spcPct val="150000"/>
              </a:lnSpc>
            </a:pPr>
            <a:r>
              <a:rPr lang="en-GB" sz="1400" dirty="0"/>
              <a:t>Chemistry is important to our everyday lives, it is everywhere and responsible for everything. The study of chemistry is really the study of everything since a</a:t>
            </a:r>
            <a:r>
              <a:rPr lang="en-US" sz="1400" dirty="0" err="1"/>
              <a:t>ll</a:t>
            </a:r>
            <a:r>
              <a:rPr lang="en-US" sz="1400" dirty="0"/>
              <a:t> matter is made of chemicals.</a:t>
            </a:r>
            <a:endParaRPr lang="en-GB" sz="1400" dirty="0"/>
          </a:p>
          <a:p>
            <a:pPr>
              <a:lnSpc>
                <a:spcPct val="150000"/>
              </a:lnSpc>
            </a:pPr>
            <a:endParaRPr lang="en-GB" sz="1400" b="1" dirty="0"/>
          </a:p>
          <a:p>
            <a:pPr>
              <a:lnSpc>
                <a:spcPct val="150000"/>
              </a:lnSpc>
            </a:pPr>
            <a:r>
              <a:rPr lang="en-GB" sz="1400" b="1" dirty="0"/>
              <a:t>Read this article “</a:t>
            </a:r>
            <a:r>
              <a:rPr lang="en-US" sz="1400" b="1" dirty="0"/>
              <a:t>Importance and Scope of Chemistry”</a:t>
            </a:r>
            <a:r>
              <a:rPr lang="en-GB" sz="1400" dirty="0"/>
              <a:t>: </a:t>
            </a:r>
            <a:r>
              <a:rPr lang="en-GB" sz="1400" dirty="0">
                <a:hlinkClick r:id="rId2"/>
              </a:rPr>
              <a:t>https://www.toppr.com/guides/chemistry/some-basic-concepts-of-chemistry/importance-and-scope-of-chemistry/</a:t>
            </a:r>
            <a:endParaRPr lang="en-GB" sz="1400" dirty="0"/>
          </a:p>
          <a:p>
            <a:pPr>
              <a:lnSpc>
                <a:spcPct val="150000"/>
              </a:lnSpc>
            </a:pPr>
            <a:endParaRPr lang="en-GB" sz="1400" dirty="0"/>
          </a:p>
          <a:p>
            <a:pPr>
              <a:lnSpc>
                <a:spcPct val="150000"/>
              </a:lnSpc>
            </a:pPr>
            <a:r>
              <a:rPr lang="en-GB" sz="1400" b="1" dirty="0"/>
              <a:t>Watch this series of videos</a:t>
            </a:r>
            <a:r>
              <a:rPr lang="en-GB" sz="1400" dirty="0"/>
              <a:t>: </a:t>
            </a:r>
            <a:r>
              <a:rPr lang="en-GB" sz="1400" dirty="0">
                <a:hlinkClick r:id="rId3"/>
              </a:rPr>
              <a:t>https://topdocumentaryfilms.com/chemistry-almost-everything/</a:t>
            </a:r>
            <a:endParaRPr lang="en-GB" sz="1400" dirty="0"/>
          </a:p>
          <a:p>
            <a:pPr>
              <a:lnSpc>
                <a:spcPct val="150000"/>
              </a:lnSpc>
            </a:pPr>
            <a:endParaRPr lang="en-GB" sz="1400" dirty="0"/>
          </a:p>
        </p:txBody>
      </p:sp>
      <p:sp>
        <p:nvSpPr>
          <p:cNvPr id="4" name="Rectangle 1">
            <a:extLst>
              <a:ext uri="{FF2B5EF4-FFF2-40B4-BE49-F238E27FC236}">
                <a16:creationId xmlns:a16="http://schemas.microsoft.com/office/drawing/2014/main" id="{01E90D44-16DD-4ACC-B258-AFC498DEB949}"/>
              </a:ext>
            </a:extLst>
          </p:cNvPr>
          <p:cNvSpPr>
            <a:spLocks noChangeArrowheads="1"/>
          </p:cNvSpPr>
          <p:nvPr/>
        </p:nvSpPr>
        <p:spPr bwMode="auto">
          <a:xfrm>
            <a:off x="1934483" y="7358506"/>
            <a:ext cx="4132488" cy="797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172BAE"/>
                </a:solidFill>
                <a:effectLst/>
                <a:latin typeface="Times" panose="02020603050405020304" pitchFamily="18" charset="0"/>
              </a:rPr>
              <a:t>Every aspect of the world today – even politics and international relations – is affected by chemistry.</a:t>
            </a:r>
            <a:endParaRPr kumimoji="0" lang="en-US" altLang="en-US" sz="200"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200" b="1" i="0" u="none" strike="noStrike" cap="none" normalizeH="0" baseline="0" dirty="0">
                <a:ln>
                  <a:noFill/>
                </a:ln>
                <a:solidFill>
                  <a:srgbClr val="BB0000"/>
                </a:solidFill>
                <a:effectLst/>
                <a:latin typeface="Times" panose="02020603050405020304" pitchFamily="18" charset="0"/>
              </a:rPr>
              <a:t>LINUS PAULING, 1901 TO 1994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linus pauling">
            <a:extLst>
              <a:ext uri="{FF2B5EF4-FFF2-40B4-BE49-F238E27FC236}">
                <a16:creationId xmlns:a16="http://schemas.microsoft.com/office/drawing/2014/main" id="{36DDCD9F-F168-4166-9996-6BB23A9A9C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029" y="7269389"/>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166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8DFDD-4D26-4751-AC40-D86148F72FDF}"/>
              </a:ext>
            </a:extLst>
          </p:cNvPr>
          <p:cNvSpPr>
            <a:spLocks noGrp="1"/>
          </p:cNvSpPr>
          <p:nvPr>
            <p:ph type="title"/>
          </p:nvPr>
        </p:nvSpPr>
        <p:spPr/>
        <p:txBody>
          <a:bodyPr>
            <a:normAutofit/>
          </a:bodyPr>
          <a:lstStyle/>
          <a:p>
            <a:r>
              <a:rPr lang="en-GB" sz="4000" dirty="0"/>
              <a:t>6. Where can Chemistry take me in life?</a:t>
            </a:r>
          </a:p>
        </p:txBody>
      </p:sp>
      <p:sp>
        <p:nvSpPr>
          <p:cNvPr id="3" name="Content Placeholder 2">
            <a:extLst>
              <a:ext uri="{FF2B5EF4-FFF2-40B4-BE49-F238E27FC236}">
                <a16:creationId xmlns:a16="http://schemas.microsoft.com/office/drawing/2014/main" id="{8F0189DD-A233-4C4B-A83F-7B2A7472D867}"/>
              </a:ext>
            </a:extLst>
          </p:cNvPr>
          <p:cNvSpPr>
            <a:spLocks noGrp="1"/>
          </p:cNvSpPr>
          <p:nvPr>
            <p:ph idx="1"/>
          </p:nvPr>
        </p:nvSpPr>
        <p:spPr/>
        <p:txBody>
          <a:bodyPr>
            <a:normAutofit/>
          </a:bodyPr>
          <a:lstStyle/>
          <a:p>
            <a:pPr>
              <a:lnSpc>
                <a:spcPct val="150000"/>
              </a:lnSpc>
            </a:pPr>
            <a:r>
              <a:rPr lang="en-US" sz="1400" b="1" dirty="0"/>
              <a:t>Studying chemistry gives you many options for your future.</a:t>
            </a:r>
            <a:r>
              <a:rPr lang="en-US" sz="1400" dirty="0"/>
              <a:t> It can lead to a career in industries such as manufacturing, pharmaceuticals, petrochemicals and healthcare. Specific job roles include analytical scientist, chemist, medical scientist, forensic scientist, pharmacologist and toxicologist. </a:t>
            </a:r>
          </a:p>
          <a:p>
            <a:pPr>
              <a:lnSpc>
                <a:spcPct val="150000"/>
              </a:lnSpc>
            </a:pPr>
            <a:r>
              <a:rPr lang="en-GB" sz="1400" dirty="0"/>
              <a:t>Chemistry teaches you a wide variety of transferable skills allowing you to go into alternative careers including </a:t>
            </a:r>
            <a:r>
              <a:rPr lang="en-US" sz="1400" dirty="0"/>
              <a:t>civil service, environmental consultancy, higher education lecturer, management consultancy, nuclear engineering, patent attorney, radiation protection practitioner, or science writing.</a:t>
            </a:r>
            <a:endParaRPr lang="en-GB" sz="1400" dirty="0"/>
          </a:p>
          <a:p>
            <a:pPr>
              <a:lnSpc>
                <a:spcPct val="150000"/>
              </a:lnSpc>
            </a:pPr>
            <a:endParaRPr lang="en-GB" sz="1400" dirty="0"/>
          </a:p>
          <a:p>
            <a:pPr>
              <a:lnSpc>
                <a:spcPct val="150000"/>
              </a:lnSpc>
            </a:pPr>
            <a:r>
              <a:rPr lang="en-GB" sz="1400" b="1" dirty="0"/>
              <a:t>At University there are a variety of chemistry-based degrees that you can study</a:t>
            </a:r>
            <a:r>
              <a:rPr lang="en-GB" sz="1400" b="1" baseline="30000" dirty="0"/>
              <a:t>*</a:t>
            </a:r>
            <a:r>
              <a:rPr lang="en-GB" sz="1400" b="1" dirty="0"/>
              <a:t>:</a:t>
            </a:r>
          </a:p>
          <a:p>
            <a:pPr lvl="1" fontAlgn="base"/>
            <a:r>
              <a:rPr lang="en-US" sz="1400" dirty="0"/>
              <a:t>chemistry (including options to spend a year of your degree in industry)</a:t>
            </a:r>
          </a:p>
          <a:p>
            <a:pPr lvl="1" fontAlgn="base"/>
            <a:r>
              <a:rPr lang="en-US" sz="1400" dirty="0"/>
              <a:t>applied chemistry</a:t>
            </a:r>
          </a:p>
          <a:p>
            <a:pPr lvl="1" fontAlgn="base"/>
            <a:r>
              <a:rPr lang="en-US" sz="1400" dirty="0"/>
              <a:t>biochemistry</a:t>
            </a:r>
          </a:p>
          <a:p>
            <a:pPr lvl="1" fontAlgn="base"/>
            <a:r>
              <a:rPr lang="en-US" sz="1400" dirty="0"/>
              <a:t>pharmacology</a:t>
            </a:r>
          </a:p>
          <a:p>
            <a:pPr lvl="1" fontAlgn="base"/>
            <a:r>
              <a:rPr lang="en-US" sz="1400" dirty="0"/>
              <a:t>environmental science</a:t>
            </a:r>
          </a:p>
          <a:p>
            <a:pPr lvl="1" fontAlgn="base"/>
            <a:r>
              <a:rPr lang="en-US" sz="1400" dirty="0"/>
              <a:t>forensic science</a:t>
            </a:r>
          </a:p>
          <a:p>
            <a:pPr marL="154305" lvl="1" indent="0">
              <a:lnSpc>
                <a:spcPct val="150000"/>
              </a:lnSpc>
              <a:buNone/>
            </a:pPr>
            <a:r>
              <a:rPr lang="en-GB" sz="1200" b="1" baseline="30000" dirty="0"/>
              <a:t>*</a:t>
            </a:r>
            <a:r>
              <a:rPr lang="en-GB" sz="1287" i="1" dirty="0"/>
              <a:t>The degrees offered will differ depending on the university to which you apply</a:t>
            </a:r>
          </a:p>
        </p:txBody>
      </p:sp>
    </p:spTree>
    <p:extLst>
      <p:ext uri="{BB962C8B-B14F-4D97-AF65-F5344CB8AC3E}">
        <p14:creationId xmlns:p14="http://schemas.microsoft.com/office/powerpoint/2010/main" val="4232355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8DFDD-4D26-4751-AC40-D86148F72FDF}"/>
              </a:ext>
            </a:extLst>
          </p:cNvPr>
          <p:cNvSpPr>
            <a:spLocks noGrp="1"/>
          </p:cNvSpPr>
          <p:nvPr>
            <p:ph type="title"/>
          </p:nvPr>
        </p:nvSpPr>
        <p:spPr/>
        <p:txBody>
          <a:bodyPr>
            <a:normAutofit/>
          </a:bodyPr>
          <a:lstStyle/>
          <a:p>
            <a:r>
              <a:rPr lang="en-GB" sz="4000" dirty="0"/>
              <a:t>6. Wider learning opportunities</a:t>
            </a:r>
          </a:p>
        </p:txBody>
      </p:sp>
      <p:sp>
        <p:nvSpPr>
          <p:cNvPr id="3" name="Content Placeholder 2">
            <a:extLst>
              <a:ext uri="{FF2B5EF4-FFF2-40B4-BE49-F238E27FC236}">
                <a16:creationId xmlns:a16="http://schemas.microsoft.com/office/drawing/2014/main" id="{8F0189DD-A233-4C4B-A83F-7B2A7472D867}"/>
              </a:ext>
            </a:extLst>
          </p:cNvPr>
          <p:cNvSpPr>
            <a:spLocks noGrp="1"/>
          </p:cNvSpPr>
          <p:nvPr>
            <p:ph idx="1"/>
          </p:nvPr>
        </p:nvSpPr>
        <p:spPr>
          <a:xfrm>
            <a:off x="464518" y="2003361"/>
            <a:ext cx="5928964" cy="6991626"/>
          </a:xfrm>
        </p:spPr>
        <p:txBody>
          <a:bodyPr>
            <a:normAutofit fontScale="92500" lnSpcReduction="20000"/>
          </a:bodyPr>
          <a:lstStyle/>
          <a:p>
            <a:pPr>
              <a:lnSpc>
                <a:spcPct val="150000"/>
              </a:lnSpc>
            </a:pPr>
            <a:r>
              <a:rPr lang="en-US" sz="1400" b="1" dirty="0"/>
              <a:t>You’ve got the Summer</a:t>
            </a:r>
            <a:r>
              <a:rPr lang="en-GB" sz="1400" b="1" dirty="0"/>
              <a:t> Holidays in front of you so why not try out some of these wider learning opportunities in your free time?</a:t>
            </a:r>
          </a:p>
          <a:p>
            <a:pPr>
              <a:lnSpc>
                <a:spcPct val="150000"/>
              </a:lnSpc>
            </a:pPr>
            <a:endParaRPr lang="en-US" sz="1400" b="1" dirty="0"/>
          </a:p>
          <a:p>
            <a:pPr>
              <a:lnSpc>
                <a:spcPct val="150000"/>
              </a:lnSpc>
            </a:pPr>
            <a:r>
              <a:rPr lang="en-US" sz="1400" b="1" dirty="0"/>
              <a:t>Books</a:t>
            </a:r>
            <a:r>
              <a:rPr lang="en-US" sz="1400" dirty="0"/>
              <a:t> </a:t>
            </a:r>
          </a:p>
          <a:p>
            <a:pPr lvl="1">
              <a:lnSpc>
                <a:spcPct val="150000"/>
              </a:lnSpc>
            </a:pPr>
            <a:r>
              <a:rPr lang="en-US" sz="1287" dirty="0"/>
              <a:t>The Pleasure of Finding Things Out - Richard Feynman </a:t>
            </a:r>
          </a:p>
          <a:p>
            <a:pPr lvl="1">
              <a:lnSpc>
                <a:spcPct val="150000"/>
              </a:lnSpc>
            </a:pPr>
            <a:r>
              <a:rPr lang="en-US" sz="1287" dirty="0"/>
              <a:t>Periodic Tales - Hugh </a:t>
            </a:r>
            <a:r>
              <a:rPr lang="en-US" sz="1287" dirty="0" err="1"/>
              <a:t>Aldersey</a:t>
            </a:r>
            <a:r>
              <a:rPr lang="en-US" sz="1287" dirty="0"/>
              <a:t>-Williams </a:t>
            </a:r>
          </a:p>
          <a:p>
            <a:pPr lvl="1">
              <a:lnSpc>
                <a:spcPct val="150000"/>
              </a:lnSpc>
            </a:pPr>
            <a:r>
              <a:rPr lang="en-US" sz="1287" dirty="0"/>
              <a:t>The Disappearing Spoon - Sam Kean </a:t>
            </a:r>
          </a:p>
          <a:p>
            <a:pPr lvl="1">
              <a:lnSpc>
                <a:spcPct val="150000"/>
              </a:lnSpc>
            </a:pPr>
            <a:r>
              <a:rPr lang="en-US" sz="1287" dirty="0"/>
              <a:t>Uncle Tungsten - Oliver Sachs </a:t>
            </a:r>
          </a:p>
          <a:p>
            <a:pPr lvl="1">
              <a:lnSpc>
                <a:spcPct val="150000"/>
              </a:lnSpc>
            </a:pPr>
            <a:r>
              <a:rPr lang="en-US" sz="1287" dirty="0"/>
              <a:t>The Shocking History of Phosphorus: A Biography of the Devil’s Element - John Emsley </a:t>
            </a:r>
          </a:p>
          <a:p>
            <a:pPr>
              <a:lnSpc>
                <a:spcPct val="150000"/>
              </a:lnSpc>
            </a:pPr>
            <a:r>
              <a:rPr lang="en-US" sz="1400" b="1" dirty="0"/>
              <a:t>Magazine/Journals</a:t>
            </a:r>
            <a:r>
              <a:rPr lang="en-US" sz="1400" dirty="0"/>
              <a:t> </a:t>
            </a:r>
          </a:p>
          <a:p>
            <a:pPr lvl="1">
              <a:lnSpc>
                <a:spcPct val="150000"/>
              </a:lnSpc>
            </a:pPr>
            <a:r>
              <a:rPr lang="en-US" sz="1287" dirty="0"/>
              <a:t>Scientific American </a:t>
            </a:r>
          </a:p>
          <a:p>
            <a:pPr lvl="1">
              <a:lnSpc>
                <a:spcPct val="150000"/>
              </a:lnSpc>
            </a:pPr>
            <a:r>
              <a:rPr lang="en-US" sz="1287" dirty="0"/>
              <a:t>New Scientist </a:t>
            </a:r>
          </a:p>
          <a:p>
            <a:pPr lvl="1">
              <a:lnSpc>
                <a:spcPct val="150000"/>
              </a:lnSpc>
            </a:pPr>
            <a:r>
              <a:rPr lang="en-US" sz="1287" dirty="0"/>
              <a:t>The Mole </a:t>
            </a:r>
          </a:p>
          <a:p>
            <a:pPr>
              <a:lnSpc>
                <a:spcPct val="150000"/>
              </a:lnSpc>
            </a:pPr>
            <a:r>
              <a:rPr lang="en-US" sz="1400" b="1" dirty="0"/>
              <a:t>Places of Interest </a:t>
            </a:r>
          </a:p>
          <a:p>
            <a:pPr lvl="1">
              <a:lnSpc>
                <a:spcPct val="150000"/>
              </a:lnSpc>
            </a:pPr>
            <a:r>
              <a:rPr lang="en-US" sz="1287" dirty="0"/>
              <a:t>Royal Society of Chemistry - Burlington Arcade, Regents Street London </a:t>
            </a:r>
          </a:p>
          <a:p>
            <a:pPr lvl="1">
              <a:lnSpc>
                <a:spcPct val="150000"/>
              </a:lnSpc>
            </a:pPr>
            <a:r>
              <a:rPr lang="en-US" sz="1287" dirty="0"/>
              <a:t>Science Museum, London </a:t>
            </a:r>
          </a:p>
          <a:p>
            <a:pPr lvl="1">
              <a:lnSpc>
                <a:spcPct val="150000"/>
              </a:lnSpc>
            </a:pPr>
            <a:r>
              <a:rPr lang="en-US" sz="1287" dirty="0"/>
              <a:t>Museum of the History of Science, Oxford </a:t>
            </a:r>
          </a:p>
          <a:p>
            <a:pPr lvl="1">
              <a:lnSpc>
                <a:spcPct val="150000"/>
              </a:lnSpc>
            </a:pPr>
            <a:r>
              <a:rPr lang="en-US" sz="1287" dirty="0"/>
              <a:t>Curie Museum, Paris </a:t>
            </a:r>
          </a:p>
          <a:p>
            <a:pPr>
              <a:lnSpc>
                <a:spcPct val="150000"/>
              </a:lnSpc>
            </a:pPr>
            <a:r>
              <a:rPr lang="en-US" sz="1400" b="1" dirty="0"/>
              <a:t>Websites </a:t>
            </a:r>
          </a:p>
          <a:p>
            <a:pPr lvl="1">
              <a:lnSpc>
                <a:spcPct val="150000"/>
              </a:lnSpc>
            </a:pPr>
            <a:r>
              <a:rPr lang="en-US" sz="1300" dirty="0"/>
              <a:t>Periodic Table of Videos by Martyn </a:t>
            </a:r>
            <a:r>
              <a:rPr lang="en-US" sz="1300" dirty="0" err="1"/>
              <a:t>Poliakoff</a:t>
            </a:r>
            <a:r>
              <a:rPr lang="en-US" sz="1300" dirty="0"/>
              <a:t> </a:t>
            </a:r>
            <a:r>
              <a:rPr lang="en-GB" sz="1300" dirty="0">
                <a:hlinkClick r:id="rId2"/>
              </a:rPr>
              <a:t>http://www.periodicvideos.com/about.htm</a:t>
            </a:r>
            <a:r>
              <a:rPr lang="en-US" sz="1300" dirty="0"/>
              <a:t> </a:t>
            </a:r>
          </a:p>
          <a:p>
            <a:pPr lvl="1">
              <a:lnSpc>
                <a:spcPct val="150000"/>
              </a:lnSpc>
            </a:pPr>
            <a:r>
              <a:rPr lang="en-US" sz="1300" dirty="0"/>
              <a:t>Royal Society of Chemistry </a:t>
            </a:r>
            <a:r>
              <a:rPr lang="en-US" sz="1300" dirty="0">
                <a:hlinkClick r:id="rId3"/>
              </a:rPr>
              <a:t>www.rsc.org.uk</a:t>
            </a:r>
            <a:endParaRPr lang="en-US" sz="1300" dirty="0"/>
          </a:p>
          <a:p>
            <a:pPr lvl="1">
              <a:lnSpc>
                <a:spcPct val="150000"/>
              </a:lnSpc>
            </a:pPr>
            <a:r>
              <a:rPr lang="en-US" sz="1300" dirty="0"/>
              <a:t>Institution of Chemical Engineers </a:t>
            </a:r>
            <a:r>
              <a:rPr lang="en-US" sz="1300" dirty="0">
                <a:hlinkClick r:id="rId4"/>
              </a:rPr>
              <a:t>www.icheme.org</a:t>
            </a:r>
            <a:r>
              <a:rPr lang="en-US" sz="1300" dirty="0"/>
              <a:t>        </a:t>
            </a:r>
          </a:p>
          <a:p>
            <a:pPr lvl="1">
              <a:lnSpc>
                <a:spcPct val="150000"/>
              </a:lnSpc>
            </a:pPr>
            <a:r>
              <a:rPr lang="en-US" sz="1300" dirty="0">
                <a:hlinkClick r:id="rId5"/>
              </a:rPr>
              <a:t>www.chemguide.co.uk</a:t>
            </a:r>
            <a:endParaRPr lang="en-US" sz="1300" dirty="0"/>
          </a:p>
        </p:txBody>
      </p:sp>
    </p:spTree>
    <p:extLst>
      <p:ext uri="{BB962C8B-B14F-4D97-AF65-F5344CB8AC3E}">
        <p14:creationId xmlns:p14="http://schemas.microsoft.com/office/powerpoint/2010/main" val="2004275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FE14F-B059-4F3B-B59C-84FB17C1E71C}"/>
              </a:ext>
            </a:extLst>
          </p:cNvPr>
          <p:cNvSpPr>
            <a:spLocks noGrp="1"/>
          </p:cNvSpPr>
          <p:nvPr>
            <p:ph type="title"/>
          </p:nvPr>
        </p:nvSpPr>
        <p:spPr/>
        <p:txBody>
          <a:bodyPr>
            <a:normAutofit/>
          </a:bodyPr>
          <a:lstStyle/>
          <a:p>
            <a:r>
              <a:rPr lang="en-GB" sz="5400" dirty="0"/>
              <a:t>Contents</a:t>
            </a:r>
          </a:p>
        </p:txBody>
      </p:sp>
      <p:sp>
        <p:nvSpPr>
          <p:cNvPr id="3" name="Content Placeholder 2">
            <a:extLst>
              <a:ext uri="{FF2B5EF4-FFF2-40B4-BE49-F238E27FC236}">
                <a16:creationId xmlns:a16="http://schemas.microsoft.com/office/drawing/2014/main" id="{3BC8D3B6-4814-46A7-B75A-C2F651D6A212}"/>
              </a:ext>
            </a:extLst>
          </p:cNvPr>
          <p:cNvSpPr>
            <a:spLocks noGrp="1"/>
          </p:cNvSpPr>
          <p:nvPr>
            <p:ph idx="1"/>
          </p:nvPr>
        </p:nvSpPr>
        <p:spPr/>
        <p:txBody>
          <a:bodyPr/>
          <a:lstStyle/>
          <a:p>
            <a:pPr marL="342900" indent="-342900">
              <a:lnSpc>
                <a:spcPct val="150000"/>
              </a:lnSpc>
              <a:buFont typeface="+mj-lt"/>
              <a:buAutoNum type="arabicParenR"/>
            </a:pPr>
            <a:r>
              <a:rPr lang="en-GB" sz="1800" dirty="0"/>
              <a:t>Course overview</a:t>
            </a:r>
          </a:p>
          <a:p>
            <a:pPr lvl="1">
              <a:lnSpc>
                <a:spcPct val="150000"/>
              </a:lnSpc>
            </a:pPr>
            <a:r>
              <a:rPr lang="en-GB" sz="1600" dirty="0"/>
              <a:t>What modules and topics are covered</a:t>
            </a:r>
          </a:p>
          <a:p>
            <a:pPr lvl="1">
              <a:lnSpc>
                <a:spcPct val="150000"/>
              </a:lnSpc>
            </a:pPr>
            <a:r>
              <a:rPr lang="en-GB" sz="1600" dirty="0"/>
              <a:t>Is this course for me?</a:t>
            </a:r>
          </a:p>
          <a:p>
            <a:pPr lvl="1">
              <a:lnSpc>
                <a:spcPct val="150000"/>
              </a:lnSpc>
            </a:pPr>
            <a:r>
              <a:rPr lang="en-GB" sz="1600" dirty="0"/>
              <a:t>What to expect</a:t>
            </a:r>
          </a:p>
          <a:p>
            <a:pPr marL="342900" indent="-342900">
              <a:lnSpc>
                <a:spcPct val="150000"/>
              </a:lnSpc>
              <a:buFont typeface="+mj-lt"/>
              <a:buAutoNum type="arabicParenR"/>
            </a:pPr>
            <a:r>
              <a:rPr lang="en-GB" sz="1800" dirty="0"/>
              <a:t>Key skills for A level Chemistry</a:t>
            </a:r>
          </a:p>
          <a:p>
            <a:pPr marL="342900" indent="-342900">
              <a:lnSpc>
                <a:spcPct val="150000"/>
              </a:lnSpc>
              <a:buFont typeface="+mj-lt"/>
              <a:buAutoNum type="arabicParenR"/>
            </a:pPr>
            <a:r>
              <a:rPr lang="en-GB" sz="1800" dirty="0"/>
              <a:t>Useful resources and websites</a:t>
            </a:r>
          </a:p>
          <a:p>
            <a:pPr marL="342900" indent="-342900">
              <a:lnSpc>
                <a:spcPct val="150000"/>
              </a:lnSpc>
              <a:buFont typeface="+mj-lt"/>
              <a:buAutoNum type="arabicParenR"/>
            </a:pPr>
            <a:r>
              <a:rPr lang="en-GB" sz="1800" dirty="0"/>
              <a:t>Key skills practice questions</a:t>
            </a:r>
          </a:p>
          <a:p>
            <a:pPr marL="342900" indent="-342900">
              <a:lnSpc>
                <a:spcPct val="150000"/>
              </a:lnSpc>
              <a:buFont typeface="+mj-lt"/>
              <a:buAutoNum type="arabicParenR"/>
            </a:pPr>
            <a:r>
              <a:rPr lang="en-GB" sz="1800" dirty="0"/>
              <a:t>Feedback from teacher</a:t>
            </a:r>
          </a:p>
          <a:p>
            <a:pPr marL="342900" indent="-342900">
              <a:lnSpc>
                <a:spcPct val="150000"/>
              </a:lnSpc>
              <a:buFont typeface="+mj-lt"/>
              <a:buAutoNum type="arabicParenR"/>
            </a:pPr>
            <a:r>
              <a:rPr lang="en-GB" sz="1800" dirty="0"/>
              <a:t>Wider reading</a:t>
            </a:r>
          </a:p>
          <a:p>
            <a:pPr lvl="1">
              <a:lnSpc>
                <a:spcPct val="150000"/>
              </a:lnSpc>
            </a:pPr>
            <a:r>
              <a:rPr lang="en-GB" sz="1600" dirty="0"/>
              <a:t>Why is Chemistry important in life anyway? Why should I care?</a:t>
            </a:r>
          </a:p>
          <a:p>
            <a:pPr lvl="1">
              <a:lnSpc>
                <a:spcPct val="150000"/>
              </a:lnSpc>
            </a:pPr>
            <a:r>
              <a:rPr lang="en-GB" sz="1600" dirty="0"/>
              <a:t>Where can Chemistry take me in life?</a:t>
            </a:r>
          </a:p>
          <a:p>
            <a:pPr lvl="1">
              <a:lnSpc>
                <a:spcPct val="150000"/>
              </a:lnSpc>
            </a:pPr>
            <a:r>
              <a:rPr lang="en-GB" sz="1600" dirty="0"/>
              <a:t>Wider learning opportunities</a:t>
            </a:r>
          </a:p>
          <a:p>
            <a:endParaRPr lang="en-GB" dirty="0"/>
          </a:p>
          <a:p>
            <a:endParaRPr lang="en-GB" dirty="0"/>
          </a:p>
        </p:txBody>
      </p:sp>
    </p:spTree>
    <p:extLst>
      <p:ext uri="{BB962C8B-B14F-4D97-AF65-F5344CB8AC3E}">
        <p14:creationId xmlns:p14="http://schemas.microsoft.com/office/powerpoint/2010/main" val="2635088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78EF5-E1EE-49DB-9DFB-4F4519F8F149}"/>
              </a:ext>
            </a:extLst>
          </p:cNvPr>
          <p:cNvSpPr>
            <a:spLocks noGrp="1"/>
          </p:cNvSpPr>
          <p:nvPr>
            <p:ph type="title"/>
          </p:nvPr>
        </p:nvSpPr>
        <p:spPr/>
        <p:txBody>
          <a:bodyPr>
            <a:normAutofit/>
          </a:bodyPr>
          <a:lstStyle/>
          <a:p>
            <a:r>
              <a:rPr lang="en-GB" sz="5400" dirty="0"/>
              <a:t>1. Course Overview</a:t>
            </a:r>
          </a:p>
        </p:txBody>
      </p:sp>
      <p:pic>
        <p:nvPicPr>
          <p:cNvPr id="6" name="Content Placeholder 5">
            <a:extLst>
              <a:ext uri="{FF2B5EF4-FFF2-40B4-BE49-F238E27FC236}">
                <a16:creationId xmlns:a16="http://schemas.microsoft.com/office/drawing/2014/main" id="{5E3A5361-C474-41EB-87B2-4A25FF4B18AA}"/>
              </a:ext>
            </a:extLst>
          </p:cNvPr>
          <p:cNvPicPr>
            <a:picLocks noGrp="1" noChangeAspect="1"/>
          </p:cNvPicPr>
          <p:nvPr>
            <p:ph idx="1"/>
          </p:nvPr>
        </p:nvPicPr>
        <p:blipFill>
          <a:blip r:embed="rId2"/>
          <a:stretch>
            <a:fillRect/>
          </a:stretch>
        </p:blipFill>
        <p:spPr>
          <a:xfrm>
            <a:off x="219376" y="2469992"/>
            <a:ext cx="6432325" cy="6890916"/>
          </a:xfrm>
          <a:prstGeom prst="rect">
            <a:avLst/>
          </a:prstGeom>
          <a:ln>
            <a:noFill/>
          </a:ln>
        </p:spPr>
      </p:pic>
      <p:sp>
        <p:nvSpPr>
          <p:cNvPr id="5" name="Content Placeholder 2">
            <a:extLst>
              <a:ext uri="{FF2B5EF4-FFF2-40B4-BE49-F238E27FC236}">
                <a16:creationId xmlns:a16="http://schemas.microsoft.com/office/drawing/2014/main" id="{1728BB68-879A-4687-9AA5-A457216D84E4}"/>
              </a:ext>
            </a:extLst>
          </p:cNvPr>
          <p:cNvSpPr txBox="1">
            <a:spLocks/>
          </p:cNvSpPr>
          <p:nvPr/>
        </p:nvSpPr>
        <p:spPr>
          <a:xfrm>
            <a:off x="329773" y="1975413"/>
            <a:ext cx="6198452" cy="360769"/>
          </a:xfrm>
          <a:prstGeom prst="rect">
            <a:avLst/>
          </a:prstGeom>
          <a:ln w="57150">
            <a:solidFill>
              <a:schemeClr val="accent1"/>
            </a:solidFill>
          </a:ln>
        </p:spPr>
        <p:txBody>
          <a:bodyPr vert="horz" lIns="91440" tIns="45720" rIns="91440" bIns="45720" rtlCol="0">
            <a:normAutofit lnSpcReduction="10000"/>
          </a:bodyPr>
          <a:lstStyle>
            <a:lvl1pPr marL="102870" indent="-102870" algn="l" defTabSz="514350" rtl="0" eaLnBrk="1" latinLnBrk="0" hangingPunct="1">
              <a:lnSpc>
                <a:spcPct val="100000"/>
              </a:lnSpc>
              <a:spcBef>
                <a:spcPts val="506"/>
              </a:spcBef>
              <a:spcAft>
                <a:spcPts val="0"/>
              </a:spcAft>
              <a:buClr>
                <a:schemeClr val="tx1">
                  <a:lumMod val="85000"/>
                  <a:lumOff val="15000"/>
                </a:schemeClr>
              </a:buClr>
              <a:buFont typeface="Garamond" pitchFamily="18" charset="0"/>
              <a:buChar char="◦"/>
              <a:defRPr sz="1013" kern="1200">
                <a:solidFill>
                  <a:schemeClr val="tx1"/>
                </a:solidFill>
                <a:latin typeface="+mn-lt"/>
                <a:ea typeface="+mn-ea"/>
                <a:cs typeface="+mn-cs"/>
              </a:defRPr>
            </a:lvl1pPr>
            <a:lvl2pPr marL="257175" indent="-102870" algn="l" defTabSz="514350" rtl="0" eaLnBrk="1" latinLnBrk="0" hangingPunct="1">
              <a:lnSpc>
                <a:spcPct val="100000"/>
              </a:lnSpc>
              <a:spcBef>
                <a:spcPts val="281"/>
              </a:spcBef>
              <a:buClr>
                <a:schemeClr val="tx1">
                  <a:lumMod val="85000"/>
                  <a:lumOff val="15000"/>
                </a:schemeClr>
              </a:buClr>
              <a:buFont typeface="Garamond" pitchFamily="18" charset="0"/>
              <a:buChar char="◦"/>
              <a:defRPr sz="900" kern="1200">
                <a:solidFill>
                  <a:schemeClr val="tx1"/>
                </a:solidFill>
                <a:latin typeface="+mn-lt"/>
                <a:ea typeface="+mn-ea"/>
                <a:cs typeface="+mn-cs"/>
              </a:defRPr>
            </a:lvl2pPr>
            <a:lvl3pPr marL="411480" indent="-102870" algn="l" defTabSz="514350" rtl="0" eaLnBrk="1" latinLnBrk="0" hangingPunct="1">
              <a:lnSpc>
                <a:spcPct val="100000"/>
              </a:lnSpc>
              <a:spcBef>
                <a:spcPts val="281"/>
              </a:spcBef>
              <a:buClr>
                <a:schemeClr val="tx1">
                  <a:lumMod val="85000"/>
                  <a:lumOff val="15000"/>
                </a:schemeClr>
              </a:buClr>
              <a:buFont typeface="Garamond" pitchFamily="18" charset="0"/>
              <a:buChar char="◦"/>
              <a:defRPr sz="788" kern="1200">
                <a:solidFill>
                  <a:schemeClr val="tx1"/>
                </a:solidFill>
                <a:latin typeface="+mn-lt"/>
                <a:ea typeface="+mn-ea"/>
                <a:cs typeface="+mn-cs"/>
              </a:defRPr>
            </a:lvl3pPr>
            <a:lvl4pPr marL="565785" indent="-102870" algn="l" defTabSz="514350" rtl="0" eaLnBrk="1" latinLnBrk="0" hangingPunct="1">
              <a:lnSpc>
                <a:spcPct val="100000"/>
              </a:lnSpc>
              <a:spcBef>
                <a:spcPts val="281"/>
              </a:spcBef>
              <a:buClr>
                <a:schemeClr val="tx1">
                  <a:lumMod val="85000"/>
                  <a:lumOff val="15000"/>
                </a:schemeClr>
              </a:buClr>
              <a:buFont typeface="Garamond" pitchFamily="18" charset="0"/>
              <a:buChar char="◦"/>
              <a:defRPr sz="788" kern="1200">
                <a:solidFill>
                  <a:schemeClr val="tx1"/>
                </a:solidFill>
                <a:latin typeface="+mn-lt"/>
                <a:ea typeface="+mn-ea"/>
                <a:cs typeface="+mn-cs"/>
              </a:defRPr>
            </a:lvl4pPr>
            <a:lvl5pPr marL="720090" indent="-102870" algn="l" defTabSz="514350" rtl="0" eaLnBrk="1" latinLnBrk="0" hangingPunct="1">
              <a:lnSpc>
                <a:spcPct val="100000"/>
              </a:lnSpc>
              <a:spcBef>
                <a:spcPts val="281"/>
              </a:spcBef>
              <a:buClr>
                <a:schemeClr val="tx1">
                  <a:lumMod val="85000"/>
                  <a:lumOff val="15000"/>
                </a:schemeClr>
              </a:buClr>
              <a:buFont typeface="Garamond" pitchFamily="18" charset="0"/>
              <a:buChar char="◦"/>
              <a:defRPr sz="788" kern="1200">
                <a:solidFill>
                  <a:schemeClr val="tx1"/>
                </a:solidFill>
                <a:latin typeface="+mn-lt"/>
                <a:ea typeface="+mn-ea"/>
                <a:cs typeface="+mn-cs"/>
              </a:defRPr>
            </a:lvl5pPr>
            <a:lvl6pPr marL="900000" indent="-128588" algn="l" defTabSz="514350" rtl="0" eaLnBrk="1" latinLnBrk="0" hangingPunct="1">
              <a:lnSpc>
                <a:spcPct val="100000"/>
              </a:lnSpc>
              <a:spcBef>
                <a:spcPts val="281"/>
              </a:spcBef>
              <a:buClr>
                <a:schemeClr val="tx1">
                  <a:lumMod val="85000"/>
                  <a:lumOff val="15000"/>
                </a:schemeClr>
              </a:buClr>
              <a:buFont typeface="Garamond" pitchFamily="18" charset="0"/>
              <a:buChar char="◦"/>
              <a:defRPr sz="788" kern="1200">
                <a:solidFill>
                  <a:schemeClr val="tx1"/>
                </a:solidFill>
                <a:latin typeface="+mn-lt"/>
                <a:ea typeface="+mn-ea"/>
                <a:cs typeface="+mn-cs"/>
              </a:defRPr>
            </a:lvl6pPr>
            <a:lvl7pPr marL="1068750" indent="-128588" algn="l" defTabSz="514350" rtl="0" eaLnBrk="1" latinLnBrk="0" hangingPunct="1">
              <a:lnSpc>
                <a:spcPct val="100000"/>
              </a:lnSpc>
              <a:spcBef>
                <a:spcPts val="281"/>
              </a:spcBef>
              <a:buClr>
                <a:schemeClr val="tx1">
                  <a:lumMod val="85000"/>
                  <a:lumOff val="15000"/>
                </a:schemeClr>
              </a:buClr>
              <a:buFont typeface="Garamond" pitchFamily="18" charset="0"/>
              <a:buChar char="◦"/>
              <a:defRPr sz="788" kern="1200">
                <a:solidFill>
                  <a:schemeClr val="tx1"/>
                </a:solidFill>
                <a:latin typeface="+mn-lt"/>
                <a:ea typeface="+mn-ea"/>
                <a:cs typeface="+mn-cs"/>
              </a:defRPr>
            </a:lvl7pPr>
            <a:lvl8pPr marL="1237500" indent="-128588" algn="l" defTabSz="514350" rtl="0" eaLnBrk="1" latinLnBrk="0" hangingPunct="1">
              <a:lnSpc>
                <a:spcPct val="100000"/>
              </a:lnSpc>
              <a:spcBef>
                <a:spcPts val="281"/>
              </a:spcBef>
              <a:buClr>
                <a:schemeClr val="tx1">
                  <a:lumMod val="85000"/>
                  <a:lumOff val="15000"/>
                </a:schemeClr>
              </a:buClr>
              <a:buFont typeface="Garamond" pitchFamily="18" charset="0"/>
              <a:buChar char="◦"/>
              <a:defRPr sz="788" kern="1200">
                <a:solidFill>
                  <a:schemeClr val="tx1"/>
                </a:solidFill>
                <a:latin typeface="+mn-lt"/>
                <a:ea typeface="+mn-ea"/>
                <a:cs typeface="+mn-cs"/>
              </a:defRPr>
            </a:lvl8pPr>
            <a:lvl9pPr marL="1406250" indent="-128588" algn="l" defTabSz="514350" rtl="0" eaLnBrk="1" latinLnBrk="0" hangingPunct="1">
              <a:lnSpc>
                <a:spcPct val="100000"/>
              </a:lnSpc>
              <a:spcBef>
                <a:spcPts val="281"/>
              </a:spcBef>
              <a:buClr>
                <a:schemeClr val="tx1">
                  <a:lumMod val="85000"/>
                  <a:lumOff val="15000"/>
                </a:schemeClr>
              </a:buClr>
              <a:buFont typeface="Garamond" pitchFamily="18" charset="0"/>
              <a:buChar char="◦"/>
              <a:defRPr sz="788" kern="1200">
                <a:solidFill>
                  <a:schemeClr val="tx1"/>
                </a:solidFill>
                <a:latin typeface="+mn-lt"/>
                <a:ea typeface="+mn-ea"/>
                <a:cs typeface="+mn-cs"/>
              </a:defRPr>
            </a:lvl9pPr>
          </a:lstStyle>
          <a:p>
            <a:r>
              <a:rPr lang="en-US" sz="1800" b="1" dirty="0"/>
              <a:t>A summary of the content for the A level course is as follows: </a:t>
            </a:r>
          </a:p>
        </p:txBody>
      </p:sp>
    </p:spTree>
    <p:extLst>
      <p:ext uri="{BB962C8B-B14F-4D97-AF65-F5344CB8AC3E}">
        <p14:creationId xmlns:p14="http://schemas.microsoft.com/office/powerpoint/2010/main" val="2756799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78EF5-E1EE-49DB-9DFB-4F4519F8F149}"/>
              </a:ext>
            </a:extLst>
          </p:cNvPr>
          <p:cNvSpPr>
            <a:spLocks noGrp="1"/>
          </p:cNvSpPr>
          <p:nvPr>
            <p:ph type="title"/>
          </p:nvPr>
        </p:nvSpPr>
        <p:spPr/>
        <p:txBody>
          <a:bodyPr>
            <a:normAutofit/>
          </a:bodyPr>
          <a:lstStyle/>
          <a:p>
            <a:r>
              <a:rPr lang="en-GB" sz="5400" dirty="0"/>
              <a:t>1. Course Overview</a:t>
            </a:r>
          </a:p>
        </p:txBody>
      </p:sp>
      <p:sp>
        <p:nvSpPr>
          <p:cNvPr id="3" name="Content Placeholder 2">
            <a:extLst>
              <a:ext uri="{FF2B5EF4-FFF2-40B4-BE49-F238E27FC236}">
                <a16:creationId xmlns:a16="http://schemas.microsoft.com/office/drawing/2014/main" id="{216906E2-8657-43A6-A2B4-F4120B224F6F}"/>
              </a:ext>
            </a:extLst>
          </p:cNvPr>
          <p:cNvSpPr>
            <a:spLocks noGrp="1"/>
          </p:cNvSpPr>
          <p:nvPr>
            <p:ph idx="1"/>
          </p:nvPr>
        </p:nvSpPr>
        <p:spPr>
          <a:xfrm>
            <a:off x="233131" y="3380538"/>
            <a:ext cx="3049046" cy="5428925"/>
          </a:xfrm>
        </p:spPr>
        <p:txBody>
          <a:bodyPr>
            <a:normAutofit/>
          </a:bodyPr>
          <a:lstStyle/>
          <a:p>
            <a:r>
              <a:rPr lang="en-US" sz="1800" b="1" dirty="0"/>
              <a:t>Year 1 content:</a:t>
            </a:r>
          </a:p>
          <a:p>
            <a:r>
              <a:rPr lang="en-US" sz="1400" b="1" dirty="0">
                <a:solidFill>
                  <a:schemeClr val="bg2">
                    <a:lumMod val="50000"/>
                  </a:schemeClr>
                </a:solidFill>
              </a:rPr>
              <a:t>Module 1 – Development of practical skills in chemistry </a:t>
            </a:r>
          </a:p>
          <a:p>
            <a:pPr lvl="1"/>
            <a:r>
              <a:rPr lang="en-US" sz="1100" dirty="0"/>
              <a:t>Practical skills assessed in a written examination </a:t>
            </a:r>
          </a:p>
          <a:p>
            <a:pPr lvl="1"/>
            <a:r>
              <a:rPr lang="en-US" sz="1100" dirty="0"/>
              <a:t>Practical skills assessed in the practical endorsement </a:t>
            </a:r>
          </a:p>
          <a:p>
            <a:r>
              <a:rPr lang="en-US" sz="1400" b="1" dirty="0">
                <a:solidFill>
                  <a:schemeClr val="bg2">
                    <a:lumMod val="50000"/>
                  </a:schemeClr>
                </a:solidFill>
              </a:rPr>
              <a:t>Module 2 – Foundations in chemistry </a:t>
            </a:r>
          </a:p>
          <a:p>
            <a:pPr lvl="1"/>
            <a:r>
              <a:rPr lang="en-US" sz="1100" dirty="0"/>
              <a:t>Atoms, compounds, molecules and equations </a:t>
            </a:r>
          </a:p>
          <a:p>
            <a:pPr lvl="1"/>
            <a:r>
              <a:rPr lang="en-US" sz="1100" dirty="0"/>
              <a:t>Amount of substance </a:t>
            </a:r>
          </a:p>
          <a:p>
            <a:pPr lvl="1"/>
            <a:r>
              <a:rPr lang="en-US" sz="1100" dirty="0"/>
              <a:t>Acid–base and redox reactions </a:t>
            </a:r>
          </a:p>
          <a:p>
            <a:pPr lvl="1"/>
            <a:r>
              <a:rPr lang="en-US" sz="1100" dirty="0"/>
              <a:t>Electrons, bonding and structure </a:t>
            </a:r>
          </a:p>
          <a:p>
            <a:r>
              <a:rPr lang="en-US" sz="1400" b="1" dirty="0">
                <a:solidFill>
                  <a:schemeClr val="bg2">
                    <a:lumMod val="50000"/>
                  </a:schemeClr>
                </a:solidFill>
              </a:rPr>
              <a:t>Module 3 – Periodic table and energy </a:t>
            </a:r>
          </a:p>
          <a:p>
            <a:pPr lvl="1"/>
            <a:r>
              <a:rPr lang="en-US" sz="1087" dirty="0"/>
              <a:t>The periodic table and periodicity </a:t>
            </a:r>
          </a:p>
          <a:p>
            <a:pPr lvl="1"/>
            <a:r>
              <a:rPr lang="en-US" sz="1087" dirty="0"/>
              <a:t>Group 2 and the halogens </a:t>
            </a:r>
          </a:p>
          <a:p>
            <a:pPr lvl="1"/>
            <a:r>
              <a:rPr lang="en-US" sz="1087" dirty="0"/>
              <a:t>Qualitative analysis </a:t>
            </a:r>
          </a:p>
          <a:p>
            <a:pPr lvl="1"/>
            <a:r>
              <a:rPr lang="en-US" sz="1087" dirty="0"/>
              <a:t>Enthalpy changes </a:t>
            </a:r>
          </a:p>
          <a:p>
            <a:pPr lvl="1"/>
            <a:r>
              <a:rPr lang="en-US" sz="1087" dirty="0"/>
              <a:t>Reaction rates and equilibrium (qualitative) </a:t>
            </a:r>
          </a:p>
          <a:p>
            <a:r>
              <a:rPr lang="en-US" sz="1400" b="1" dirty="0">
                <a:solidFill>
                  <a:schemeClr val="bg2">
                    <a:lumMod val="50000"/>
                  </a:schemeClr>
                </a:solidFill>
              </a:rPr>
              <a:t>Module 4 – Core organic chemistry </a:t>
            </a:r>
          </a:p>
          <a:p>
            <a:pPr lvl="1"/>
            <a:r>
              <a:rPr lang="en-US" sz="1087" dirty="0"/>
              <a:t>Basic concepts </a:t>
            </a:r>
          </a:p>
          <a:p>
            <a:pPr lvl="1"/>
            <a:r>
              <a:rPr lang="en-US" sz="1087" dirty="0"/>
              <a:t>Hydrocarbons </a:t>
            </a:r>
          </a:p>
          <a:p>
            <a:pPr lvl="1"/>
            <a:r>
              <a:rPr lang="en-US" sz="1087" dirty="0"/>
              <a:t>Alcohols and haloalkanes </a:t>
            </a:r>
          </a:p>
          <a:p>
            <a:pPr lvl="1"/>
            <a:r>
              <a:rPr lang="en-US" sz="1087" dirty="0"/>
              <a:t>Organic synthesis </a:t>
            </a:r>
          </a:p>
          <a:p>
            <a:pPr lvl="1"/>
            <a:r>
              <a:rPr lang="en-US" sz="1087" dirty="0"/>
              <a:t>Analytical techniques (IR and MS) </a:t>
            </a:r>
          </a:p>
        </p:txBody>
      </p:sp>
      <p:sp>
        <p:nvSpPr>
          <p:cNvPr id="4" name="Content Placeholder 2">
            <a:extLst>
              <a:ext uri="{FF2B5EF4-FFF2-40B4-BE49-F238E27FC236}">
                <a16:creationId xmlns:a16="http://schemas.microsoft.com/office/drawing/2014/main" id="{3146210D-E3CF-4673-BB2C-7C7EE0372161}"/>
              </a:ext>
            </a:extLst>
          </p:cNvPr>
          <p:cNvSpPr txBox="1">
            <a:spLocks/>
          </p:cNvSpPr>
          <p:nvPr/>
        </p:nvSpPr>
        <p:spPr>
          <a:xfrm>
            <a:off x="3428999" y="3380538"/>
            <a:ext cx="3049046" cy="3901208"/>
          </a:xfrm>
          <a:prstGeom prst="rect">
            <a:avLst/>
          </a:prstGeom>
          <a:ln w="57150">
            <a:solidFill>
              <a:schemeClr val="accent1"/>
            </a:solidFill>
          </a:ln>
        </p:spPr>
        <p:txBody>
          <a:bodyPr vert="horz" lIns="91440" tIns="45720" rIns="91440" bIns="45720" rtlCol="0">
            <a:normAutofit/>
          </a:bodyPr>
          <a:lstStyle>
            <a:lvl1pPr marL="102870" indent="-102870" algn="l" defTabSz="514350" rtl="0" eaLnBrk="1" latinLnBrk="0" hangingPunct="1">
              <a:lnSpc>
                <a:spcPct val="100000"/>
              </a:lnSpc>
              <a:spcBef>
                <a:spcPts val="506"/>
              </a:spcBef>
              <a:spcAft>
                <a:spcPts val="0"/>
              </a:spcAft>
              <a:buClr>
                <a:schemeClr val="tx1">
                  <a:lumMod val="85000"/>
                  <a:lumOff val="15000"/>
                </a:schemeClr>
              </a:buClr>
              <a:buFont typeface="Garamond" pitchFamily="18" charset="0"/>
              <a:buChar char="◦"/>
              <a:defRPr sz="1013" kern="1200">
                <a:solidFill>
                  <a:schemeClr val="tx1"/>
                </a:solidFill>
                <a:latin typeface="+mn-lt"/>
                <a:ea typeface="+mn-ea"/>
                <a:cs typeface="+mn-cs"/>
              </a:defRPr>
            </a:lvl1pPr>
            <a:lvl2pPr marL="257175" indent="-102870" algn="l" defTabSz="514350" rtl="0" eaLnBrk="1" latinLnBrk="0" hangingPunct="1">
              <a:lnSpc>
                <a:spcPct val="100000"/>
              </a:lnSpc>
              <a:spcBef>
                <a:spcPts val="281"/>
              </a:spcBef>
              <a:buClr>
                <a:schemeClr val="tx1">
                  <a:lumMod val="85000"/>
                  <a:lumOff val="15000"/>
                </a:schemeClr>
              </a:buClr>
              <a:buFont typeface="Garamond" pitchFamily="18" charset="0"/>
              <a:buChar char="◦"/>
              <a:defRPr sz="900" kern="1200">
                <a:solidFill>
                  <a:schemeClr val="tx1"/>
                </a:solidFill>
                <a:latin typeface="+mn-lt"/>
                <a:ea typeface="+mn-ea"/>
                <a:cs typeface="+mn-cs"/>
              </a:defRPr>
            </a:lvl2pPr>
            <a:lvl3pPr marL="411480" indent="-102870" algn="l" defTabSz="514350" rtl="0" eaLnBrk="1" latinLnBrk="0" hangingPunct="1">
              <a:lnSpc>
                <a:spcPct val="100000"/>
              </a:lnSpc>
              <a:spcBef>
                <a:spcPts val="281"/>
              </a:spcBef>
              <a:buClr>
                <a:schemeClr val="tx1">
                  <a:lumMod val="85000"/>
                  <a:lumOff val="15000"/>
                </a:schemeClr>
              </a:buClr>
              <a:buFont typeface="Garamond" pitchFamily="18" charset="0"/>
              <a:buChar char="◦"/>
              <a:defRPr sz="788" kern="1200">
                <a:solidFill>
                  <a:schemeClr val="tx1"/>
                </a:solidFill>
                <a:latin typeface="+mn-lt"/>
                <a:ea typeface="+mn-ea"/>
                <a:cs typeface="+mn-cs"/>
              </a:defRPr>
            </a:lvl3pPr>
            <a:lvl4pPr marL="565785" indent="-102870" algn="l" defTabSz="514350" rtl="0" eaLnBrk="1" latinLnBrk="0" hangingPunct="1">
              <a:lnSpc>
                <a:spcPct val="100000"/>
              </a:lnSpc>
              <a:spcBef>
                <a:spcPts val="281"/>
              </a:spcBef>
              <a:buClr>
                <a:schemeClr val="tx1">
                  <a:lumMod val="85000"/>
                  <a:lumOff val="15000"/>
                </a:schemeClr>
              </a:buClr>
              <a:buFont typeface="Garamond" pitchFamily="18" charset="0"/>
              <a:buChar char="◦"/>
              <a:defRPr sz="788" kern="1200">
                <a:solidFill>
                  <a:schemeClr val="tx1"/>
                </a:solidFill>
                <a:latin typeface="+mn-lt"/>
                <a:ea typeface="+mn-ea"/>
                <a:cs typeface="+mn-cs"/>
              </a:defRPr>
            </a:lvl4pPr>
            <a:lvl5pPr marL="720090" indent="-102870" algn="l" defTabSz="514350" rtl="0" eaLnBrk="1" latinLnBrk="0" hangingPunct="1">
              <a:lnSpc>
                <a:spcPct val="100000"/>
              </a:lnSpc>
              <a:spcBef>
                <a:spcPts val="281"/>
              </a:spcBef>
              <a:buClr>
                <a:schemeClr val="tx1">
                  <a:lumMod val="85000"/>
                  <a:lumOff val="15000"/>
                </a:schemeClr>
              </a:buClr>
              <a:buFont typeface="Garamond" pitchFamily="18" charset="0"/>
              <a:buChar char="◦"/>
              <a:defRPr sz="788" kern="1200">
                <a:solidFill>
                  <a:schemeClr val="tx1"/>
                </a:solidFill>
                <a:latin typeface="+mn-lt"/>
                <a:ea typeface="+mn-ea"/>
                <a:cs typeface="+mn-cs"/>
              </a:defRPr>
            </a:lvl5pPr>
            <a:lvl6pPr marL="900000" indent="-128588" algn="l" defTabSz="514350" rtl="0" eaLnBrk="1" latinLnBrk="0" hangingPunct="1">
              <a:lnSpc>
                <a:spcPct val="100000"/>
              </a:lnSpc>
              <a:spcBef>
                <a:spcPts val="281"/>
              </a:spcBef>
              <a:buClr>
                <a:schemeClr val="tx1">
                  <a:lumMod val="85000"/>
                  <a:lumOff val="15000"/>
                </a:schemeClr>
              </a:buClr>
              <a:buFont typeface="Garamond" pitchFamily="18" charset="0"/>
              <a:buChar char="◦"/>
              <a:defRPr sz="788" kern="1200">
                <a:solidFill>
                  <a:schemeClr val="tx1"/>
                </a:solidFill>
                <a:latin typeface="+mn-lt"/>
                <a:ea typeface="+mn-ea"/>
                <a:cs typeface="+mn-cs"/>
              </a:defRPr>
            </a:lvl6pPr>
            <a:lvl7pPr marL="1068750" indent="-128588" algn="l" defTabSz="514350" rtl="0" eaLnBrk="1" latinLnBrk="0" hangingPunct="1">
              <a:lnSpc>
                <a:spcPct val="100000"/>
              </a:lnSpc>
              <a:spcBef>
                <a:spcPts val="281"/>
              </a:spcBef>
              <a:buClr>
                <a:schemeClr val="tx1">
                  <a:lumMod val="85000"/>
                  <a:lumOff val="15000"/>
                </a:schemeClr>
              </a:buClr>
              <a:buFont typeface="Garamond" pitchFamily="18" charset="0"/>
              <a:buChar char="◦"/>
              <a:defRPr sz="788" kern="1200">
                <a:solidFill>
                  <a:schemeClr val="tx1"/>
                </a:solidFill>
                <a:latin typeface="+mn-lt"/>
                <a:ea typeface="+mn-ea"/>
                <a:cs typeface="+mn-cs"/>
              </a:defRPr>
            </a:lvl7pPr>
            <a:lvl8pPr marL="1237500" indent="-128588" algn="l" defTabSz="514350" rtl="0" eaLnBrk="1" latinLnBrk="0" hangingPunct="1">
              <a:lnSpc>
                <a:spcPct val="100000"/>
              </a:lnSpc>
              <a:spcBef>
                <a:spcPts val="281"/>
              </a:spcBef>
              <a:buClr>
                <a:schemeClr val="tx1">
                  <a:lumMod val="85000"/>
                  <a:lumOff val="15000"/>
                </a:schemeClr>
              </a:buClr>
              <a:buFont typeface="Garamond" pitchFamily="18" charset="0"/>
              <a:buChar char="◦"/>
              <a:defRPr sz="788" kern="1200">
                <a:solidFill>
                  <a:schemeClr val="tx1"/>
                </a:solidFill>
                <a:latin typeface="+mn-lt"/>
                <a:ea typeface="+mn-ea"/>
                <a:cs typeface="+mn-cs"/>
              </a:defRPr>
            </a:lvl8pPr>
            <a:lvl9pPr marL="1406250" indent="-128588" algn="l" defTabSz="514350" rtl="0" eaLnBrk="1" latinLnBrk="0" hangingPunct="1">
              <a:lnSpc>
                <a:spcPct val="100000"/>
              </a:lnSpc>
              <a:spcBef>
                <a:spcPts val="281"/>
              </a:spcBef>
              <a:buClr>
                <a:schemeClr val="tx1">
                  <a:lumMod val="85000"/>
                  <a:lumOff val="15000"/>
                </a:schemeClr>
              </a:buClr>
              <a:buFont typeface="Garamond" pitchFamily="18" charset="0"/>
              <a:buChar char="◦"/>
              <a:defRPr sz="788" kern="1200">
                <a:solidFill>
                  <a:schemeClr val="tx1"/>
                </a:solidFill>
                <a:latin typeface="+mn-lt"/>
                <a:ea typeface="+mn-ea"/>
                <a:cs typeface="+mn-cs"/>
              </a:defRPr>
            </a:lvl9pPr>
          </a:lstStyle>
          <a:p>
            <a:r>
              <a:rPr lang="en-US" sz="1800" b="1" dirty="0"/>
              <a:t>Year 2 content:</a:t>
            </a:r>
          </a:p>
          <a:p>
            <a:r>
              <a:rPr lang="en-US" sz="1400" b="1" dirty="0">
                <a:solidFill>
                  <a:schemeClr val="bg2">
                    <a:lumMod val="50000"/>
                  </a:schemeClr>
                </a:solidFill>
              </a:rPr>
              <a:t>Module 5 – Physical chemistry and transition elements </a:t>
            </a:r>
          </a:p>
          <a:p>
            <a:pPr lvl="1"/>
            <a:r>
              <a:rPr lang="en-US" sz="1087" dirty="0"/>
              <a:t>Reaction rates and equilibrium (quantitative) </a:t>
            </a:r>
          </a:p>
          <a:p>
            <a:pPr lvl="1"/>
            <a:r>
              <a:rPr lang="en-US" sz="1087" dirty="0"/>
              <a:t>pH and buffers </a:t>
            </a:r>
          </a:p>
          <a:p>
            <a:pPr lvl="1"/>
            <a:r>
              <a:rPr lang="en-US" sz="1087" dirty="0"/>
              <a:t>Enthalpy, entropy and free energy </a:t>
            </a:r>
          </a:p>
          <a:p>
            <a:pPr lvl="1"/>
            <a:r>
              <a:rPr lang="en-US" sz="1087" dirty="0"/>
              <a:t>Redox and electrode potentials </a:t>
            </a:r>
          </a:p>
          <a:p>
            <a:pPr lvl="1"/>
            <a:r>
              <a:rPr lang="en-US" sz="1087" dirty="0"/>
              <a:t>Transition elements </a:t>
            </a:r>
          </a:p>
          <a:p>
            <a:r>
              <a:rPr lang="en-US" sz="1400" b="1" dirty="0">
                <a:solidFill>
                  <a:schemeClr val="bg2">
                    <a:lumMod val="50000"/>
                  </a:schemeClr>
                </a:solidFill>
              </a:rPr>
              <a:t>Module 6 – Organic chemistry and analysis </a:t>
            </a:r>
          </a:p>
          <a:p>
            <a:pPr lvl="1"/>
            <a:r>
              <a:rPr lang="en-US" sz="1087" dirty="0"/>
              <a:t>Aromatic compounds </a:t>
            </a:r>
          </a:p>
          <a:p>
            <a:pPr lvl="1"/>
            <a:r>
              <a:rPr lang="en-US" sz="1087" dirty="0"/>
              <a:t>Carbonyl compounds </a:t>
            </a:r>
          </a:p>
          <a:p>
            <a:pPr lvl="1"/>
            <a:r>
              <a:rPr lang="en-US" sz="1087" dirty="0"/>
              <a:t>Carboxylic acids and esters </a:t>
            </a:r>
          </a:p>
          <a:p>
            <a:pPr lvl="1"/>
            <a:r>
              <a:rPr lang="en-US" sz="1087" dirty="0"/>
              <a:t>Nitrogen compounds </a:t>
            </a:r>
          </a:p>
          <a:p>
            <a:pPr lvl="1"/>
            <a:r>
              <a:rPr lang="en-US" sz="1087" dirty="0"/>
              <a:t>Polymers </a:t>
            </a:r>
          </a:p>
          <a:p>
            <a:pPr lvl="1"/>
            <a:r>
              <a:rPr lang="en-US" sz="1087" dirty="0"/>
              <a:t>Organic synthesis </a:t>
            </a:r>
          </a:p>
          <a:p>
            <a:pPr lvl="1"/>
            <a:r>
              <a:rPr lang="en-US" sz="1087" dirty="0"/>
              <a:t>Chromatography and spectroscopy (NMR)</a:t>
            </a:r>
            <a:endParaRPr lang="en-GB" sz="1087" dirty="0"/>
          </a:p>
        </p:txBody>
      </p:sp>
      <p:sp>
        <p:nvSpPr>
          <p:cNvPr id="5" name="Content Placeholder 2">
            <a:extLst>
              <a:ext uri="{FF2B5EF4-FFF2-40B4-BE49-F238E27FC236}">
                <a16:creationId xmlns:a16="http://schemas.microsoft.com/office/drawing/2014/main" id="{1728BB68-879A-4687-9AA5-A457216D84E4}"/>
              </a:ext>
            </a:extLst>
          </p:cNvPr>
          <p:cNvSpPr txBox="1">
            <a:spLocks/>
          </p:cNvSpPr>
          <p:nvPr/>
        </p:nvSpPr>
        <p:spPr>
          <a:xfrm>
            <a:off x="329773" y="1980990"/>
            <a:ext cx="6198452" cy="1199276"/>
          </a:xfrm>
          <a:prstGeom prst="rect">
            <a:avLst/>
          </a:prstGeom>
          <a:ln w="57150">
            <a:solidFill>
              <a:schemeClr val="accent1"/>
            </a:solidFill>
          </a:ln>
        </p:spPr>
        <p:txBody>
          <a:bodyPr vert="horz" lIns="91440" tIns="45720" rIns="91440" bIns="45720" rtlCol="0">
            <a:normAutofit fontScale="70000" lnSpcReduction="20000"/>
          </a:bodyPr>
          <a:lstStyle>
            <a:lvl1pPr marL="102870" indent="-102870" algn="l" defTabSz="514350" rtl="0" eaLnBrk="1" latinLnBrk="0" hangingPunct="1">
              <a:lnSpc>
                <a:spcPct val="100000"/>
              </a:lnSpc>
              <a:spcBef>
                <a:spcPts val="506"/>
              </a:spcBef>
              <a:spcAft>
                <a:spcPts val="0"/>
              </a:spcAft>
              <a:buClr>
                <a:schemeClr val="tx1">
                  <a:lumMod val="85000"/>
                  <a:lumOff val="15000"/>
                </a:schemeClr>
              </a:buClr>
              <a:buFont typeface="Garamond" pitchFamily="18" charset="0"/>
              <a:buChar char="◦"/>
              <a:defRPr sz="1013" kern="1200">
                <a:solidFill>
                  <a:schemeClr val="tx1"/>
                </a:solidFill>
                <a:latin typeface="+mn-lt"/>
                <a:ea typeface="+mn-ea"/>
                <a:cs typeface="+mn-cs"/>
              </a:defRPr>
            </a:lvl1pPr>
            <a:lvl2pPr marL="257175" indent="-102870" algn="l" defTabSz="514350" rtl="0" eaLnBrk="1" latinLnBrk="0" hangingPunct="1">
              <a:lnSpc>
                <a:spcPct val="100000"/>
              </a:lnSpc>
              <a:spcBef>
                <a:spcPts val="281"/>
              </a:spcBef>
              <a:buClr>
                <a:schemeClr val="tx1">
                  <a:lumMod val="85000"/>
                  <a:lumOff val="15000"/>
                </a:schemeClr>
              </a:buClr>
              <a:buFont typeface="Garamond" pitchFamily="18" charset="0"/>
              <a:buChar char="◦"/>
              <a:defRPr sz="900" kern="1200">
                <a:solidFill>
                  <a:schemeClr val="tx1"/>
                </a:solidFill>
                <a:latin typeface="+mn-lt"/>
                <a:ea typeface="+mn-ea"/>
                <a:cs typeface="+mn-cs"/>
              </a:defRPr>
            </a:lvl2pPr>
            <a:lvl3pPr marL="411480" indent="-102870" algn="l" defTabSz="514350" rtl="0" eaLnBrk="1" latinLnBrk="0" hangingPunct="1">
              <a:lnSpc>
                <a:spcPct val="100000"/>
              </a:lnSpc>
              <a:spcBef>
                <a:spcPts val="281"/>
              </a:spcBef>
              <a:buClr>
                <a:schemeClr val="tx1">
                  <a:lumMod val="85000"/>
                  <a:lumOff val="15000"/>
                </a:schemeClr>
              </a:buClr>
              <a:buFont typeface="Garamond" pitchFamily="18" charset="0"/>
              <a:buChar char="◦"/>
              <a:defRPr sz="788" kern="1200">
                <a:solidFill>
                  <a:schemeClr val="tx1"/>
                </a:solidFill>
                <a:latin typeface="+mn-lt"/>
                <a:ea typeface="+mn-ea"/>
                <a:cs typeface="+mn-cs"/>
              </a:defRPr>
            </a:lvl3pPr>
            <a:lvl4pPr marL="565785" indent="-102870" algn="l" defTabSz="514350" rtl="0" eaLnBrk="1" latinLnBrk="0" hangingPunct="1">
              <a:lnSpc>
                <a:spcPct val="100000"/>
              </a:lnSpc>
              <a:spcBef>
                <a:spcPts val="281"/>
              </a:spcBef>
              <a:buClr>
                <a:schemeClr val="tx1">
                  <a:lumMod val="85000"/>
                  <a:lumOff val="15000"/>
                </a:schemeClr>
              </a:buClr>
              <a:buFont typeface="Garamond" pitchFamily="18" charset="0"/>
              <a:buChar char="◦"/>
              <a:defRPr sz="788" kern="1200">
                <a:solidFill>
                  <a:schemeClr val="tx1"/>
                </a:solidFill>
                <a:latin typeface="+mn-lt"/>
                <a:ea typeface="+mn-ea"/>
                <a:cs typeface="+mn-cs"/>
              </a:defRPr>
            </a:lvl4pPr>
            <a:lvl5pPr marL="720090" indent="-102870" algn="l" defTabSz="514350" rtl="0" eaLnBrk="1" latinLnBrk="0" hangingPunct="1">
              <a:lnSpc>
                <a:spcPct val="100000"/>
              </a:lnSpc>
              <a:spcBef>
                <a:spcPts val="281"/>
              </a:spcBef>
              <a:buClr>
                <a:schemeClr val="tx1">
                  <a:lumMod val="85000"/>
                  <a:lumOff val="15000"/>
                </a:schemeClr>
              </a:buClr>
              <a:buFont typeface="Garamond" pitchFamily="18" charset="0"/>
              <a:buChar char="◦"/>
              <a:defRPr sz="788" kern="1200">
                <a:solidFill>
                  <a:schemeClr val="tx1"/>
                </a:solidFill>
                <a:latin typeface="+mn-lt"/>
                <a:ea typeface="+mn-ea"/>
                <a:cs typeface="+mn-cs"/>
              </a:defRPr>
            </a:lvl5pPr>
            <a:lvl6pPr marL="900000" indent="-128588" algn="l" defTabSz="514350" rtl="0" eaLnBrk="1" latinLnBrk="0" hangingPunct="1">
              <a:lnSpc>
                <a:spcPct val="100000"/>
              </a:lnSpc>
              <a:spcBef>
                <a:spcPts val="281"/>
              </a:spcBef>
              <a:buClr>
                <a:schemeClr val="tx1">
                  <a:lumMod val="85000"/>
                  <a:lumOff val="15000"/>
                </a:schemeClr>
              </a:buClr>
              <a:buFont typeface="Garamond" pitchFamily="18" charset="0"/>
              <a:buChar char="◦"/>
              <a:defRPr sz="788" kern="1200">
                <a:solidFill>
                  <a:schemeClr val="tx1"/>
                </a:solidFill>
                <a:latin typeface="+mn-lt"/>
                <a:ea typeface="+mn-ea"/>
                <a:cs typeface="+mn-cs"/>
              </a:defRPr>
            </a:lvl6pPr>
            <a:lvl7pPr marL="1068750" indent="-128588" algn="l" defTabSz="514350" rtl="0" eaLnBrk="1" latinLnBrk="0" hangingPunct="1">
              <a:lnSpc>
                <a:spcPct val="100000"/>
              </a:lnSpc>
              <a:spcBef>
                <a:spcPts val="281"/>
              </a:spcBef>
              <a:buClr>
                <a:schemeClr val="tx1">
                  <a:lumMod val="85000"/>
                  <a:lumOff val="15000"/>
                </a:schemeClr>
              </a:buClr>
              <a:buFont typeface="Garamond" pitchFamily="18" charset="0"/>
              <a:buChar char="◦"/>
              <a:defRPr sz="788" kern="1200">
                <a:solidFill>
                  <a:schemeClr val="tx1"/>
                </a:solidFill>
                <a:latin typeface="+mn-lt"/>
                <a:ea typeface="+mn-ea"/>
                <a:cs typeface="+mn-cs"/>
              </a:defRPr>
            </a:lvl7pPr>
            <a:lvl8pPr marL="1237500" indent="-128588" algn="l" defTabSz="514350" rtl="0" eaLnBrk="1" latinLnBrk="0" hangingPunct="1">
              <a:lnSpc>
                <a:spcPct val="100000"/>
              </a:lnSpc>
              <a:spcBef>
                <a:spcPts val="281"/>
              </a:spcBef>
              <a:buClr>
                <a:schemeClr val="tx1">
                  <a:lumMod val="85000"/>
                  <a:lumOff val="15000"/>
                </a:schemeClr>
              </a:buClr>
              <a:buFont typeface="Garamond" pitchFamily="18" charset="0"/>
              <a:buChar char="◦"/>
              <a:defRPr sz="788" kern="1200">
                <a:solidFill>
                  <a:schemeClr val="tx1"/>
                </a:solidFill>
                <a:latin typeface="+mn-lt"/>
                <a:ea typeface="+mn-ea"/>
                <a:cs typeface="+mn-cs"/>
              </a:defRPr>
            </a:lvl8pPr>
            <a:lvl9pPr marL="1406250" indent="-128588" algn="l" defTabSz="514350" rtl="0" eaLnBrk="1" latinLnBrk="0" hangingPunct="1">
              <a:lnSpc>
                <a:spcPct val="100000"/>
              </a:lnSpc>
              <a:spcBef>
                <a:spcPts val="281"/>
              </a:spcBef>
              <a:buClr>
                <a:schemeClr val="tx1">
                  <a:lumMod val="85000"/>
                  <a:lumOff val="15000"/>
                </a:schemeClr>
              </a:buClr>
              <a:buFont typeface="Garamond" pitchFamily="18" charset="0"/>
              <a:buChar char="◦"/>
              <a:defRPr sz="788" kern="1200">
                <a:solidFill>
                  <a:schemeClr val="tx1"/>
                </a:solidFill>
                <a:latin typeface="+mn-lt"/>
                <a:ea typeface="+mn-ea"/>
                <a:cs typeface="+mn-cs"/>
              </a:defRPr>
            </a:lvl9pPr>
          </a:lstStyle>
          <a:p>
            <a:pPr>
              <a:lnSpc>
                <a:spcPct val="170000"/>
              </a:lnSpc>
            </a:pPr>
            <a:r>
              <a:rPr lang="en-US" sz="1800" dirty="0"/>
              <a:t>The first four modules comprise the AS Level in Chemistry A course </a:t>
            </a:r>
          </a:p>
          <a:p>
            <a:pPr>
              <a:lnSpc>
                <a:spcPct val="170000"/>
              </a:lnSpc>
            </a:pPr>
            <a:r>
              <a:rPr lang="en-US" sz="1800" dirty="0"/>
              <a:t>Learners studying the A Level continue with the content of modules 5 and 6. </a:t>
            </a:r>
          </a:p>
          <a:p>
            <a:pPr>
              <a:lnSpc>
                <a:spcPct val="170000"/>
              </a:lnSpc>
            </a:pPr>
            <a:r>
              <a:rPr lang="en-US" sz="1800" dirty="0"/>
              <a:t>The internally assessed Practical Endorsement skills also form part of the full A level </a:t>
            </a:r>
            <a:endParaRPr lang="en-US" sz="1800" b="1" dirty="0"/>
          </a:p>
        </p:txBody>
      </p:sp>
      <p:pic>
        <p:nvPicPr>
          <p:cNvPr id="7" name="Picture 6" descr="A picture containing table, food, glass, bottle&#10;&#10;Description automatically generated">
            <a:extLst>
              <a:ext uri="{FF2B5EF4-FFF2-40B4-BE49-F238E27FC236}">
                <a16:creationId xmlns:a16="http://schemas.microsoft.com/office/drawing/2014/main" id="{B2C4A517-2213-4BB0-8267-AAE01F2246C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400779" y="7473442"/>
            <a:ext cx="3100325" cy="1743933"/>
          </a:xfrm>
          <a:prstGeom prst="rect">
            <a:avLst/>
          </a:prstGeom>
        </p:spPr>
      </p:pic>
    </p:spTree>
    <p:extLst>
      <p:ext uri="{BB962C8B-B14F-4D97-AF65-F5344CB8AC3E}">
        <p14:creationId xmlns:p14="http://schemas.microsoft.com/office/powerpoint/2010/main" val="144902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78EF5-E1EE-49DB-9DFB-4F4519F8F149}"/>
              </a:ext>
            </a:extLst>
          </p:cNvPr>
          <p:cNvSpPr>
            <a:spLocks noGrp="1"/>
          </p:cNvSpPr>
          <p:nvPr>
            <p:ph type="title"/>
          </p:nvPr>
        </p:nvSpPr>
        <p:spPr/>
        <p:txBody>
          <a:bodyPr>
            <a:noAutofit/>
          </a:bodyPr>
          <a:lstStyle/>
          <a:p>
            <a:r>
              <a:rPr lang="en-GB" sz="4400" dirty="0"/>
              <a:t>1. Is this course for me?</a:t>
            </a:r>
          </a:p>
        </p:txBody>
      </p:sp>
      <p:sp>
        <p:nvSpPr>
          <p:cNvPr id="3" name="Content Placeholder 2">
            <a:extLst>
              <a:ext uri="{FF2B5EF4-FFF2-40B4-BE49-F238E27FC236}">
                <a16:creationId xmlns:a16="http://schemas.microsoft.com/office/drawing/2014/main" id="{216906E2-8657-43A6-A2B4-F4120B224F6F}"/>
              </a:ext>
            </a:extLst>
          </p:cNvPr>
          <p:cNvSpPr>
            <a:spLocks noGrp="1"/>
          </p:cNvSpPr>
          <p:nvPr>
            <p:ph idx="1"/>
          </p:nvPr>
        </p:nvSpPr>
        <p:spPr/>
        <p:txBody>
          <a:bodyPr>
            <a:normAutofit/>
          </a:bodyPr>
          <a:lstStyle/>
          <a:p>
            <a:r>
              <a:rPr lang="en-US" sz="1400" b="1" dirty="0"/>
              <a:t>Have you got what it takes? </a:t>
            </a:r>
          </a:p>
          <a:p>
            <a:pPr marL="154305" lvl="1" indent="0">
              <a:lnSpc>
                <a:spcPct val="150000"/>
              </a:lnSpc>
              <a:buNone/>
            </a:pPr>
            <a:r>
              <a:rPr lang="en-US" sz="1200" dirty="0"/>
              <a:t>Chemistry is a demanding A level course. You will be expected to work independently outside of the classroom. The emphasis is on you: your teacher will provide you with the theory, but you will need to use your study periods to practice, make additional notes and continually revise and refresh previous topics through the course.</a:t>
            </a:r>
          </a:p>
          <a:p>
            <a:pPr marL="154305" lvl="1" indent="0">
              <a:lnSpc>
                <a:spcPct val="150000"/>
              </a:lnSpc>
              <a:buNone/>
            </a:pPr>
            <a:r>
              <a:rPr lang="en-US" sz="1200" dirty="0"/>
              <a:t>You will need to be resilient, hard working and driven to succeed in A level Chemistry</a:t>
            </a:r>
          </a:p>
          <a:p>
            <a:pPr marL="154305" lvl="1" indent="0">
              <a:buNone/>
            </a:pPr>
            <a:endParaRPr lang="en-US" sz="1200" dirty="0"/>
          </a:p>
          <a:p>
            <a:r>
              <a:rPr lang="en-US" sz="1313" b="1" dirty="0"/>
              <a:t>What is expected from you</a:t>
            </a:r>
          </a:p>
          <a:p>
            <a:pPr lvl="1">
              <a:lnSpc>
                <a:spcPct val="150000"/>
              </a:lnSpc>
              <a:spcBef>
                <a:spcPts val="0"/>
              </a:spcBef>
            </a:pPr>
            <a:r>
              <a:rPr lang="en-GB" sz="1200" dirty="0"/>
              <a:t>Prepared to learn, with equipment: pens, folder, calculator etc.</a:t>
            </a:r>
          </a:p>
          <a:p>
            <a:pPr lvl="1">
              <a:lnSpc>
                <a:spcPct val="150000"/>
              </a:lnSpc>
              <a:spcBef>
                <a:spcPts val="0"/>
              </a:spcBef>
            </a:pPr>
            <a:r>
              <a:rPr lang="en-GB" sz="1200" dirty="0"/>
              <a:t>Prompt and present: turn up, on time, ready to learn</a:t>
            </a:r>
          </a:p>
          <a:p>
            <a:pPr lvl="1">
              <a:lnSpc>
                <a:spcPct val="150000"/>
              </a:lnSpc>
              <a:spcBef>
                <a:spcPts val="0"/>
              </a:spcBef>
            </a:pPr>
            <a:r>
              <a:rPr lang="en-GB" sz="1200" dirty="0"/>
              <a:t>Use own time to recap and review topics throughout the duration of the course</a:t>
            </a:r>
          </a:p>
          <a:p>
            <a:pPr lvl="1">
              <a:lnSpc>
                <a:spcPct val="150000"/>
              </a:lnSpc>
              <a:spcBef>
                <a:spcPts val="0"/>
              </a:spcBef>
            </a:pPr>
            <a:r>
              <a:rPr lang="en-GB" sz="1200" dirty="0"/>
              <a:t>Smile on your face (because it’s the best subject ever!!)</a:t>
            </a:r>
          </a:p>
          <a:p>
            <a:pPr lvl="1">
              <a:lnSpc>
                <a:spcPct val="150000"/>
              </a:lnSpc>
              <a:spcBef>
                <a:spcPts val="0"/>
              </a:spcBef>
            </a:pPr>
            <a:endParaRPr lang="en-GB" sz="1200" dirty="0"/>
          </a:p>
          <a:p>
            <a:r>
              <a:rPr lang="en-US" sz="1400" b="1" dirty="0"/>
              <a:t>Key questions to ask yourself</a:t>
            </a:r>
          </a:p>
          <a:p>
            <a:pPr lvl="1">
              <a:lnSpc>
                <a:spcPct val="150000"/>
              </a:lnSpc>
              <a:buFont typeface="Wingdings" panose="05000000000000000000" pitchFamily="2" charset="2"/>
              <a:buChar char="ü"/>
            </a:pPr>
            <a:r>
              <a:rPr lang="en-US" sz="1200" dirty="0"/>
              <a:t>Are you the type of student to seek extra work from your teacher?</a:t>
            </a:r>
          </a:p>
          <a:p>
            <a:pPr lvl="1">
              <a:lnSpc>
                <a:spcPct val="150000"/>
              </a:lnSpc>
              <a:buFont typeface="Wingdings" panose="05000000000000000000" pitchFamily="2" charset="2"/>
              <a:buChar char="ü"/>
            </a:pPr>
            <a:r>
              <a:rPr lang="en-US" sz="1200" dirty="0"/>
              <a:t>Do you complete and submit work to a deadline?</a:t>
            </a:r>
          </a:p>
          <a:p>
            <a:pPr lvl="1">
              <a:lnSpc>
                <a:spcPct val="150000"/>
              </a:lnSpc>
              <a:buFont typeface="Wingdings" panose="05000000000000000000" pitchFamily="2" charset="2"/>
              <a:buChar char="ü"/>
            </a:pPr>
            <a:r>
              <a:rPr lang="en-US" sz="1200" dirty="0"/>
              <a:t>Do you work independently, without someone constantly nagging you?</a:t>
            </a:r>
          </a:p>
          <a:p>
            <a:pPr lvl="1">
              <a:lnSpc>
                <a:spcPct val="150000"/>
              </a:lnSpc>
              <a:buFont typeface="Wingdings" panose="05000000000000000000" pitchFamily="2" charset="2"/>
              <a:buChar char="ü"/>
            </a:pPr>
            <a:r>
              <a:rPr lang="en-US" sz="1200" dirty="0"/>
              <a:t>Do you complete all tasks to the best of your ability?</a:t>
            </a:r>
          </a:p>
          <a:p>
            <a:pPr lvl="1">
              <a:lnSpc>
                <a:spcPct val="150000"/>
              </a:lnSpc>
              <a:buFont typeface="Wingdings" panose="05000000000000000000" pitchFamily="2" charset="2"/>
              <a:buChar char="ü"/>
            </a:pPr>
            <a:r>
              <a:rPr lang="en-US" sz="1200" dirty="0"/>
              <a:t>Do you carry on going even when the work gets really challenging?</a:t>
            </a:r>
          </a:p>
          <a:p>
            <a:pPr lvl="1">
              <a:lnSpc>
                <a:spcPct val="150000"/>
              </a:lnSpc>
              <a:buFont typeface="Wingdings" panose="05000000000000000000" pitchFamily="2" charset="2"/>
              <a:buChar char="ü"/>
            </a:pPr>
            <a:r>
              <a:rPr lang="en-US" sz="1200" dirty="0"/>
              <a:t>Do you seek help when you are struggling?</a:t>
            </a:r>
          </a:p>
          <a:p>
            <a:pPr lvl="1">
              <a:buFont typeface="Wingdings" panose="05000000000000000000" pitchFamily="2" charset="2"/>
              <a:buChar char="ü"/>
            </a:pPr>
            <a:endParaRPr lang="en-US" sz="1200" dirty="0"/>
          </a:p>
          <a:p>
            <a:pPr marL="0" indent="0">
              <a:buNone/>
            </a:pPr>
            <a:r>
              <a:rPr lang="en-US" sz="1400" b="1" dirty="0">
                <a:solidFill>
                  <a:schemeClr val="bg2">
                    <a:lumMod val="50000"/>
                  </a:schemeClr>
                </a:solidFill>
              </a:rPr>
              <a:t>If the answers to these questions are yes, then you sound like someone that has the potential to succeed on an A level Chemistry course</a:t>
            </a:r>
          </a:p>
          <a:p>
            <a:pPr marL="154305" lvl="1" indent="0">
              <a:buNone/>
            </a:pPr>
            <a:endParaRPr lang="en-GB" sz="1200" dirty="0"/>
          </a:p>
        </p:txBody>
      </p:sp>
    </p:spTree>
    <p:extLst>
      <p:ext uri="{BB962C8B-B14F-4D97-AF65-F5344CB8AC3E}">
        <p14:creationId xmlns:p14="http://schemas.microsoft.com/office/powerpoint/2010/main" val="1679163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78EF5-E1EE-49DB-9DFB-4F4519F8F149}"/>
              </a:ext>
            </a:extLst>
          </p:cNvPr>
          <p:cNvSpPr>
            <a:spLocks noGrp="1"/>
          </p:cNvSpPr>
          <p:nvPr>
            <p:ph type="title"/>
          </p:nvPr>
        </p:nvSpPr>
        <p:spPr/>
        <p:txBody>
          <a:bodyPr>
            <a:normAutofit/>
          </a:bodyPr>
          <a:lstStyle/>
          <a:p>
            <a:r>
              <a:rPr lang="en-GB" sz="5400" dirty="0"/>
              <a:t>2. Key skills</a:t>
            </a:r>
          </a:p>
        </p:txBody>
      </p:sp>
      <p:sp>
        <p:nvSpPr>
          <p:cNvPr id="3" name="Content Placeholder 2">
            <a:extLst>
              <a:ext uri="{FF2B5EF4-FFF2-40B4-BE49-F238E27FC236}">
                <a16:creationId xmlns:a16="http://schemas.microsoft.com/office/drawing/2014/main" id="{216906E2-8657-43A6-A2B4-F4120B224F6F}"/>
              </a:ext>
            </a:extLst>
          </p:cNvPr>
          <p:cNvSpPr>
            <a:spLocks noGrp="1"/>
          </p:cNvSpPr>
          <p:nvPr>
            <p:ph idx="1"/>
          </p:nvPr>
        </p:nvSpPr>
        <p:spPr>
          <a:xfrm>
            <a:off x="600075" y="2003361"/>
            <a:ext cx="5657850" cy="3806889"/>
          </a:xfrm>
        </p:spPr>
        <p:txBody>
          <a:bodyPr>
            <a:normAutofit fontScale="92500" lnSpcReduction="10000"/>
          </a:bodyPr>
          <a:lstStyle/>
          <a:p>
            <a:pPr>
              <a:lnSpc>
                <a:spcPct val="150000"/>
              </a:lnSpc>
            </a:pPr>
            <a:r>
              <a:rPr lang="en-US" sz="1400" b="1" dirty="0"/>
              <a:t>Skills you must be able to show at the beginning of the course:</a:t>
            </a:r>
          </a:p>
          <a:p>
            <a:pPr lvl="1">
              <a:lnSpc>
                <a:spcPct val="150000"/>
              </a:lnSpc>
              <a:buClr>
                <a:prstClr val="black">
                  <a:lumMod val="85000"/>
                  <a:lumOff val="15000"/>
                </a:prstClr>
              </a:buClr>
              <a:buFont typeface="Wingdings" panose="05000000000000000000" pitchFamily="2" charset="2"/>
              <a:buChar char="ü"/>
            </a:pPr>
            <a:r>
              <a:rPr lang="en-US" sz="1200" dirty="0">
                <a:solidFill>
                  <a:prstClr val="black"/>
                </a:solidFill>
              </a:rPr>
              <a:t>Define practical science key terms</a:t>
            </a:r>
          </a:p>
          <a:p>
            <a:pPr lvl="1">
              <a:lnSpc>
                <a:spcPct val="150000"/>
              </a:lnSpc>
              <a:buClr>
                <a:prstClr val="black">
                  <a:lumMod val="85000"/>
                  <a:lumOff val="15000"/>
                </a:prstClr>
              </a:buClr>
              <a:buFont typeface="Wingdings" panose="05000000000000000000" pitchFamily="2" charset="2"/>
              <a:buChar char="ü"/>
            </a:pPr>
            <a:r>
              <a:rPr lang="en-US" sz="1200" dirty="0"/>
              <a:t>Balance equations </a:t>
            </a:r>
          </a:p>
          <a:p>
            <a:pPr lvl="1">
              <a:lnSpc>
                <a:spcPct val="150000"/>
              </a:lnSpc>
              <a:buClr>
                <a:prstClr val="black">
                  <a:lumMod val="85000"/>
                  <a:lumOff val="15000"/>
                </a:prstClr>
              </a:buClr>
              <a:buFont typeface="Wingdings" panose="05000000000000000000" pitchFamily="2" charset="2"/>
              <a:buChar char="ü"/>
            </a:pPr>
            <a:r>
              <a:rPr lang="en-US" sz="1200" dirty="0"/>
              <a:t> Recall basic chemical formula and charges on ions </a:t>
            </a:r>
          </a:p>
          <a:p>
            <a:pPr lvl="1">
              <a:lnSpc>
                <a:spcPct val="150000"/>
              </a:lnSpc>
              <a:buClr>
                <a:prstClr val="black">
                  <a:lumMod val="85000"/>
                  <a:lumOff val="15000"/>
                </a:prstClr>
              </a:buClr>
              <a:buFont typeface="Wingdings" panose="05000000000000000000" pitchFamily="2" charset="2"/>
              <a:buChar char="ü"/>
            </a:pPr>
            <a:r>
              <a:rPr lang="en-US" sz="1200" dirty="0"/>
              <a:t> Use the charges on ions to deduce unknown chemical formulae </a:t>
            </a:r>
          </a:p>
          <a:p>
            <a:pPr lvl="1">
              <a:lnSpc>
                <a:spcPct val="150000"/>
              </a:lnSpc>
              <a:buClr>
                <a:prstClr val="black">
                  <a:lumMod val="85000"/>
                  <a:lumOff val="15000"/>
                </a:prstClr>
              </a:buClr>
              <a:buFont typeface="Wingdings" panose="05000000000000000000" pitchFamily="2" charset="2"/>
              <a:buChar char="ü"/>
            </a:pPr>
            <a:r>
              <a:rPr lang="en-US" sz="1200" dirty="0"/>
              <a:t> Identify the type of bonding in common substances </a:t>
            </a:r>
          </a:p>
          <a:p>
            <a:pPr lvl="1">
              <a:lnSpc>
                <a:spcPct val="150000"/>
              </a:lnSpc>
              <a:buClr>
                <a:prstClr val="black">
                  <a:lumMod val="85000"/>
                  <a:lumOff val="15000"/>
                </a:prstClr>
              </a:buClr>
              <a:buFont typeface="Wingdings" panose="05000000000000000000" pitchFamily="2" charset="2"/>
              <a:buChar char="ü"/>
            </a:pPr>
            <a:r>
              <a:rPr lang="en-US" sz="1200" dirty="0"/>
              <a:t> </a:t>
            </a:r>
            <a:r>
              <a:rPr lang="en-US" sz="1200" dirty="0">
                <a:solidFill>
                  <a:prstClr val="black"/>
                </a:solidFill>
              </a:rPr>
              <a:t>Rearrange equations</a:t>
            </a:r>
          </a:p>
          <a:p>
            <a:pPr lvl="1">
              <a:lnSpc>
                <a:spcPct val="150000"/>
              </a:lnSpc>
              <a:buClr>
                <a:prstClr val="black">
                  <a:lumMod val="85000"/>
                  <a:lumOff val="15000"/>
                </a:prstClr>
              </a:buClr>
              <a:buFont typeface="Wingdings" panose="05000000000000000000" pitchFamily="2" charset="2"/>
              <a:buChar char="ü"/>
            </a:pPr>
            <a:r>
              <a:rPr lang="en-US" sz="1200" dirty="0">
                <a:solidFill>
                  <a:prstClr val="black"/>
                </a:solidFill>
              </a:rPr>
              <a:t>Calculate moles </a:t>
            </a:r>
          </a:p>
          <a:p>
            <a:pPr lvl="1">
              <a:lnSpc>
                <a:spcPct val="150000"/>
              </a:lnSpc>
              <a:buClr>
                <a:prstClr val="black">
                  <a:lumMod val="85000"/>
                  <a:lumOff val="15000"/>
                </a:prstClr>
              </a:buClr>
              <a:buFont typeface="Wingdings" panose="05000000000000000000" pitchFamily="2" charset="2"/>
              <a:buChar char="ü"/>
            </a:pPr>
            <a:r>
              <a:rPr lang="en-US" sz="1200" dirty="0"/>
              <a:t>Calculate </a:t>
            </a:r>
            <a:r>
              <a:rPr lang="en-US" sz="1200" dirty="0" err="1"/>
              <a:t>Mr</a:t>
            </a:r>
            <a:r>
              <a:rPr lang="en-US" sz="1200" dirty="0"/>
              <a:t> values</a:t>
            </a:r>
          </a:p>
          <a:p>
            <a:pPr lvl="1">
              <a:lnSpc>
                <a:spcPct val="150000"/>
              </a:lnSpc>
              <a:buClr>
                <a:prstClr val="black">
                  <a:lumMod val="85000"/>
                  <a:lumOff val="15000"/>
                </a:prstClr>
              </a:buClr>
              <a:buFont typeface="Wingdings" panose="05000000000000000000" pitchFamily="2" charset="2"/>
              <a:buChar char="ü"/>
            </a:pPr>
            <a:r>
              <a:rPr lang="en-US" sz="1200" dirty="0"/>
              <a:t>Calculate percentage yield and percentage error</a:t>
            </a:r>
          </a:p>
          <a:p>
            <a:pPr lvl="1">
              <a:lnSpc>
                <a:spcPct val="150000"/>
              </a:lnSpc>
              <a:buClr>
                <a:prstClr val="black">
                  <a:lumMod val="85000"/>
                  <a:lumOff val="15000"/>
                </a:prstClr>
              </a:buClr>
              <a:buFont typeface="Wingdings" panose="05000000000000000000" pitchFamily="2" charset="2"/>
              <a:buChar char="ü"/>
            </a:pPr>
            <a:r>
              <a:rPr lang="en-US" sz="1200" dirty="0"/>
              <a:t>Interpret graphs of reactions </a:t>
            </a:r>
          </a:p>
          <a:p>
            <a:pPr lvl="1">
              <a:lnSpc>
                <a:spcPct val="150000"/>
              </a:lnSpc>
              <a:buClr>
                <a:prstClr val="black">
                  <a:lumMod val="85000"/>
                  <a:lumOff val="15000"/>
                </a:prstClr>
              </a:buClr>
              <a:buFont typeface="Wingdings" panose="05000000000000000000" pitchFamily="2" charset="2"/>
              <a:buChar char="ü"/>
            </a:pPr>
            <a:r>
              <a:rPr lang="en-US" sz="1200" dirty="0"/>
              <a:t> Explain how a variety of factors can change the rate of a reaction </a:t>
            </a:r>
          </a:p>
          <a:p>
            <a:pPr lvl="1">
              <a:lnSpc>
                <a:spcPct val="150000"/>
              </a:lnSpc>
              <a:buClr>
                <a:prstClr val="black">
                  <a:lumMod val="85000"/>
                  <a:lumOff val="15000"/>
                </a:prstClr>
              </a:buClr>
              <a:buFont typeface="Wingdings" panose="05000000000000000000" pitchFamily="2" charset="2"/>
              <a:buChar char="ü"/>
            </a:pPr>
            <a:r>
              <a:rPr lang="en-US" sz="1200" dirty="0"/>
              <a:t> Recall the names and formulae of basic alkane and alkenes</a:t>
            </a:r>
          </a:p>
        </p:txBody>
      </p:sp>
      <p:pic>
        <p:nvPicPr>
          <p:cNvPr id="4" name="Picture 3">
            <a:extLst>
              <a:ext uri="{FF2B5EF4-FFF2-40B4-BE49-F238E27FC236}">
                <a16:creationId xmlns:a16="http://schemas.microsoft.com/office/drawing/2014/main" id="{75E99F2C-AA37-4F1E-B999-90BE2B00E52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0075" y="6000814"/>
            <a:ext cx="5657850" cy="3180330"/>
          </a:xfrm>
          <a:prstGeom prst="rect">
            <a:avLst/>
          </a:prstGeom>
        </p:spPr>
      </p:pic>
    </p:spTree>
    <p:extLst>
      <p:ext uri="{BB962C8B-B14F-4D97-AF65-F5344CB8AC3E}">
        <p14:creationId xmlns:p14="http://schemas.microsoft.com/office/powerpoint/2010/main" val="3344464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78EF5-E1EE-49DB-9DFB-4F4519F8F149}"/>
              </a:ext>
            </a:extLst>
          </p:cNvPr>
          <p:cNvSpPr>
            <a:spLocks noGrp="1"/>
          </p:cNvSpPr>
          <p:nvPr>
            <p:ph type="title"/>
          </p:nvPr>
        </p:nvSpPr>
        <p:spPr/>
        <p:txBody>
          <a:bodyPr>
            <a:noAutofit/>
          </a:bodyPr>
          <a:lstStyle/>
          <a:p>
            <a:r>
              <a:rPr lang="en-GB" sz="4400" dirty="0"/>
              <a:t>3. Useful resources and websites</a:t>
            </a:r>
          </a:p>
        </p:txBody>
      </p:sp>
      <p:sp>
        <p:nvSpPr>
          <p:cNvPr id="3" name="Content Placeholder 2">
            <a:extLst>
              <a:ext uri="{FF2B5EF4-FFF2-40B4-BE49-F238E27FC236}">
                <a16:creationId xmlns:a16="http://schemas.microsoft.com/office/drawing/2014/main" id="{216906E2-8657-43A6-A2B4-F4120B224F6F}"/>
              </a:ext>
            </a:extLst>
          </p:cNvPr>
          <p:cNvSpPr>
            <a:spLocks noGrp="1"/>
          </p:cNvSpPr>
          <p:nvPr>
            <p:ph idx="1"/>
          </p:nvPr>
        </p:nvSpPr>
        <p:spPr>
          <a:xfrm>
            <a:off x="600075" y="2003361"/>
            <a:ext cx="5657850" cy="4865790"/>
          </a:xfrm>
        </p:spPr>
        <p:txBody>
          <a:bodyPr>
            <a:normAutofit fontScale="92500"/>
          </a:bodyPr>
          <a:lstStyle/>
          <a:p>
            <a:r>
              <a:rPr lang="en-US" sz="1400" b="1" dirty="0"/>
              <a:t>Useful resources and websites to brush up on the required skills and ensure you fully understand the GCSE syllabus:</a:t>
            </a:r>
          </a:p>
          <a:p>
            <a:pPr lvl="1">
              <a:lnSpc>
                <a:spcPct val="150000"/>
              </a:lnSpc>
              <a:buClr>
                <a:prstClr val="black">
                  <a:lumMod val="85000"/>
                  <a:lumOff val="15000"/>
                </a:prstClr>
              </a:buClr>
              <a:buFont typeface="Arial" panose="020B0604020202020204" pitchFamily="34" charset="0"/>
              <a:buChar char="•"/>
            </a:pPr>
            <a:r>
              <a:rPr lang="en-US" sz="1200" dirty="0"/>
              <a:t>Basic Atomic Structure: </a:t>
            </a:r>
            <a:r>
              <a:rPr lang="en-GB" sz="1100" dirty="0">
                <a:hlinkClick r:id="rId2"/>
              </a:rPr>
              <a:t>https://www.chemguide.co.uk/atoms/properties/gcse.html#top</a:t>
            </a:r>
            <a:endParaRPr lang="en-GB" sz="1100" dirty="0"/>
          </a:p>
          <a:p>
            <a:pPr lvl="1">
              <a:lnSpc>
                <a:spcPct val="150000"/>
              </a:lnSpc>
              <a:buClr>
                <a:prstClr val="black">
                  <a:lumMod val="85000"/>
                  <a:lumOff val="15000"/>
                </a:prstClr>
              </a:buClr>
              <a:buFont typeface="Arial" panose="020B0604020202020204" pitchFamily="34" charset="0"/>
              <a:buChar char="•"/>
            </a:pPr>
            <a:r>
              <a:rPr lang="en-US" sz="1200" dirty="0"/>
              <a:t>Basic Kinetic theory: </a:t>
            </a:r>
            <a:r>
              <a:rPr lang="en-GB" sz="1100" dirty="0">
                <a:hlinkClick r:id="rId3"/>
              </a:rPr>
              <a:t>https://www.chemguide.co.uk/physical/kt/basic.html#top</a:t>
            </a:r>
            <a:endParaRPr lang="en-GB" sz="1100" dirty="0"/>
          </a:p>
          <a:p>
            <a:pPr lvl="1">
              <a:lnSpc>
                <a:spcPct val="150000"/>
              </a:lnSpc>
              <a:buClr>
                <a:prstClr val="black">
                  <a:lumMod val="85000"/>
                  <a:lumOff val="15000"/>
                </a:prstClr>
              </a:buClr>
              <a:buFont typeface="Arial" panose="020B0604020202020204" pitchFamily="34" charset="0"/>
              <a:buChar char="•"/>
            </a:pPr>
            <a:r>
              <a:rPr lang="en-US" sz="1200" dirty="0"/>
              <a:t>Basic chemical energetics:</a:t>
            </a:r>
            <a:r>
              <a:rPr lang="en-GB" sz="1100" dirty="0">
                <a:hlinkClick r:id="rId4"/>
              </a:rPr>
              <a:t>https://www.chemguide.co.uk/physical/energetics/basic.html#top</a:t>
            </a:r>
            <a:r>
              <a:rPr lang="en-US" sz="1100" dirty="0"/>
              <a:t> </a:t>
            </a:r>
          </a:p>
          <a:p>
            <a:pPr lvl="1">
              <a:lnSpc>
                <a:spcPct val="150000"/>
              </a:lnSpc>
              <a:buClr>
                <a:prstClr val="black">
                  <a:lumMod val="85000"/>
                  <a:lumOff val="15000"/>
                </a:prstClr>
              </a:buClr>
              <a:buFont typeface="Arial" panose="020B0604020202020204" pitchFamily="34" charset="0"/>
              <a:buChar char="•"/>
            </a:pPr>
            <a:r>
              <a:rPr lang="en-US" sz="1200" dirty="0"/>
              <a:t>Chemical calculations: </a:t>
            </a:r>
            <a:r>
              <a:rPr lang="en-GB" sz="1100" dirty="0">
                <a:hlinkClick r:id="rId5"/>
              </a:rPr>
              <a:t>https://www.bbc.co.uk/bitesize/guides/zgcyw6f/revision/1</a:t>
            </a:r>
            <a:endParaRPr lang="en-GB" sz="1100" dirty="0"/>
          </a:p>
          <a:p>
            <a:pPr marL="154305" lvl="1" indent="0">
              <a:lnSpc>
                <a:spcPct val="150000"/>
              </a:lnSpc>
              <a:buClr>
                <a:prstClr val="black">
                  <a:lumMod val="85000"/>
                  <a:lumOff val="15000"/>
                </a:prstClr>
              </a:buClr>
              <a:buNone/>
            </a:pPr>
            <a:r>
              <a:rPr lang="en-GB" sz="1100" dirty="0"/>
              <a:t>		              </a:t>
            </a:r>
            <a:r>
              <a:rPr lang="en-GB" sz="1100" dirty="0">
                <a:hlinkClick r:id="rId6"/>
              </a:rPr>
              <a:t>https://www.bbc.co.uk/bitesize/guides/z3kg2nb/revision/1</a:t>
            </a:r>
            <a:endParaRPr lang="en-GB" sz="1100" dirty="0"/>
          </a:p>
          <a:p>
            <a:pPr lvl="1">
              <a:lnSpc>
                <a:spcPct val="150000"/>
              </a:lnSpc>
              <a:buClr>
                <a:prstClr val="black">
                  <a:lumMod val="85000"/>
                  <a:lumOff val="15000"/>
                </a:prstClr>
              </a:buClr>
              <a:buFont typeface="Arial" panose="020B0604020202020204" pitchFamily="34" charset="0"/>
              <a:buChar char="•"/>
            </a:pPr>
            <a:r>
              <a:rPr lang="en-US" sz="1200" dirty="0"/>
              <a:t>Chemical synthesis: </a:t>
            </a:r>
            <a:r>
              <a:rPr lang="en-GB" sz="1100" dirty="0">
                <a:hlinkClick r:id="rId7"/>
              </a:rPr>
              <a:t>https://www.bbc.co.uk/bitesize/guides/zg6bmsg/revision/1</a:t>
            </a:r>
            <a:endParaRPr lang="en-US" sz="1100" dirty="0"/>
          </a:p>
          <a:p>
            <a:pPr marL="154305" lvl="1" indent="0">
              <a:lnSpc>
                <a:spcPct val="150000"/>
              </a:lnSpc>
              <a:buClr>
                <a:prstClr val="black">
                  <a:lumMod val="85000"/>
                  <a:lumOff val="15000"/>
                </a:prstClr>
              </a:buClr>
              <a:buNone/>
            </a:pPr>
            <a:r>
              <a:rPr lang="en-US" sz="1100" dirty="0"/>
              <a:t>		       </a:t>
            </a:r>
            <a:r>
              <a:rPr lang="en-GB" sz="1100" dirty="0">
                <a:hlinkClick r:id="rId8"/>
              </a:rPr>
              <a:t>https://www.bbc.co.uk/bitesize/guides/zy3xcj6/revision/1</a:t>
            </a:r>
            <a:endParaRPr lang="en-GB" sz="1100" dirty="0"/>
          </a:p>
          <a:p>
            <a:pPr marL="154305" lvl="1" indent="0">
              <a:lnSpc>
                <a:spcPct val="150000"/>
              </a:lnSpc>
              <a:buClr>
                <a:prstClr val="black">
                  <a:lumMod val="85000"/>
                  <a:lumOff val="15000"/>
                </a:prstClr>
              </a:buClr>
              <a:buNone/>
            </a:pPr>
            <a:r>
              <a:rPr lang="en-US" sz="1100" dirty="0"/>
              <a:t>		       </a:t>
            </a:r>
            <a:r>
              <a:rPr lang="en-GB" sz="1100" dirty="0">
                <a:hlinkClick r:id="rId9"/>
              </a:rPr>
              <a:t>https://pubs.rsc.org/en/Journals?key=Title&amp;value=Current</a:t>
            </a:r>
            <a:endParaRPr lang="en-US" sz="1100" dirty="0"/>
          </a:p>
          <a:p>
            <a:pPr>
              <a:lnSpc>
                <a:spcPct val="150000"/>
              </a:lnSpc>
              <a:buClr>
                <a:prstClr val="black">
                  <a:lumMod val="85000"/>
                  <a:lumOff val="15000"/>
                </a:prstClr>
              </a:buClr>
              <a:buFont typeface="Courier New" panose="02070309020205020404" pitchFamily="49" charset="0"/>
              <a:buChar char="o"/>
            </a:pPr>
            <a:r>
              <a:rPr lang="en-US" sz="1300" b="1" dirty="0"/>
              <a:t>Course textbook</a:t>
            </a:r>
          </a:p>
          <a:p>
            <a:pPr lvl="1">
              <a:lnSpc>
                <a:spcPct val="150000"/>
              </a:lnSpc>
              <a:buClr>
                <a:prstClr val="black">
                  <a:lumMod val="85000"/>
                  <a:lumOff val="15000"/>
                </a:prstClr>
              </a:buClr>
              <a:buFont typeface="Arial" panose="020B0604020202020204" pitchFamily="34" charset="0"/>
              <a:buChar char="•"/>
            </a:pPr>
            <a:r>
              <a:rPr lang="en-GB" sz="1200" dirty="0"/>
              <a:t>On starting the A level course you will be given a copy of the OCR A Level                 Chemistry textbook on loan from the school library.</a:t>
            </a:r>
          </a:p>
          <a:p>
            <a:pPr>
              <a:lnSpc>
                <a:spcPct val="150000"/>
              </a:lnSpc>
              <a:buClr>
                <a:prstClr val="black">
                  <a:lumMod val="85000"/>
                  <a:lumOff val="15000"/>
                </a:prstClr>
              </a:buClr>
              <a:buFont typeface="Courier New" panose="02070309020205020404" pitchFamily="49" charset="0"/>
              <a:buChar char="o"/>
            </a:pPr>
            <a:r>
              <a:rPr lang="en-US" sz="1300" b="1" dirty="0"/>
              <a:t>Additional activities:</a:t>
            </a:r>
          </a:p>
          <a:p>
            <a:pPr lvl="1">
              <a:lnSpc>
                <a:spcPct val="150000"/>
              </a:lnSpc>
              <a:buClr>
                <a:prstClr val="black">
                  <a:lumMod val="85000"/>
                  <a:lumOff val="15000"/>
                </a:prstClr>
              </a:buClr>
              <a:buFont typeface="Arial" panose="020B0604020202020204" pitchFamily="34" charset="0"/>
              <a:buChar char="•"/>
            </a:pPr>
            <a:r>
              <a:rPr lang="en-US" sz="1200" dirty="0"/>
              <a:t>Visit the Royal Society of Chemistry </a:t>
            </a:r>
            <a:r>
              <a:rPr lang="en-US" sz="1200" dirty="0">
                <a:hlinkClick r:id="rId10"/>
              </a:rPr>
              <a:t>http://www.rsc.org/</a:t>
            </a:r>
            <a:endParaRPr lang="en-US" sz="1200" dirty="0"/>
          </a:p>
          <a:p>
            <a:pPr lvl="1">
              <a:lnSpc>
                <a:spcPct val="150000"/>
              </a:lnSpc>
              <a:buClr>
                <a:prstClr val="black">
                  <a:lumMod val="85000"/>
                  <a:lumOff val="15000"/>
                </a:prstClr>
              </a:buClr>
              <a:buFont typeface="Arial" panose="020B0604020202020204" pitchFamily="34" charset="0"/>
              <a:buChar char="•"/>
            </a:pPr>
            <a:r>
              <a:rPr lang="en-US" sz="1200" dirty="0"/>
              <a:t>Have a look at the student pages and register with </a:t>
            </a:r>
            <a:r>
              <a:rPr lang="en-US" sz="1200" dirty="0" err="1"/>
              <a:t>ChemNet</a:t>
            </a:r>
            <a:r>
              <a:rPr lang="en-US" sz="1200" dirty="0"/>
              <a:t> </a:t>
            </a:r>
          </a:p>
          <a:p>
            <a:pPr lvl="1">
              <a:lnSpc>
                <a:spcPct val="150000"/>
              </a:lnSpc>
              <a:buClr>
                <a:prstClr val="black">
                  <a:lumMod val="85000"/>
                  <a:lumOff val="15000"/>
                </a:prstClr>
              </a:buClr>
              <a:buFont typeface="Arial" panose="020B0604020202020204" pitchFamily="34" charset="0"/>
              <a:buChar char="•"/>
            </a:pPr>
            <a:r>
              <a:rPr lang="en-US" sz="1200" dirty="0"/>
              <a:t>Find and bookmark the ‘</a:t>
            </a:r>
            <a:r>
              <a:rPr lang="en-US" sz="1200" dirty="0" err="1"/>
              <a:t>LearnChemistry</a:t>
            </a:r>
            <a:r>
              <a:rPr lang="en-US" sz="1200" dirty="0"/>
              <a:t>’ site </a:t>
            </a:r>
          </a:p>
        </p:txBody>
      </p:sp>
      <p:pic>
        <p:nvPicPr>
          <p:cNvPr id="4" name="Picture 3">
            <a:extLst>
              <a:ext uri="{FF2B5EF4-FFF2-40B4-BE49-F238E27FC236}">
                <a16:creationId xmlns:a16="http://schemas.microsoft.com/office/drawing/2014/main" id="{75E99F2C-AA37-4F1E-B999-90BE2B00E52F}"/>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1259042" y="6960077"/>
            <a:ext cx="4339915" cy="2439507"/>
          </a:xfrm>
          <a:prstGeom prst="rect">
            <a:avLst/>
          </a:prstGeom>
        </p:spPr>
      </p:pic>
      <p:pic>
        <p:nvPicPr>
          <p:cNvPr id="5" name="Picture 4">
            <a:extLst>
              <a:ext uri="{FF2B5EF4-FFF2-40B4-BE49-F238E27FC236}">
                <a16:creationId xmlns:a16="http://schemas.microsoft.com/office/drawing/2014/main" id="{4ECF7352-D083-44F6-848C-7B97D3311244}"/>
              </a:ext>
            </a:extLst>
          </p:cNvPr>
          <p:cNvPicPr>
            <a:picLocks noChangeAspect="1"/>
          </p:cNvPicPr>
          <p:nvPr/>
        </p:nvPicPr>
        <p:blipFill>
          <a:blip r:embed="rId13"/>
          <a:stretch>
            <a:fillRect/>
          </a:stretch>
        </p:blipFill>
        <p:spPr>
          <a:xfrm>
            <a:off x="5246821" y="4761571"/>
            <a:ext cx="815781" cy="1121103"/>
          </a:xfrm>
          <a:prstGeom prst="rect">
            <a:avLst/>
          </a:prstGeom>
        </p:spPr>
      </p:pic>
    </p:spTree>
    <p:extLst>
      <p:ext uri="{BB962C8B-B14F-4D97-AF65-F5344CB8AC3E}">
        <p14:creationId xmlns:p14="http://schemas.microsoft.com/office/powerpoint/2010/main" val="2693242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78EF5-E1EE-49DB-9DFB-4F4519F8F149}"/>
              </a:ext>
            </a:extLst>
          </p:cNvPr>
          <p:cNvSpPr>
            <a:spLocks noGrp="1"/>
          </p:cNvSpPr>
          <p:nvPr>
            <p:ph type="title"/>
          </p:nvPr>
        </p:nvSpPr>
        <p:spPr/>
        <p:txBody>
          <a:bodyPr>
            <a:noAutofit/>
          </a:bodyPr>
          <a:lstStyle/>
          <a:p>
            <a:r>
              <a:rPr lang="en-GB" sz="4400" dirty="0"/>
              <a:t>3. Useful resources and websites</a:t>
            </a:r>
          </a:p>
        </p:txBody>
      </p:sp>
      <p:sp>
        <p:nvSpPr>
          <p:cNvPr id="3" name="Content Placeholder 2">
            <a:extLst>
              <a:ext uri="{FF2B5EF4-FFF2-40B4-BE49-F238E27FC236}">
                <a16:creationId xmlns:a16="http://schemas.microsoft.com/office/drawing/2014/main" id="{216906E2-8657-43A6-A2B4-F4120B224F6F}"/>
              </a:ext>
            </a:extLst>
          </p:cNvPr>
          <p:cNvSpPr>
            <a:spLocks noGrp="1"/>
          </p:cNvSpPr>
          <p:nvPr>
            <p:ph idx="1"/>
          </p:nvPr>
        </p:nvSpPr>
        <p:spPr>
          <a:xfrm>
            <a:off x="600075" y="2003361"/>
            <a:ext cx="5657850" cy="7284707"/>
          </a:xfrm>
        </p:spPr>
        <p:txBody>
          <a:bodyPr>
            <a:normAutofit/>
          </a:bodyPr>
          <a:lstStyle/>
          <a:p>
            <a:pPr>
              <a:lnSpc>
                <a:spcPct val="150000"/>
              </a:lnSpc>
            </a:pPr>
            <a:r>
              <a:rPr lang="en-US" sz="1400" b="1" dirty="0"/>
              <a:t>Index notation:</a:t>
            </a:r>
          </a:p>
          <a:p>
            <a:pPr lvl="1">
              <a:lnSpc>
                <a:spcPct val="150000"/>
              </a:lnSpc>
              <a:buFont typeface="Arial" panose="020B0604020202020204" pitchFamily="34" charset="0"/>
              <a:buChar char="•"/>
            </a:pPr>
            <a:r>
              <a:rPr lang="en-GB" sz="1200" dirty="0"/>
              <a:t>In GCSE it is acceptable to give units in this form:  	m/s</a:t>
            </a:r>
          </a:p>
          <a:p>
            <a:pPr lvl="1">
              <a:lnSpc>
                <a:spcPct val="150000"/>
              </a:lnSpc>
              <a:buFont typeface="Arial" panose="020B0604020202020204" pitchFamily="34" charset="0"/>
              <a:buChar char="•"/>
            </a:pPr>
            <a:r>
              <a:rPr lang="en-GB" sz="1200" dirty="0"/>
              <a:t>However A-level uses index notation so:</a:t>
            </a:r>
          </a:p>
          <a:p>
            <a:pPr marL="0" indent="0">
              <a:lnSpc>
                <a:spcPct val="150000"/>
              </a:lnSpc>
              <a:buNone/>
            </a:pPr>
            <a:r>
              <a:rPr lang="en-GB" sz="1200" dirty="0"/>
              <a:t>	</a:t>
            </a:r>
            <a:r>
              <a:rPr lang="en-GB" sz="1200" b="1" dirty="0"/>
              <a:t>m/s becomes m s</a:t>
            </a:r>
            <a:r>
              <a:rPr lang="en-GB" sz="1200" b="1" baseline="30000" dirty="0"/>
              <a:t>-1</a:t>
            </a:r>
            <a:r>
              <a:rPr lang="en-GB" sz="1200" b="1" dirty="0"/>
              <a:t>        and 	    m/s</a:t>
            </a:r>
            <a:r>
              <a:rPr lang="en-GB" sz="1200" b="1" baseline="30000" dirty="0"/>
              <a:t>2</a:t>
            </a:r>
            <a:r>
              <a:rPr lang="en-GB" sz="1200" b="1" dirty="0"/>
              <a:t> becomes m s</a:t>
            </a:r>
            <a:r>
              <a:rPr lang="en-GB" sz="1200" b="1" baseline="30000" dirty="0"/>
              <a:t>-2</a:t>
            </a:r>
          </a:p>
          <a:p>
            <a:pPr lvl="1">
              <a:lnSpc>
                <a:spcPct val="150000"/>
              </a:lnSpc>
              <a:buFont typeface="Arial" panose="020B0604020202020204" pitchFamily="34" charset="0"/>
              <a:buChar char="•"/>
            </a:pPr>
            <a:r>
              <a:rPr lang="en-GB" sz="1200" dirty="0"/>
              <a:t>A space is left between different units but no space between a prefix and units. </a:t>
            </a:r>
          </a:p>
          <a:p>
            <a:pPr lvl="3">
              <a:spcBef>
                <a:spcPts val="0"/>
              </a:spcBef>
            </a:pPr>
            <a:endParaRPr lang="en-GB" sz="1088" dirty="0"/>
          </a:p>
          <a:p>
            <a:pPr>
              <a:lnSpc>
                <a:spcPct val="150000"/>
              </a:lnSpc>
            </a:pPr>
            <a:r>
              <a:rPr lang="en-US" sz="1400" b="1" dirty="0"/>
              <a:t>Standard form</a:t>
            </a:r>
          </a:p>
          <a:p>
            <a:pPr lvl="1">
              <a:lnSpc>
                <a:spcPct val="150000"/>
              </a:lnSpc>
              <a:buFont typeface="Arial" panose="020B0604020202020204" pitchFamily="34" charset="0"/>
              <a:buChar char="•"/>
            </a:pPr>
            <a:r>
              <a:rPr lang="en-GB" sz="1200" dirty="0"/>
              <a:t>In science, very large and very small numbers are usually written in standard form. Standard form is writing a number in the format A × 10</a:t>
            </a:r>
            <a:r>
              <a:rPr lang="en-GB" sz="1200" baseline="30000" dirty="0"/>
              <a:t>x</a:t>
            </a:r>
            <a:r>
              <a:rPr lang="en-GB" sz="1200" dirty="0"/>
              <a:t> where A is a number from 1 to 10 and x is the number of places you move the decimal place.</a:t>
            </a:r>
          </a:p>
          <a:p>
            <a:pPr lvl="1">
              <a:lnSpc>
                <a:spcPct val="150000"/>
              </a:lnSpc>
              <a:buFont typeface="Arial" panose="020B0604020202020204" pitchFamily="34" charset="0"/>
              <a:buChar char="•"/>
            </a:pPr>
            <a:r>
              <a:rPr lang="en-GB" sz="1200" dirty="0"/>
              <a:t>For example, to express a large number such as 50 000 mol dm</a:t>
            </a:r>
            <a:r>
              <a:rPr lang="en-GB" sz="1200" baseline="30000" dirty="0"/>
              <a:t>−3</a:t>
            </a:r>
            <a:r>
              <a:rPr lang="en-GB" sz="1200" dirty="0"/>
              <a:t> in standard form,  A = 5 and x = 4 as there are four numbers after the initial 5.</a:t>
            </a:r>
          </a:p>
          <a:p>
            <a:pPr lvl="1">
              <a:lnSpc>
                <a:spcPct val="150000"/>
              </a:lnSpc>
              <a:buFont typeface="Arial" panose="020B0604020202020204" pitchFamily="34" charset="0"/>
              <a:buChar char="•"/>
            </a:pPr>
            <a:r>
              <a:rPr lang="en-GB" sz="1200" dirty="0"/>
              <a:t>Therefore, it would be written as 5×10</a:t>
            </a:r>
            <a:r>
              <a:rPr lang="en-GB" sz="1200" baseline="30000" dirty="0"/>
              <a:t>4</a:t>
            </a:r>
            <a:r>
              <a:rPr lang="en-GB" sz="1200" dirty="0"/>
              <a:t> mol dm</a:t>
            </a:r>
            <a:r>
              <a:rPr lang="en-GB" sz="1200" baseline="30000" dirty="0"/>
              <a:t>−3</a:t>
            </a:r>
            <a:r>
              <a:rPr lang="en-GB" sz="1200" dirty="0"/>
              <a:t>.</a:t>
            </a:r>
          </a:p>
          <a:p>
            <a:pPr lvl="1">
              <a:lnSpc>
                <a:spcPct val="150000"/>
              </a:lnSpc>
              <a:buFont typeface="Arial" panose="020B0604020202020204" pitchFamily="34" charset="0"/>
              <a:buChar char="•"/>
            </a:pPr>
            <a:r>
              <a:rPr lang="en-GB" sz="1200" dirty="0"/>
              <a:t>To give a small number such as 0.000 02 Nm</a:t>
            </a:r>
            <a:r>
              <a:rPr lang="en-GB" sz="1200" baseline="30000" dirty="0"/>
              <a:t>2</a:t>
            </a:r>
            <a:r>
              <a:rPr lang="en-GB" sz="1200" dirty="0"/>
              <a:t> in standard form, A = 2 and there are five numbers before it so x = −5.</a:t>
            </a:r>
          </a:p>
          <a:p>
            <a:pPr lvl="1">
              <a:lnSpc>
                <a:spcPct val="150000"/>
              </a:lnSpc>
              <a:buFont typeface="Arial" panose="020B0604020202020204" pitchFamily="34" charset="0"/>
              <a:buChar char="•"/>
            </a:pPr>
            <a:r>
              <a:rPr lang="en-GB" sz="1200" dirty="0"/>
              <a:t>So it is written as 2×10</a:t>
            </a:r>
            <a:r>
              <a:rPr lang="en-GB" sz="1200" baseline="30000" dirty="0"/>
              <a:t>−5 </a:t>
            </a:r>
            <a:r>
              <a:rPr lang="en-GB" sz="1200" dirty="0"/>
              <a:t>Nm</a:t>
            </a:r>
            <a:r>
              <a:rPr lang="en-GB" sz="1200" baseline="30000" dirty="0"/>
              <a:t>2</a:t>
            </a:r>
            <a:r>
              <a:rPr lang="en-GB" sz="1200" dirty="0"/>
              <a:t>.</a:t>
            </a:r>
          </a:p>
          <a:p>
            <a:pPr lvl="4">
              <a:spcBef>
                <a:spcPts val="0"/>
              </a:spcBef>
              <a:buFont typeface="Arial" panose="020B0604020202020204" pitchFamily="34" charset="0"/>
              <a:buChar char="•"/>
            </a:pPr>
            <a:endParaRPr lang="en-GB" sz="1088" dirty="0"/>
          </a:p>
          <a:p>
            <a:pPr>
              <a:lnSpc>
                <a:spcPct val="150000"/>
              </a:lnSpc>
            </a:pPr>
            <a:r>
              <a:rPr lang="en-US" sz="1400" b="1" dirty="0"/>
              <a:t>Significant figures:</a:t>
            </a:r>
          </a:p>
          <a:p>
            <a:pPr marL="289322" indent="-289322">
              <a:lnSpc>
                <a:spcPct val="150000"/>
              </a:lnSpc>
              <a:buFont typeface="+mj-lt"/>
              <a:buAutoNum type="arabicPeriod"/>
            </a:pPr>
            <a:r>
              <a:rPr lang="en-GB" sz="1200" dirty="0"/>
              <a:t>All non-zero numbers </a:t>
            </a:r>
            <a:r>
              <a:rPr lang="en-GB" sz="1200" b="1" dirty="0"/>
              <a:t>ARE</a:t>
            </a:r>
            <a:r>
              <a:rPr lang="en-GB" sz="1200" dirty="0"/>
              <a:t> significant</a:t>
            </a:r>
          </a:p>
          <a:p>
            <a:pPr marL="289322" indent="-289322">
              <a:lnSpc>
                <a:spcPct val="150000"/>
              </a:lnSpc>
              <a:buFont typeface="+mj-lt"/>
              <a:buAutoNum type="arabicPeriod"/>
            </a:pPr>
            <a:r>
              <a:rPr lang="en-GB" sz="1200" dirty="0"/>
              <a:t>Zeros between two non-zero digits </a:t>
            </a:r>
            <a:r>
              <a:rPr lang="en-GB" sz="1200" b="1" dirty="0"/>
              <a:t>ARE </a:t>
            </a:r>
            <a:r>
              <a:rPr lang="en-GB" sz="1200" dirty="0"/>
              <a:t>significant. </a:t>
            </a:r>
          </a:p>
          <a:p>
            <a:pPr marL="289322" indent="-289322">
              <a:lnSpc>
                <a:spcPct val="150000"/>
              </a:lnSpc>
              <a:buFont typeface="+mj-lt"/>
              <a:buAutoNum type="arabicPeriod"/>
            </a:pPr>
            <a:r>
              <a:rPr lang="en-GB" sz="1200" dirty="0"/>
              <a:t>Leading zeros are </a:t>
            </a:r>
            <a:r>
              <a:rPr lang="en-GB" sz="1200" b="1" dirty="0"/>
              <a:t>NOT</a:t>
            </a:r>
            <a:r>
              <a:rPr lang="en-GB" sz="1200" dirty="0"/>
              <a:t> significant. They're nothing more than "place holders.”</a:t>
            </a:r>
          </a:p>
          <a:p>
            <a:pPr marL="289322" indent="-289322">
              <a:lnSpc>
                <a:spcPct val="150000"/>
              </a:lnSpc>
              <a:buFont typeface="+mj-lt"/>
              <a:buAutoNum type="arabicPeriod"/>
            </a:pPr>
            <a:r>
              <a:rPr lang="en-GB" sz="1200" dirty="0"/>
              <a:t>Trailing zeros when a decimal is shown </a:t>
            </a:r>
            <a:r>
              <a:rPr lang="en-GB" sz="1200" b="1" dirty="0"/>
              <a:t>ARE</a:t>
            </a:r>
            <a:r>
              <a:rPr lang="en-GB" sz="1200" dirty="0"/>
              <a:t> significant. </a:t>
            </a:r>
          </a:p>
          <a:p>
            <a:pPr marL="289322" indent="-289322">
              <a:lnSpc>
                <a:spcPct val="150000"/>
              </a:lnSpc>
              <a:buFont typeface="+mj-lt"/>
              <a:buAutoNum type="arabicPeriod"/>
            </a:pPr>
            <a:r>
              <a:rPr lang="en-GB" sz="1200" dirty="0"/>
              <a:t>Trailing zeros in a whole number with no decimal shown are </a:t>
            </a:r>
            <a:r>
              <a:rPr lang="en-GB" sz="1200" b="1" dirty="0"/>
              <a:t>NOT</a:t>
            </a:r>
            <a:r>
              <a:rPr lang="en-GB" sz="1200" dirty="0"/>
              <a:t> significant. </a:t>
            </a:r>
          </a:p>
          <a:p>
            <a:pPr marL="0" indent="0">
              <a:buNone/>
            </a:pPr>
            <a:endParaRPr lang="en-GB" sz="1400" dirty="0"/>
          </a:p>
          <a:p>
            <a:pPr marL="0" indent="0">
              <a:buNone/>
            </a:pPr>
            <a:endParaRPr lang="en-GB" sz="1400" dirty="0"/>
          </a:p>
        </p:txBody>
      </p:sp>
    </p:spTree>
    <p:extLst>
      <p:ext uri="{BB962C8B-B14F-4D97-AF65-F5344CB8AC3E}">
        <p14:creationId xmlns:p14="http://schemas.microsoft.com/office/powerpoint/2010/main" val="42140386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Teaching Template - Blue" id="{BA0C9F71-BF9F-4CCA-A065-74F0A3D39922}" vid="{F9D1D2E7-997A-4850-B1CA-118A87E7203B}"/>
    </a:ext>
  </a:extLst>
</a:theme>
</file>

<file path=docProps/app.xml><?xml version="1.0" encoding="utf-8"?>
<Properties xmlns="http://schemas.openxmlformats.org/officeDocument/2006/extended-properties" xmlns:vt="http://schemas.openxmlformats.org/officeDocument/2006/docPropsVTypes">
  <Template>Teaching Template - Blue</Template>
  <TotalTime>853</TotalTime>
  <Words>4072</Words>
  <Application>Microsoft Office PowerPoint</Application>
  <PresentationFormat>A4 Paper (210x297 mm)</PresentationFormat>
  <Paragraphs>547</Paragraphs>
  <Slides>29</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7" baseType="lpstr">
      <vt:lpstr>Arial</vt:lpstr>
      <vt:lpstr>Calibri</vt:lpstr>
      <vt:lpstr>Courier New</vt:lpstr>
      <vt:lpstr>Garamond</vt:lpstr>
      <vt:lpstr>Times</vt:lpstr>
      <vt:lpstr>Wingdings</vt:lpstr>
      <vt:lpstr>SavonVTI</vt:lpstr>
      <vt:lpstr>Equation.3</vt:lpstr>
      <vt:lpstr>A Level Chemistry at Thomas Deacon Academy</vt:lpstr>
      <vt:lpstr>Welcome to the Chemistry Department</vt:lpstr>
      <vt:lpstr>Contents</vt:lpstr>
      <vt:lpstr>1. Course Overview</vt:lpstr>
      <vt:lpstr>1. Course Overview</vt:lpstr>
      <vt:lpstr>1. Is this course for me?</vt:lpstr>
      <vt:lpstr>2. Key skills</vt:lpstr>
      <vt:lpstr>3. Useful resources and websites</vt:lpstr>
      <vt:lpstr>3. Useful resources and websites</vt:lpstr>
      <vt:lpstr>4. Key skills practice questions</vt:lpstr>
      <vt:lpstr>4. Key skills practice questions</vt:lpstr>
      <vt:lpstr>4. Key skills practice questions</vt:lpstr>
      <vt:lpstr>4. Key skills practice questions</vt:lpstr>
      <vt:lpstr>4. Key skills practice questions</vt:lpstr>
      <vt:lpstr>4. Key skills practice questions</vt:lpstr>
      <vt:lpstr>4. Key skills practice questions</vt:lpstr>
      <vt:lpstr>4. Key skills practice questions</vt:lpstr>
      <vt:lpstr>4. Key skills practice questions</vt:lpstr>
      <vt:lpstr>4. Key skills practice questions</vt:lpstr>
      <vt:lpstr>4. Key skills practice questions</vt:lpstr>
      <vt:lpstr>4. Key skills practice questions</vt:lpstr>
      <vt:lpstr>4. Key skills practice questions</vt:lpstr>
      <vt:lpstr>4. Key skills practice questions</vt:lpstr>
      <vt:lpstr>4. Key skills practice questions</vt:lpstr>
      <vt:lpstr>4. Key skills practice questions</vt:lpstr>
      <vt:lpstr>5. Feedback from Teacher</vt:lpstr>
      <vt:lpstr>6. Why is Chemistry important to the world?</vt:lpstr>
      <vt:lpstr>6. Where can Chemistry take me in life?</vt:lpstr>
      <vt:lpstr>6. Wider learning opportunities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Level Chemistry at Thomas Deacon Academy</dc:title>
  <dc:creator>Kate Nicholson</dc:creator>
  <cp:lastModifiedBy>Kate Nicholson</cp:lastModifiedBy>
  <cp:revision>39</cp:revision>
  <dcterms:created xsi:type="dcterms:W3CDTF">2020-05-07T07:22:06Z</dcterms:created>
  <dcterms:modified xsi:type="dcterms:W3CDTF">2020-05-11T18:49:10Z</dcterms:modified>
</cp:coreProperties>
</file>