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7" r:id="rId4"/>
    <p:sldId id="268" r:id="rId5"/>
    <p:sldId id="260"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5" autoAdjust="0"/>
    <p:restoredTop sz="94660"/>
  </p:normalViewPr>
  <p:slideViewPr>
    <p:cSldViewPr snapToGrid="0">
      <p:cViewPr varScale="1">
        <p:scale>
          <a:sx n="72" d="100"/>
          <a:sy n="72" d="100"/>
        </p:scale>
        <p:origin x="534"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196C8E-6DB0-429D-AD1C-5D4D04A00C7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E3DF875-C7EA-4838-A3C1-4BD425935A7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A10B0241-7A4D-4DC6-87D7-FE7F4B23ED2C}"/>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5" name="Footer Placeholder 4">
            <a:extLst>
              <a:ext uri="{FF2B5EF4-FFF2-40B4-BE49-F238E27FC236}">
                <a16:creationId xmlns:a16="http://schemas.microsoft.com/office/drawing/2014/main" id="{9E891CEF-808C-4825-9FC3-25158A3EE24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76EB234-C0EC-4028-A9A2-C475A4CC8E5E}"/>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24269188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B2772-5ADB-437E-B733-2AF176CEC99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1F433A39-73EB-4B5A-988D-484F5AC95DB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4198BEA-40D3-41E3-AE41-E106B04673AD}"/>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5" name="Footer Placeholder 4">
            <a:extLst>
              <a:ext uri="{FF2B5EF4-FFF2-40B4-BE49-F238E27FC236}">
                <a16:creationId xmlns:a16="http://schemas.microsoft.com/office/drawing/2014/main" id="{829DD2D2-45CE-4803-AD7C-DD91F66C785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E57015-50D0-4DE4-A080-0221314600A0}"/>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34206028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75BB4E6-8CC8-4DC1-95D1-F8B833C71527}"/>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CBA166D5-1F8B-487F-98DE-0CCC20C17AD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D2480A70-1AC9-4B41-8750-400BAC9F5103}"/>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5" name="Footer Placeholder 4">
            <a:extLst>
              <a:ext uri="{FF2B5EF4-FFF2-40B4-BE49-F238E27FC236}">
                <a16:creationId xmlns:a16="http://schemas.microsoft.com/office/drawing/2014/main" id="{84A1E650-62FD-4DE1-89A8-933C90F9681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2084A68-4098-4C48-B297-422706156245}"/>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113804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B9DFC-ED11-4E28-8313-E13735E79CC9}"/>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8B465BFE-D4FA-43F4-9C88-9364E5929CD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5DAB115-08E8-4357-B609-9713BABC5530}"/>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5" name="Footer Placeholder 4">
            <a:extLst>
              <a:ext uri="{FF2B5EF4-FFF2-40B4-BE49-F238E27FC236}">
                <a16:creationId xmlns:a16="http://schemas.microsoft.com/office/drawing/2014/main" id="{D174E7DE-758E-4EE0-BF95-1A061D3B34A4}"/>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3306C6AE-C5D0-4D66-9368-FB96AB887040}"/>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4192345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28DB7-FC6E-4D86-95D4-49ECDBE7821E}"/>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CB84411-8BA1-4247-AB02-D3E2EA9BF49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29706-C2E3-494B-9DF5-BD75E07A8BCB}"/>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5" name="Footer Placeholder 4">
            <a:extLst>
              <a:ext uri="{FF2B5EF4-FFF2-40B4-BE49-F238E27FC236}">
                <a16:creationId xmlns:a16="http://schemas.microsoft.com/office/drawing/2014/main" id="{E0066D50-7F53-46CF-91E1-672D95EC913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F9D7B8-4620-4670-BAC8-325AFEF562DE}"/>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31914586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F2DF9-F5DD-4987-A3F6-3E9368974CB7}"/>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DC2A7E9-E3CE-4DA4-92ED-A1C7DCB46DA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8CF0E3ED-6DEA-4E05-91FF-00D37E5997C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E36E05DE-8ECE-4367-A81A-1E644BEC9D4B}"/>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6" name="Footer Placeholder 5">
            <a:extLst>
              <a:ext uri="{FF2B5EF4-FFF2-40B4-BE49-F238E27FC236}">
                <a16:creationId xmlns:a16="http://schemas.microsoft.com/office/drawing/2014/main" id="{4EF62D6E-57F9-4581-9586-85DC75E5D7A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07CB4FB9-E7D2-4053-BBFC-D98A14163453}"/>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2642780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97C1F3-F3CD-47E4-8C48-3D3615BE1EF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74459F6-1615-4C1B-8713-E61FE92B0DA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B45DA8-DAE9-4326-B7A0-160087120DA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61A1F7A-6826-4964-9FBE-6A4CDE536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251FEEF-7D94-4527-A1C9-7816F237C3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C6D1A632-A097-471F-8B43-8B358A66C55D}"/>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8" name="Footer Placeholder 7">
            <a:extLst>
              <a:ext uri="{FF2B5EF4-FFF2-40B4-BE49-F238E27FC236}">
                <a16:creationId xmlns:a16="http://schemas.microsoft.com/office/drawing/2014/main" id="{B03CB073-BC2F-45CB-AD0A-16A1E3D23D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EAE9C47-9AEB-4229-B3C6-CA4204E4808E}"/>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39024846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15CCCB-0C8D-4F32-8EC0-9B54268B5A51}"/>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1AD9F9ED-9E4D-4FEC-B5AB-9159F005F58C}"/>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4" name="Footer Placeholder 3">
            <a:extLst>
              <a:ext uri="{FF2B5EF4-FFF2-40B4-BE49-F238E27FC236}">
                <a16:creationId xmlns:a16="http://schemas.microsoft.com/office/drawing/2014/main" id="{970F4920-550C-4C53-A590-B914A6FD603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A14379D8-7D84-4155-ACB7-08702B3F51B0}"/>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42156340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3DCF2D8-3B04-45AB-89D8-FA81EF943339}"/>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3" name="Footer Placeholder 2">
            <a:extLst>
              <a:ext uri="{FF2B5EF4-FFF2-40B4-BE49-F238E27FC236}">
                <a16:creationId xmlns:a16="http://schemas.microsoft.com/office/drawing/2014/main" id="{1A25DDC6-B244-4625-92C3-F3EB22404F6C}"/>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63D705E-A2AE-40C0-9C43-924A444F6A98}"/>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8726578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DA496-B058-4B28-BE08-05167311618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A4943EA3-938D-4F69-B33E-7A92B45560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4355976D-6623-454B-B7C2-3A55AF6500B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FA880F8-DD54-44FF-A805-4931EC4BEC9C}"/>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6" name="Footer Placeholder 5">
            <a:extLst>
              <a:ext uri="{FF2B5EF4-FFF2-40B4-BE49-F238E27FC236}">
                <a16:creationId xmlns:a16="http://schemas.microsoft.com/office/drawing/2014/main" id="{8238E2D1-E840-4569-A1DF-D3BCE8039C8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1443C7F-EA2D-4F98-BFA8-EE37E7A3D3A8}"/>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1821785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A859D1-15C6-4261-AC4E-C208C0DC083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3FBB06A5-B5C5-4F05-B4AD-C4B19F5BD85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F72B857A-5277-4D11-BEFB-99B7D79ACD3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B38A90D-389D-4159-8DFD-109037EA072D}"/>
              </a:ext>
            </a:extLst>
          </p:cNvPr>
          <p:cNvSpPr>
            <a:spLocks noGrp="1"/>
          </p:cNvSpPr>
          <p:nvPr>
            <p:ph type="dt" sz="half" idx="10"/>
          </p:nvPr>
        </p:nvSpPr>
        <p:spPr/>
        <p:txBody>
          <a:bodyPr/>
          <a:lstStyle/>
          <a:p>
            <a:fld id="{1E19EC45-ED70-4054-B9C1-866C033B8598}" type="datetimeFigureOut">
              <a:rPr lang="en-GB" smtClean="0"/>
              <a:t>20/05/2020</a:t>
            </a:fld>
            <a:endParaRPr lang="en-GB"/>
          </a:p>
        </p:txBody>
      </p:sp>
      <p:sp>
        <p:nvSpPr>
          <p:cNvPr id="6" name="Footer Placeholder 5">
            <a:extLst>
              <a:ext uri="{FF2B5EF4-FFF2-40B4-BE49-F238E27FC236}">
                <a16:creationId xmlns:a16="http://schemas.microsoft.com/office/drawing/2014/main" id="{E0DE6826-244C-43F4-80A3-5459524933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C2A34BF-55B5-4D1E-8A38-89A17A035F2B}"/>
              </a:ext>
            </a:extLst>
          </p:cNvPr>
          <p:cNvSpPr>
            <a:spLocks noGrp="1"/>
          </p:cNvSpPr>
          <p:nvPr>
            <p:ph type="sldNum" sz="quarter" idx="12"/>
          </p:nvPr>
        </p:nvSpPr>
        <p:spPr/>
        <p:txBody>
          <a:bodyPr/>
          <a:lstStyle/>
          <a:p>
            <a:fld id="{938B7192-6890-405B-8700-C76C2D1F408E}" type="slidenum">
              <a:rPr lang="en-GB" smtClean="0"/>
              <a:t>‹#›</a:t>
            </a:fld>
            <a:endParaRPr lang="en-GB"/>
          </a:p>
        </p:txBody>
      </p:sp>
    </p:spTree>
    <p:extLst>
      <p:ext uri="{BB962C8B-B14F-4D97-AF65-F5344CB8AC3E}">
        <p14:creationId xmlns:p14="http://schemas.microsoft.com/office/powerpoint/2010/main" val="29324565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4">
            <a:lumMod val="20000"/>
            <a:lumOff val="8000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5AEB3BB-5F55-4FD6-9B55-E663564576D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5A4BB33-B952-4928-924D-C96F157362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E0FBC22D-10E0-4879-93AB-B20B1440D6F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19EC45-ED70-4054-B9C1-866C033B8598}" type="datetimeFigureOut">
              <a:rPr lang="en-GB" smtClean="0"/>
              <a:t>20/05/2020</a:t>
            </a:fld>
            <a:endParaRPr lang="en-GB"/>
          </a:p>
        </p:txBody>
      </p:sp>
      <p:sp>
        <p:nvSpPr>
          <p:cNvPr id="5" name="Footer Placeholder 4">
            <a:extLst>
              <a:ext uri="{FF2B5EF4-FFF2-40B4-BE49-F238E27FC236}">
                <a16:creationId xmlns:a16="http://schemas.microsoft.com/office/drawing/2014/main" id="{51D900D9-5496-4EDE-8AB6-082021A8B70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26E2268E-DE4D-4244-8F7A-A2B76640887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8B7192-6890-405B-8700-C76C2D1F408E}" type="slidenum">
              <a:rPr lang="en-GB" smtClean="0"/>
              <a:t>‹#›</a:t>
            </a:fld>
            <a:endParaRPr lang="en-GB"/>
          </a:p>
        </p:txBody>
      </p:sp>
    </p:spTree>
    <p:extLst>
      <p:ext uri="{BB962C8B-B14F-4D97-AF65-F5344CB8AC3E}">
        <p14:creationId xmlns:p14="http://schemas.microsoft.com/office/powerpoint/2010/main" val="3982377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rime-statistics.co.uk/postcode/AL10%208NL" TargetMode="External"/><Relationship Id="rId2" Type="http://schemas.openxmlformats.org/officeDocument/2006/relationships/hyperlink" Target="https://www.coursehero.com/sg/introduction-to-sociology/defining-crime-in-sociology/" TargetMode="External"/><Relationship Id="rId1" Type="http://schemas.openxmlformats.org/officeDocument/2006/relationships/slideLayout" Target="../slideLayouts/slideLayout2.xml"/><Relationship Id="rId4" Type="http://schemas.openxmlformats.org/officeDocument/2006/relationships/image" Target="../media/image14.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2" Type="http://schemas.openxmlformats.org/officeDocument/2006/relationships/hyperlink" Target="mailto:sidra.shabir@tda.educatio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implepolitics.co.uk/questions-and-answers/who-are-the-parties-and-what-do-they-stand-for" TargetMode="External"/><Relationship Id="rId2" Type="http://schemas.openxmlformats.org/officeDocument/2006/relationships/hyperlink" Target="https://www.parliament.uk/about/mps-and-lords/members/parties/" TargetMode="External"/><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s://www.youtube.com/watch?v=YnCJU6PaCio"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getrevising.co.uk/revision-notes/social-policy-and-education" TargetMode="External"/><Relationship Id="rId2" Type="http://schemas.openxmlformats.org/officeDocument/2006/relationships/hyperlink" Target="https://www.schoolsmith.co.uk/history-of-education/" TargetMode="External"/><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hyperlink" Target="https://revisesociology.com/2015/12/17/social-policy-family/" TargetMode="External"/><Relationship Id="rId2" Type="http://schemas.openxmlformats.org/officeDocument/2006/relationships/hyperlink" Target="https://www.bbc.co.uk/bitesize/guides/zj8qn39/revision/2"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hyperlink" Target="https://www.independent.co.uk/topic/Sociology" TargetMode="External"/><Relationship Id="rId2" Type="http://schemas.openxmlformats.org/officeDocument/2006/relationships/hyperlink" Target="https://www.tes.com/news/few-one-20-born-poorest-areas-go-university" TargetMode="Externa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jpeg"/><Relationship Id="rId4" Type="http://schemas.openxmlformats.org/officeDocument/2006/relationships/hyperlink" Target="https://www.theguardian.com/education/sociolog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F6E4A9-29F6-4214-A712-8431C597B5CF}"/>
              </a:ext>
            </a:extLst>
          </p:cNvPr>
          <p:cNvSpPr>
            <a:spLocks noGrp="1"/>
          </p:cNvSpPr>
          <p:nvPr>
            <p:ph type="ctrTitle"/>
          </p:nvPr>
        </p:nvSpPr>
        <p:spPr/>
        <p:txBody>
          <a:bodyPr/>
          <a:lstStyle/>
          <a:p>
            <a:r>
              <a:rPr lang="en-GB" dirty="0"/>
              <a:t>Introduction to Sociology </a:t>
            </a:r>
          </a:p>
        </p:txBody>
      </p:sp>
      <p:sp>
        <p:nvSpPr>
          <p:cNvPr id="3" name="Subtitle 2">
            <a:extLst>
              <a:ext uri="{FF2B5EF4-FFF2-40B4-BE49-F238E27FC236}">
                <a16:creationId xmlns:a16="http://schemas.microsoft.com/office/drawing/2014/main" id="{E4D4EC5E-C659-45B0-8FA0-59636E2979E3}"/>
              </a:ext>
            </a:extLst>
          </p:cNvPr>
          <p:cNvSpPr>
            <a:spLocks noGrp="1"/>
          </p:cNvSpPr>
          <p:nvPr>
            <p:ph type="subTitle" idx="1"/>
          </p:nvPr>
        </p:nvSpPr>
        <p:spPr/>
        <p:txBody>
          <a:bodyPr/>
          <a:lstStyle/>
          <a:p>
            <a:endParaRPr lang="en-GB"/>
          </a:p>
        </p:txBody>
      </p:sp>
    </p:spTree>
    <p:extLst>
      <p:ext uri="{BB962C8B-B14F-4D97-AF65-F5344CB8AC3E}">
        <p14:creationId xmlns:p14="http://schemas.microsoft.com/office/powerpoint/2010/main" val="17061707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EC2B0A-DBB1-4596-8B39-3E3D8214BA6D}"/>
              </a:ext>
            </a:extLst>
          </p:cNvPr>
          <p:cNvSpPr>
            <a:spLocks noGrp="1"/>
          </p:cNvSpPr>
          <p:nvPr>
            <p:ph type="title"/>
          </p:nvPr>
        </p:nvSpPr>
        <p:spPr>
          <a:xfrm>
            <a:off x="838200" y="365125"/>
            <a:ext cx="8617857" cy="1325563"/>
          </a:xfrm>
        </p:spPr>
        <p:txBody>
          <a:bodyPr/>
          <a:lstStyle/>
          <a:p>
            <a:pPr algn="ctr"/>
            <a:r>
              <a:rPr lang="en-GB" dirty="0">
                <a:solidFill>
                  <a:srgbClr val="C00000"/>
                </a:solidFill>
              </a:rPr>
              <a:t>Sociology is everywhere: Sociology in the media</a:t>
            </a:r>
          </a:p>
        </p:txBody>
      </p:sp>
      <p:sp>
        <p:nvSpPr>
          <p:cNvPr id="3" name="Content Placeholder 2">
            <a:extLst>
              <a:ext uri="{FF2B5EF4-FFF2-40B4-BE49-F238E27FC236}">
                <a16:creationId xmlns:a16="http://schemas.microsoft.com/office/drawing/2014/main" id="{D7A3DCD8-BFD0-4986-B221-FF86442F0251}"/>
              </a:ext>
            </a:extLst>
          </p:cNvPr>
          <p:cNvSpPr>
            <a:spLocks noGrp="1"/>
          </p:cNvSpPr>
          <p:nvPr>
            <p:ph idx="1"/>
          </p:nvPr>
        </p:nvSpPr>
        <p:spPr/>
        <p:txBody>
          <a:bodyPr>
            <a:normAutofit fontScale="92500" lnSpcReduction="20000"/>
          </a:bodyPr>
          <a:lstStyle/>
          <a:p>
            <a:r>
              <a:rPr lang="en-GB" dirty="0"/>
              <a:t>Sociology is everywhere so you’ll be able to see aspects of it in all forms of media. Try searching for the following titles and make notes on any videos you watch, try to keep it relevant to the topics taught in Sociology (Education, Families, Global Development, Crime and Deviance). </a:t>
            </a:r>
            <a:endParaRPr lang="en-GB" sz="3200" dirty="0"/>
          </a:p>
          <a:p>
            <a:pPr lvl="0"/>
            <a:r>
              <a:rPr lang="en-GB" dirty="0"/>
              <a:t>What did you learn about society? </a:t>
            </a:r>
            <a:endParaRPr lang="en-GB" sz="3200" dirty="0"/>
          </a:p>
          <a:p>
            <a:pPr lvl="0"/>
            <a:r>
              <a:rPr lang="en-GB" dirty="0"/>
              <a:t>How does the programme link to the topics you will be studying?</a:t>
            </a:r>
            <a:endParaRPr lang="en-GB" sz="3200" dirty="0"/>
          </a:p>
          <a:p>
            <a:pPr lvl="1"/>
            <a:r>
              <a:rPr lang="en-GB" dirty="0"/>
              <a:t>Stacey Dooley documentaries (BBC </a:t>
            </a:r>
            <a:r>
              <a:rPr lang="en-GB" dirty="0" err="1"/>
              <a:t>iplayer</a:t>
            </a:r>
            <a:r>
              <a:rPr lang="en-GB" dirty="0"/>
              <a:t>/YouTube) </a:t>
            </a:r>
            <a:endParaRPr lang="en-GB" sz="2800" dirty="0"/>
          </a:p>
          <a:p>
            <a:pPr lvl="1"/>
            <a:r>
              <a:rPr lang="en-GB" dirty="0"/>
              <a:t>Black Mirror (Netflix) – Nosedive episode</a:t>
            </a:r>
            <a:endParaRPr lang="en-GB" sz="2800" dirty="0"/>
          </a:p>
          <a:p>
            <a:pPr lvl="1"/>
            <a:r>
              <a:rPr lang="en-GB" dirty="0"/>
              <a:t>School Swap documentary(4OD) </a:t>
            </a:r>
            <a:endParaRPr lang="en-GB" sz="2800" dirty="0"/>
          </a:p>
          <a:p>
            <a:pPr lvl="1"/>
            <a:r>
              <a:rPr lang="en-GB" dirty="0"/>
              <a:t>Louis Theroux documentaries(Netflix)</a:t>
            </a:r>
            <a:endParaRPr lang="en-GB" sz="2800" dirty="0"/>
          </a:p>
          <a:p>
            <a:pPr lvl="1"/>
            <a:r>
              <a:rPr lang="en-GB" dirty="0"/>
              <a:t>Dispatches documentaries (40D)</a:t>
            </a:r>
            <a:endParaRPr lang="en-GB" sz="2800" dirty="0"/>
          </a:p>
          <a:p>
            <a:r>
              <a:rPr lang="en-GB" dirty="0"/>
              <a:t>Panorama documentaries (BBC </a:t>
            </a:r>
            <a:r>
              <a:rPr lang="en-GB" dirty="0" err="1"/>
              <a:t>iplayer</a:t>
            </a:r>
            <a:r>
              <a:rPr lang="en-GB" dirty="0"/>
              <a:t>) </a:t>
            </a:r>
          </a:p>
        </p:txBody>
      </p:sp>
      <p:pic>
        <p:nvPicPr>
          <p:cNvPr id="5" name="Picture 2" descr="Learn the Importance of Sociology and Know How it Affects You ...">
            <a:extLst>
              <a:ext uri="{FF2B5EF4-FFF2-40B4-BE49-F238E27FC236}">
                <a16:creationId xmlns:a16="http://schemas.microsoft.com/office/drawing/2014/main" id="{DF97B81A-8B62-45E1-BB58-BB1118D02ED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9943" y="4180562"/>
            <a:ext cx="3664404" cy="213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170619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D1E4D-054E-4AB1-BE6D-EEB6138B543F}"/>
              </a:ext>
            </a:extLst>
          </p:cNvPr>
          <p:cNvSpPr>
            <a:spLocks noGrp="1"/>
          </p:cNvSpPr>
          <p:nvPr>
            <p:ph type="title"/>
          </p:nvPr>
        </p:nvSpPr>
        <p:spPr>
          <a:xfrm>
            <a:off x="1745343" y="152400"/>
            <a:ext cx="4771571" cy="1108075"/>
          </a:xfrm>
        </p:spPr>
        <p:txBody>
          <a:bodyPr/>
          <a:lstStyle/>
          <a:p>
            <a:pPr algn="ctr"/>
            <a:r>
              <a:rPr lang="en-GB" dirty="0">
                <a:solidFill>
                  <a:srgbClr val="C00000"/>
                </a:solidFill>
              </a:rPr>
              <a:t>Crime </a:t>
            </a:r>
          </a:p>
        </p:txBody>
      </p:sp>
      <p:sp>
        <p:nvSpPr>
          <p:cNvPr id="3" name="Content Placeholder 2">
            <a:extLst>
              <a:ext uri="{FF2B5EF4-FFF2-40B4-BE49-F238E27FC236}">
                <a16:creationId xmlns:a16="http://schemas.microsoft.com/office/drawing/2014/main" id="{D1DF8BAF-6272-4874-B512-85D031878B65}"/>
              </a:ext>
            </a:extLst>
          </p:cNvPr>
          <p:cNvSpPr>
            <a:spLocks noGrp="1"/>
          </p:cNvSpPr>
          <p:nvPr>
            <p:ph idx="1"/>
          </p:nvPr>
        </p:nvSpPr>
        <p:spPr>
          <a:xfrm>
            <a:off x="838200" y="1328057"/>
            <a:ext cx="6208485" cy="5377543"/>
          </a:xfrm>
        </p:spPr>
        <p:txBody>
          <a:bodyPr>
            <a:noAutofit/>
          </a:bodyPr>
          <a:lstStyle/>
          <a:p>
            <a:pPr marL="0" indent="0">
              <a:buNone/>
            </a:pPr>
            <a:r>
              <a:rPr lang="en-GB" sz="1800" u="sng" dirty="0"/>
              <a:t>Task 1 </a:t>
            </a:r>
          </a:p>
          <a:p>
            <a:r>
              <a:rPr lang="en-GB" sz="1800" dirty="0"/>
              <a:t>Using the internet, research the answers to the following questions:</a:t>
            </a:r>
          </a:p>
          <a:p>
            <a:pPr lvl="0"/>
            <a:r>
              <a:rPr lang="en-GB" sz="1800" dirty="0"/>
              <a:t>What is a crime?</a:t>
            </a:r>
          </a:p>
          <a:p>
            <a:pPr lvl="0"/>
            <a:r>
              <a:rPr lang="en-GB" sz="1800" dirty="0"/>
              <a:t>What is deviance?</a:t>
            </a:r>
          </a:p>
          <a:p>
            <a:pPr lvl="0"/>
            <a:r>
              <a:rPr lang="en-GB" sz="1800" dirty="0"/>
              <a:t>What are laws?</a:t>
            </a:r>
          </a:p>
          <a:p>
            <a:pPr lvl="0"/>
            <a:r>
              <a:rPr lang="en-GB" sz="1800" dirty="0"/>
              <a:t>What is a white collar crime? </a:t>
            </a:r>
          </a:p>
          <a:p>
            <a:pPr lvl="0"/>
            <a:r>
              <a:rPr lang="en-GB" sz="1800" dirty="0"/>
              <a:t>Moral crimes include offences such as prostitution, underage drinking and illegal drug use. Why do some people argue that such crimes are ‘victimless’?</a:t>
            </a:r>
          </a:p>
          <a:p>
            <a:pPr lvl="0"/>
            <a:r>
              <a:rPr lang="en-GB" sz="1800" dirty="0"/>
              <a:t>What is cybercrime? Name some examples of cybercrimes.    </a:t>
            </a:r>
          </a:p>
          <a:p>
            <a:pPr lvl="0"/>
            <a:r>
              <a:rPr lang="en-GB" sz="1800" dirty="0"/>
              <a:t>What is a hate crime?</a:t>
            </a:r>
          </a:p>
          <a:p>
            <a:pPr lvl="0"/>
            <a:r>
              <a:rPr lang="en-GB" sz="1800" dirty="0"/>
              <a:t>What do you think is more effective in reducing crime: crime prevention or harsher punishments?</a:t>
            </a:r>
          </a:p>
          <a:p>
            <a:r>
              <a:rPr lang="en-GB" sz="1800" u="sng" dirty="0">
                <a:hlinkClick r:id="rId2"/>
              </a:rPr>
              <a:t>https://www.coursehero.com/sg/introduction-to-sociology/defining-crime-in-sociology/</a:t>
            </a:r>
            <a:endParaRPr lang="en-GB" sz="1800" dirty="0"/>
          </a:p>
        </p:txBody>
      </p:sp>
      <p:sp>
        <p:nvSpPr>
          <p:cNvPr id="4" name="TextBox 3">
            <a:extLst>
              <a:ext uri="{FF2B5EF4-FFF2-40B4-BE49-F238E27FC236}">
                <a16:creationId xmlns:a16="http://schemas.microsoft.com/office/drawing/2014/main" id="{6DEFE3D4-C2A9-4ADE-B6E5-A56F6A09B6EF}"/>
              </a:ext>
            </a:extLst>
          </p:cNvPr>
          <p:cNvSpPr txBox="1"/>
          <p:nvPr/>
        </p:nvSpPr>
        <p:spPr>
          <a:xfrm>
            <a:off x="7184571" y="494382"/>
            <a:ext cx="4731657" cy="3785652"/>
          </a:xfrm>
          <a:prstGeom prst="rect">
            <a:avLst/>
          </a:prstGeom>
          <a:noFill/>
        </p:spPr>
        <p:txBody>
          <a:bodyPr wrap="square" rtlCol="0">
            <a:spAutoFit/>
          </a:bodyPr>
          <a:lstStyle/>
          <a:p>
            <a:r>
              <a:rPr lang="en-GB" sz="2000" u="sng" dirty="0"/>
              <a:t>Task 2 </a:t>
            </a:r>
          </a:p>
          <a:p>
            <a:r>
              <a:rPr lang="en-GB" sz="2000" dirty="0"/>
              <a:t>Go on the following website and research crime in your area or the area near your school. </a:t>
            </a:r>
            <a:r>
              <a:rPr lang="en-GB" sz="2000" u="sng" dirty="0">
                <a:hlinkClick r:id="rId3"/>
              </a:rPr>
              <a:t>https://www.crime-statistics.co.uk/postcode/AL10%208NL</a:t>
            </a:r>
            <a:r>
              <a:rPr lang="en-GB" sz="2000" dirty="0"/>
              <a:t> and answer the following questions:</a:t>
            </a:r>
          </a:p>
          <a:p>
            <a:pPr lvl="0"/>
            <a:r>
              <a:rPr lang="en-GB" sz="2000" dirty="0"/>
              <a:t>Where does most crime take place?</a:t>
            </a:r>
          </a:p>
          <a:p>
            <a:pPr lvl="0"/>
            <a:r>
              <a:rPr lang="en-GB" sz="2000" dirty="0"/>
              <a:t>What are the top 3 crimes/offences?</a:t>
            </a:r>
          </a:p>
          <a:p>
            <a:r>
              <a:rPr lang="en-GB" sz="2000" dirty="0"/>
              <a:t>Why do you think that those crimes are committed in your area? Think about socio-economic issues and location.</a:t>
            </a:r>
          </a:p>
          <a:p>
            <a:endParaRPr lang="en-GB" sz="2000" dirty="0"/>
          </a:p>
        </p:txBody>
      </p:sp>
      <p:pic>
        <p:nvPicPr>
          <p:cNvPr id="5122" name="Picture 2" descr="What Is the Social Learning Theory?">
            <a:extLst>
              <a:ext uri="{FF2B5EF4-FFF2-40B4-BE49-F238E27FC236}">
                <a16:creationId xmlns:a16="http://schemas.microsoft.com/office/drawing/2014/main" id="{2A1874D1-4955-4904-8F5E-5C8266E60BD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817430" y="4280034"/>
            <a:ext cx="2312534" cy="2312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59714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02F898-7678-49B4-8170-392C62749C81}"/>
              </a:ext>
            </a:extLst>
          </p:cNvPr>
          <p:cNvSpPr>
            <a:spLocks noGrp="1"/>
          </p:cNvSpPr>
          <p:nvPr>
            <p:ph type="title"/>
          </p:nvPr>
        </p:nvSpPr>
        <p:spPr/>
        <p:txBody>
          <a:bodyPr>
            <a:normAutofit/>
          </a:bodyPr>
          <a:lstStyle/>
          <a:p>
            <a:pPr algn="ctr"/>
            <a:r>
              <a:rPr lang="en-GB" sz="6000" dirty="0">
                <a:solidFill>
                  <a:srgbClr val="C00000"/>
                </a:solidFill>
              </a:rPr>
              <a:t>Welcome to Sociology </a:t>
            </a:r>
          </a:p>
        </p:txBody>
      </p:sp>
      <p:sp>
        <p:nvSpPr>
          <p:cNvPr id="3" name="Content Placeholder 2">
            <a:extLst>
              <a:ext uri="{FF2B5EF4-FFF2-40B4-BE49-F238E27FC236}">
                <a16:creationId xmlns:a16="http://schemas.microsoft.com/office/drawing/2014/main" id="{A69F5882-E65B-4947-B9B9-BB04872F79FC}"/>
              </a:ext>
            </a:extLst>
          </p:cNvPr>
          <p:cNvSpPr>
            <a:spLocks noGrp="1"/>
          </p:cNvSpPr>
          <p:nvPr>
            <p:ph idx="1"/>
          </p:nvPr>
        </p:nvSpPr>
        <p:spPr>
          <a:xfrm>
            <a:off x="838200" y="1690688"/>
            <a:ext cx="10515600" cy="4486275"/>
          </a:xfrm>
        </p:spPr>
        <p:txBody>
          <a:bodyPr>
            <a:normAutofit fontScale="92500" lnSpcReduction="20000"/>
          </a:bodyPr>
          <a:lstStyle/>
          <a:p>
            <a:r>
              <a:rPr lang="en-GB" dirty="0"/>
              <a:t>Hello year 11, I hope you are all well </a:t>
            </a:r>
            <a:r>
              <a:rPr lang="en-GB" dirty="0">
                <a:sym typeface="Wingdings" panose="05000000000000000000" pitchFamily="2" charset="2"/>
              </a:rPr>
              <a:t> </a:t>
            </a:r>
          </a:p>
          <a:p>
            <a:endParaRPr lang="en-GB" dirty="0"/>
          </a:p>
          <a:p>
            <a:r>
              <a:rPr lang="en-GB" dirty="0"/>
              <a:t>We are very pleased to welcome you to Sociology at Thomas Deacon Academy. You have selected a fantastic course which I am sure you will find really interesting. The sociology teachers are Miss Shabir and Mrs Younis </a:t>
            </a:r>
          </a:p>
          <a:p>
            <a:endParaRPr lang="en-GB" dirty="0"/>
          </a:p>
          <a:p>
            <a:r>
              <a:rPr lang="en-GB" dirty="0"/>
              <a:t>In this power-point we will go through;</a:t>
            </a:r>
          </a:p>
          <a:p>
            <a:endParaRPr lang="en-GB" dirty="0"/>
          </a:p>
          <a:p>
            <a:pPr marL="0" indent="0">
              <a:buNone/>
            </a:pPr>
            <a:r>
              <a:rPr lang="en-GB" dirty="0"/>
              <a:t>- What sociology is and the things you will be covering over the two years </a:t>
            </a:r>
          </a:p>
          <a:p>
            <a:pPr marL="0" indent="0">
              <a:buNone/>
            </a:pPr>
            <a:endParaRPr lang="en-GB" dirty="0"/>
          </a:p>
          <a:p>
            <a:pPr marL="0" indent="0">
              <a:buNone/>
            </a:pPr>
            <a:r>
              <a:rPr lang="en-GB" dirty="0"/>
              <a:t>- Some questions and activities for you to complete over the next few weeks </a:t>
            </a:r>
          </a:p>
          <a:p>
            <a:pPr marL="0" indent="0">
              <a:buNone/>
            </a:pPr>
            <a:endParaRPr lang="en-GB" dirty="0"/>
          </a:p>
        </p:txBody>
      </p:sp>
    </p:spTree>
    <p:extLst>
      <p:ext uri="{BB962C8B-B14F-4D97-AF65-F5344CB8AC3E}">
        <p14:creationId xmlns:p14="http://schemas.microsoft.com/office/powerpoint/2010/main" val="13917621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1F7C1918-0AE3-4F3D-9935-2821FB2BD91C}"/>
              </a:ext>
            </a:extLst>
          </p:cNvPr>
          <p:cNvSpPr/>
          <p:nvPr/>
        </p:nvSpPr>
        <p:spPr>
          <a:xfrm>
            <a:off x="4805518" y="443241"/>
            <a:ext cx="7275933" cy="3591729"/>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r>
              <a:rPr lang="en-GB" sz="1500" b="1" u="sng" dirty="0"/>
              <a:t>Overview of the course:</a:t>
            </a:r>
            <a:endParaRPr lang="en-GB" sz="1500" dirty="0"/>
          </a:p>
          <a:p>
            <a:r>
              <a:rPr lang="en-GB" sz="1500" b="1" dirty="0"/>
              <a:t> </a:t>
            </a:r>
            <a:endParaRPr lang="en-GB" sz="1500" dirty="0"/>
          </a:p>
          <a:p>
            <a:r>
              <a:rPr lang="en-GB" sz="1500" dirty="0"/>
              <a:t>This is a two-year course which ends with </a:t>
            </a:r>
            <a:r>
              <a:rPr lang="en-GB" sz="1500" b="1" dirty="0"/>
              <a:t>three</a:t>
            </a:r>
            <a:r>
              <a:rPr lang="en-GB" sz="1500" dirty="0"/>
              <a:t> two-hour papers each carrying an equal weighting towards your final A-level grade (A*-E).</a:t>
            </a:r>
          </a:p>
          <a:p>
            <a:r>
              <a:rPr lang="en-GB" sz="1500" dirty="0"/>
              <a:t> </a:t>
            </a:r>
          </a:p>
          <a:p>
            <a:r>
              <a:rPr lang="en-GB" sz="1500" dirty="0"/>
              <a:t>Topics we will cover will include:</a:t>
            </a:r>
          </a:p>
          <a:p>
            <a:r>
              <a:rPr lang="en-GB" sz="1500" dirty="0"/>
              <a:t> </a:t>
            </a:r>
          </a:p>
          <a:p>
            <a:r>
              <a:rPr lang="en-GB" sz="1500" u="sng" dirty="0"/>
              <a:t>Year 12</a:t>
            </a:r>
            <a:r>
              <a:rPr lang="en-GB" sz="1500" dirty="0"/>
              <a:t>					</a:t>
            </a:r>
            <a:r>
              <a:rPr lang="en-GB" sz="1500" u="sng" dirty="0"/>
              <a:t>Year 13</a:t>
            </a:r>
            <a:endParaRPr lang="en-GB" sz="1500" dirty="0"/>
          </a:p>
          <a:p>
            <a:r>
              <a:rPr lang="en-GB" sz="1500" dirty="0"/>
              <a:t> </a:t>
            </a:r>
          </a:p>
          <a:p>
            <a:r>
              <a:rPr lang="en-GB" sz="1500" dirty="0"/>
              <a:t>Theories of Sociology				Crime and Deviance</a:t>
            </a:r>
          </a:p>
          <a:p>
            <a:r>
              <a:rPr lang="en-GB" sz="1500" dirty="0"/>
              <a:t>Methods of Sociology				Beliefs in Society</a:t>
            </a:r>
          </a:p>
          <a:p>
            <a:r>
              <a:rPr lang="en-GB" sz="1500" dirty="0"/>
              <a:t>Families &amp; Households				Methods of Sociology</a:t>
            </a:r>
          </a:p>
          <a:p>
            <a:r>
              <a:rPr lang="en-GB" sz="1500" dirty="0"/>
              <a:t>Education					Theories of Sociology</a:t>
            </a:r>
          </a:p>
          <a:p>
            <a:pPr algn="ctr"/>
            <a:endParaRPr lang="en-GB" sz="1500" dirty="0"/>
          </a:p>
        </p:txBody>
      </p:sp>
      <p:sp>
        <p:nvSpPr>
          <p:cNvPr id="6" name="Cloud 5">
            <a:extLst>
              <a:ext uri="{FF2B5EF4-FFF2-40B4-BE49-F238E27FC236}">
                <a16:creationId xmlns:a16="http://schemas.microsoft.com/office/drawing/2014/main" id="{3E0F90E0-3B39-411E-9967-98838875FC25}"/>
              </a:ext>
            </a:extLst>
          </p:cNvPr>
          <p:cNvSpPr/>
          <p:nvPr/>
        </p:nvSpPr>
        <p:spPr>
          <a:xfrm>
            <a:off x="645885" y="71094"/>
            <a:ext cx="3815653" cy="3049478"/>
          </a:xfrm>
          <a:prstGeom prst="cloud">
            <a:avLst/>
          </a:prstGeom>
          <a:solidFill>
            <a:schemeClr val="bg1"/>
          </a:solidFill>
        </p:spPr>
        <p:style>
          <a:lnRef idx="1">
            <a:schemeClr val="accent6"/>
          </a:lnRef>
          <a:fillRef idx="2">
            <a:schemeClr val="accent6"/>
          </a:fillRef>
          <a:effectRef idx="1">
            <a:schemeClr val="accent6"/>
          </a:effectRef>
          <a:fontRef idx="minor">
            <a:schemeClr val="dk1"/>
          </a:fontRef>
        </p:style>
        <p:txBody>
          <a:bodyPr rtlCol="0" anchor="ctr"/>
          <a:lstStyle/>
          <a:p>
            <a:pPr algn="ctr"/>
            <a:r>
              <a:rPr lang="en-GB" sz="2200" u="sng" dirty="0">
                <a:solidFill>
                  <a:srgbClr val="C00000"/>
                </a:solidFill>
              </a:rPr>
              <a:t>What is Sociology?</a:t>
            </a:r>
          </a:p>
          <a:p>
            <a:pPr algn="ctr"/>
            <a:endParaRPr lang="en-GB" sz="2200" dirty="0">
              <a:solidFill>
                <a:srgbClr val="C00000"/>
              </a:solidFill>
            </a:endParaRPr>
          </a:p>
          <a:p>
            <a:pPr algn="ctr"/>
            <a:r>
              <a:rPr lang="en-GB" sz="2200" dirty="0">
                <a:solidFill>
                  <a:srgbClr val="C00000"/>
                </a:solidFill>
              </a:rPr>
              <a:t>Sociology is the study of society and of people and their behaviour</a:t>
            </a:r>
            <a:endParaRPr lang="en-GB" sz="2200" dirty="0"/>
          </a:p>
        </p:txBody>
      </p:sp>
      <p:pic>
        <p:nvPicPr>
          <p:cNvPr id="1026" name="Picture 2" descr="Unit 1 Sociology - Families and Househo… - by lauraofthenorth ...">
            <a:extLst>
              <a:ext uri="{FF2B5EF4-FFF2-40B4-BE49-F238E27FC236}">
                <a16:creationId xmlns:a16="http://schemas.microsoft.com/office/drawing/2014/main" id="{5C3942B7-AE59-4495-B20D-7BC065602E7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4406809"/>
            <a:ext cx="1916775" cy="19167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proving the interior environment of schools through dialogue ...">
            <a:extLst>
              <a:ext uri="{FF2B5EF4-FFF2-40B4-BE49-F238E27FC236}">
                <a16:creationId xmlns:a16="http://schemas.microsoft.com/office/drawing/2014/main" id="{2E98BBAD-9565-49A5-BFFE-89093A0B54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25596" y="4913362"/>
            <a:ext cx="3445678" cy="1617788"/>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7">
            <a:extLst>
              <a:ext uri="{FF2B5EF4-FFF2-40B4-BE49-F238E27FC236}">
                <a16:creationId xmlns:a16="http://schemas.microsoft.com/office/drawing/2014/main" id="{6301C6E2-892F-41EA-9594-E1361DD35CE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3115" y="3120572"/>
            <a:ext cx="1698590" cy="2187577"/>
          </a:xfrm>
          <a:prstGeom prst="rect">
            <a:avLst/>
          </a:prstGeom>
        </p:spPr>
      </p:pic>
      <p:pic>
        <p:nvPicPr>
          <p:cNvPr id="1032" name="Picture 8" descr="The Five Major Religions of the World">
            <a:extLst>
              <a:ext uri="{FF2B5EF4-FFF2-40B4-BE49-F238E27FC236}">
                <a16:creationId xmlns:a16="http://schemas.microsoft.com/office/drawing/2014/main" id="{92261023-D734-449F-9DEF-13424CFBDCBC}"/>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4644"/>
          <a:stretch/>
        </p:blipFill>
        <p:spPr bwMode="auto">
          <a:xfrm>
            <a:off x="8222801" y="4680580"/>
            <a:ext cx="3858650" cy="18505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130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C0924-944B-4D2D-AC2B-ACAFB169DB8C}"/>
              </a:ext>
            </a:extLst>
          </p:cNvPr>
          <p:cNvSpPr>
            <a:spLocks noGrp="1"/>
          </p:cNvSpPr>
          <p:nvPr>
            <p:ph type="title"/>
          </p:nvPr>
        </p:nvSpPr>
        <p:spPr>
          <a:xfrm>
            <a:off x="838200" y="365125"/>
            <a:ext cx="7202714" cy="1325563"/>
          </a:xfrm>
        </p:spPr>
        <p:txBody>
          <a:bodyPr/>
          <a:lstStyle/>
          <a:p>
            <a:pPr algn="ctr"/>
            <a:r>
              <a:rPr lang="en-GB" dirty="0">
                <a:solidFill>
                  <a:srgbClr val="C00000"/>
                </a:solidFill>
              </a:rPr>
              <a:t>Your tasks </a:t>
            </a:r>
          </a:p>
        </p:txBody>
      </p:sp>
      <p:sp>
        <p:nvSpPr>
          <p:cNvPr id="3" name="Content Placeholder 2">
            <a:extLst>
              <a:ext uri="{FF2B5EF4-FFF2-40B4-BE49-F238E27FC236}">
                <a16:creationId xmlns:a16="http://schemas.microsoft.com/office/drawing/2014/main" id="{B068DFD8-6751-42F1-A2A6-77D6F33165DE}"/>
              </a:ext>
            </a:extLst>
          </p:cNvPr>
          <p:cNvSpPr>
            <a:spLocks noGrp="1"/>
          </p:cNvSpPr>
          <p:nvPr>
            <p:ph idx="1"/>
          </p:nvPr>
        </p:nvSpPr>
        <p:spPr>
          <a:xfrm>
            <a:off x="751114" y="2141537"/>
            <a:ext cx="10515600" cy="4351338"/>
          </a:xfrm>
        </p:spPr>
        <p:txBody>
          <a:bodyPr>
            <a:normAutofit/>
          </a:bodyPr>
          <a:lstStyle/>
          <a:p>
            <a:r>
              <a:rPr lang="en-GB" sz="4000" dirty="0"/>
              <a:t>You need to go through the slides and complete all of the activities. You can write or type them up.</a:t>
            </a:r>
          </a:p>
          <a:p>
            <a:pPr marL="0" indent="0">
              <a:buNone/>
            </a:pPr>
            <a:endParaRPr lang="en-GB" sz="4000" dirty="0"/>
          </a:p>
          <a:p>
            <a:r>
              <a:rPr lang="en-GB" sz="4000" dirty="0"/>
              <a:t>If you have any questions please email Miss Shabir on </a:t>
            </a:r>
            <a:r>
              <a:rPr lang="en-GB" sz="4000" dirty="0" err="1">
                <a:hlinkClick r:id="rId2"/>
              </a:rPr>
              <a:t>sidra.shabir@tda.education</a:t>
            </a:r>
            <a:endParaRPr lang="en-GB" sz="4000" dirty="0"/>
          </a:p>
          <a:p>
            <a:pPr marL="0" indent="0">
              <a:buNone/>
            </a:pPr>
            <a:endParaRPr lang="en-GB" sz="4000" dirty="0"/>
          </a:p>
          <a:p>
            <a:pPr marL="0" indent="0">
              <a:buNone/>
            </a:pPr>
            <a:endParaRPr lang="en-GB" sz="4000" dirty="0"/>
          </a:p>
        </p:txBody>
      </p:sp>
    </p:spTree>
    <p:extLst>
      <p:ext uri="{BB962C8B-B14F-4D97-AF65-F5344CB8AC3E}">
        <p14:creationId xmlns:p14="http://schemas.microsoft.com/office/powerpoint/2010/main" val="3006359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328F1-6863-48F6-89B1-15ECD3DEE543}"/>
              </a:ext>
            </a:extLst>
          </p:cNvPr>
          <p:cNvSpPr>
            <a:spLocks noGrp="1"/>
          </p:cNvSpPr>
          <p:nvPr>
            <p:ph type="title"/>
          </p:nvPr>
        </p:nvSpPr>
        <p:spPr>
          <a:xfrm>
            <a:off x="857250" y="457200"/>
            <a:ext cx="4793343" cy="1028246"/>
          </a:xfrm>
        </p:spPr>
        <p:txBody>
          <a:bodyPr/>
          <a:lstStyle/>
          <a:p>
            <a:pPr algn="ctr"/>
            <a:r>
              <a:rPr lang="en-GB" dirty="0">
                <a:solidFill>
                  <a:srgbClr val="C00000"/>
                </a:solidFill>
              </a:rPr>
              <a:t>Society </a:t>
            </a:r>
          </a:p>
        </p:txBody>
      </p:sp>
      <p:sp>
        <p:nvSpPr>
          <p:cNvPr id="3" name="Content Placeholder 2">
            <a:extLst>
              <a:ext uri="{FF2B5EF4-FFF2-40B4-BE49-F238E27FC236}">
                <a16:creationId xmlns:a16="http://schemas.microsoft.com/office/drawing/2014/main" id="{114CBDA3-BF44-4A20-BF7A-D31128FB70E2}"/>
              </a:ext>
            </a:extLst>
          </p:cNvPr>
          <p:cNvSpPr>
            <a:spLocks noGrp="1"/>
          </p:cNvSpPr>
          <p:nvPr>
            <p:ph idx="1"/>
          </p:nvPr>
        </p:nvSpPr>
        <p:spPr>
          <a:xfrm>
            <a:off x="3599541" y="2427739"/>
            <a:ext cx="8345715" cy="3774849"/>
          </a:xfrm>
        </p:spPr>
        <p:txBody>
          <a:bodyPr>
            <a:noAutofit/>
          </a:bodyPr>
          <a:lstStyle/>
          <a:p>
            <a:r>
              <a:rPr lang="en-GB" sz="1700" dirty="0"/>
              <a:t>The social world is changing. Some argue it is growing; others say it is shrinking. The important point to grasp is: society does not remain static over time; it constantly changes – through decades, centuries; and across countries, societies. Answer the following questions:</a:t>
            </a:r>
          </a:p>
          <a:p>
            <a:pPr lvl="0"/>
            <a:r>
              <a:rPr lang="en-GB" sz="1700" dirty="0"/>
              <a:t>Give 3 different ways society has changed over the last 100yrs – think about the different areas of social life and work.</a:t>
            </a:r>
          </a:p>
          <a:p>
            <a:pPr lvl="0"/>
            <a:r>
              <a:rPr lang="en-GB" sz="1700" dirty="0"/>
              <a:t>Why has society changed? Why are societies different? For example, how have schools changed? How has society change over the years? </a:t>
            </a:r>
          </a:p>
          <a:p>
            <a:pPr lvl="0"/>
            <a:r>
              <a:rPr lang="en-GB" sz="1700" dirty="0"/>
              <a:t>Research the 3 main political parties – Conservative, Labour and Liberal Democrat: What are their main ideas? How are they different?</a:t>
            </a:r>
          </a:p>
          <a:p>
            <a:pPr lvl="0"/>
            <a:r>
              <a:rPr lang="en-GB" sz="1700" dirty="0"/>
              <a:t>If you were in power, what would your first four items be on your agenda? What would you hope to do?</a:t>
            </a:r>
          </a:p>
          <a:p>
            <a:r>
              <a:rPr lang="en-GB" sz="1700" u="sng" dirty="0">
                <a:hlinkClick r:id="rId2"/>
              </a:rPr>
              <a:t>https://www.parliament.uk/about/mps-and-lords/members/parties/</a:t>
            </a:r>
            <a:endParaRPr lang="en-GB" sz="1700" dirty="0"/>
          </a:p>
          <a:p>
            <a:r>
              <a:rPr lang="en-GB" sz="1700" u="sng" dirty="0">
                <a:hlinkClick r:id="rId3"/>
              </a:rPr>
              <a:t>http://simplepolitics.co.uk/questions-and-answers/who-are-the-parties-and-what-do-they-stand-for</a:t>
            </a:r>
            <a:endParaRPr lang="en-GB" sz="1700" dirty="0"/>
          </a:p>
        </p:txBody>
      </p:sp>
      <p:pic>
        <p:nvPicPr>
          <p:cNvPr id="5" name="Picture 4">
            <a:extLst>
              <a:ext uri="{FF2B5EF4-FFF2-40B4-BE49-F238E27FC236}">
                <a16:creationId xmlns:a16="http://schemas.microsoft.com/office/drawing/2014/main" id="{A4B5ED9E-176A-4727-8A46-9F4EC7F659E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8704087" y="285298"/>
            <a:ext cx="3000705" cy="2002971"/>
          </a:xfrm>
          <a:prstGeom prst="rect">
            <a:avLst/>
          </a:prstGeom>
        </p:spPr>
      </p:pic>
      <p:pic>
        <p:nvPicPr>
          <p:cNvPr id="9218" name="Picture 2" descr="How to Handle Parenting in a Culturally Diverse Context - Urban ...">
            <a:extLst>
              <a:ext uri="{FF2B5EF4-FFF2-40B4-BE49-F238E27FC236}">
                <a16:creationId xmlns:a16="http://schemas.microsoft.com/office/drawing/2014/main" id="{72EC2067-7D3F-4553-8923-0CCDA57F4C23}"/>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05972" y="4685277"/>
            <a:ext cx="2647950" cy="1724025"/>
          </a:xfrm>
          <a:prstGeom prst="rect">
            <a:avLst/>
          </a:prstGeom>
          <a:noFill/>
          <a:extLst>
            <a:ext uri="{909E8E84-426E-40DD-AFC4-6F175D3DCCD1}">
              <a14:hiddenFill xmlns:a14="http://schemas.microsoft.com/office/drawing/2010/main">
                <a:solidFill>
                  <a:srgbClr val="FFFFFF"/>
                </a:solidFill>
              </a14:hiddenFill>
            </a:ext>
          </a:extLst>
        </p:spPr>
      </p:pic>
      <p:pic>
        <p:nvPicPr>
          <p:cNvPr id="9222" name="Picture 6" descr="Muslim Family Stock Photos &amp; Muslim Family Stock Images - Alamy">
            <a:extLst>
              <a:ext uri="{FF2B5EF4-FFF2-40B4-BE49-F238E27FC236}">
                <a16:creationId xmlns:a16="http://schemas.microsoft.com/office/drawing/2014/main" id="{495E02E9-0237-4D6E-9AA7-426FCDCACD0D}"/>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b="12500"/>
          <a:stretch/>
        </p:blipFill>
        <p:spPr bwMode="auto">
          <a:xfrm>
            <a:off x="682172" y="2053771"/>
            <a:ext cx="2495550" cy="1600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713133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B22395-E813-4DC8-8646-467ECA7FBEFC}"/>
              </a:ext>
            </a:extLst>
          </p:cNvPr>
          <p:cNvSpPr>
            <a:spLocks noGrp="1"/>
          </p:cNvSpPr>
          <p:nvPr>
            <p:ph type="title"/>
          </p:nvPr>
        </p:nvSpPr>
        <p:spPr>
          <a:xfrm>
            <a:off x="1912257" y="328839"/>
            <a:ext cx="8291286" cy="854075"/>
          </a:xfrm>
        </p:spPr>
        <p:txBody>
          <a:bodyPr/>
          <a:lstStyle/>
          <a:p>
            <a:pPr algn="ctr"/>
            <a:r>
              <a:rPr lang="en-GB" dirty="0">
                <a:solidFill>
                  <a:srgbClr val="C00000"/>
                </a:solidFill>
              </a:rPr>
              <a:t>What is sociology?</a:t>
            </a:r>
          </a:p>
        </p:txBody>
      </p:sp>
      <p:sp>
        <p:nvSpPr>
          <p:cNvPr id="3" name="Content Placeholder 2">
            <a:extLst>
              <a:ext uri="{FF2B5EF4-FFF2-40B4-BE49-F238E27FC236}">
                <a16:creationId xmlns:a16="http://schemas.microsoft.com/office/drawing/2014/main" id="{5B82975D-970E-4536-B723-F4314C9AF2E6}"/>
              </a:ext>
            </a:extLst>
          </p:cNvPr>
          <p:cNvSpPr>
            <a:spLocks noGrp="1"/>
          </p:cNvSpPr>
          <p:nvPr>
            <p:ph idx="1"/>
          </p:nvPr>
        </p:nvSpPr>
        <p:spPr>
          <a:xfrm>
            <a:off x="551544" y="1422400"/>
            <a:ext cx="8490856" cy="5210629"/>
          </a:xfrm>
        </p:spPr>
        <p:txBody>
          <a:bodyPr>
            <a:noAutofit/>
          </a:bodyPr>
          <a:lstStyle/>
          <a:p>
            <a:r>
              <a:rPr lang="en-GB" sz="2200" dirty="0"/>
              <a:t>Watch the video clip on YouTube: What is Sociology? Crash Course Sociology </a:t>
            </a:r>
            <a:r>
              <a:rPr lang="en-GB" sz="2200" u="sng" dirty="0">
                <a:hlinkClick r:id="rId2"/>
              </a:rPr>
              <a:t>https://www.youtube.com/watch?v=YnCJU6PaCio</a:t>
            </a:r>
            <a:r>
              <a:rPr lang="en-GB" sz="2200" dirty="0"/>
              <a:t> and make notes on what you understand about Sociology.</a:t>
            </a:r>
          </a:p>
          <a:p>
            <a:endParaRPr lang="en-GB" sz="2200" dirty="0"/>
          </a:p>
          <a:p>
            <a:r>
              <a:rPr lang="en-GB" sz="2200" u="sng" dirty="0"/>
              <a:t>Find the definitions for the following key sociological terms:</a:t>
            </a:r>
            <a:endParaRPr lang="en-GB" sz="2200" dirty="0"/>
          </a:p>
          <a:p>
            <a:pPr lvl="0"/>
            <a:r>
              <a:rPr lang="en-GB" sz="2200" dirty="0"/>
              <a:t>Socialisation (primary socialisation and secondary socialisation)</a:t>
            </a:r>
          </a:p>
          <a:p>
            <a:pPr lvl="0"/>
            <a:r>
              <a:rPr lang="en-GB" sz="2200" dirty="0"/>
              <a:t>Norms</a:t>
            </a:r>
          </a:p>
          <a:p>
            <a:pPr lvl="0"/>
            <a:r>
              <a:rPr lang="en-GB" sz="2200" dirty="0"/>
              <a:t>Values</a:t>
            </a:r>
          </a:p>
          <a:p>
            <a:pPr lvl="0"/>
            <a:r>
              <a:rPr lang="en-GB" sz="2200" dirty="0"/>
              <a:t>Beliefs</a:t>
            </a:r>
          </a:p>
          <a:p>
            <a:pPr lvl="0"/>
            <a:r>
              <a:rPr lang="en-GB" sz="2200" dirty="0"/>
              <a:t>Culture</a:t>
            </a:r>
          </a:p>
          <a:p>
            <a:pPr lvl="0"/>
            <a:r>
              <a:rPr lang="en-GB" sz="2200" dirty="0"/>
              <a:t>Social Class</a:t>
            </a:r>
          </a:p>
          <a:p>
            <a:pPr lvl="0"/>
            <a:r>
              <a:rPr lang="en-GB" sz="2200" dirty="0"/>
              <a:t>Gender</a:t>
            </a:r>
          </a:p>
          <a:p>
            <a:r>
              <a:rPr lang="en-GB" sz="2200" dirty="0"/>
              <a:t>Ethnicity</a:t>
            </a:r>
          </a:p>
        </p:txBody>
      </p:sp>
      <p:pic>
        <p:nvPicPr>
          <p:cNvPr id="8196" name="Picture 4" descr="Sociology - Malbank School &amp; Sixth Form College">
            <a:extLst>
              <a:ext uri="{FF2B5EF4-FFF2-40B4-BE49-F238E27FC236}">
                <a16:creationId xmlns:a16="http://schemas.microsoft.com/office/drawing/2014/main" id="{40F390F1-B3B3-4A6E-A588-D699A70032D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3715" y="3969464"/>
            <a:ext cx="4317999" cy="24487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4992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3EA7A-BFF7-4809-B5A7-C8D42B015F9C}"/>
              </a:ext>
            </a:extLst>
          </p:cNvPr>
          <p:cNvSpPr>
            <a:spLocks noGrp="1"/>
          </p:cNvSpPr>
          <p:nvPr>
            <p:ph type="title"/>
          </p:nvPr>
        </p:nvSpPr>
        <p:spPr>
          <a:xfrm>
            <a:off x="1723572" y="299811"/>
            <a:ext cx="6810829" cy="1325563"/>
          </a:xfrm>
        </p:spPr>
        <p:txBody>
          <a:bodyPr/>
          <a:lstStyle/>
          <a:p>
            <a:pPr algn="ctr"/>
            <a:r>
              <a:rPr lang="en-GB" dirty="0">
                <a:solidFill>
                  <a:srgbClr val="C00000"/>
                </a:solidFill>
              </a:rPr>
              <a:t>Education </a:t>
            </a:r>
          </a:p>
        </p:txBody>
      </p:sp>
      <p:sp>
        <p:nvSpPr>
          <p:cNvPr id="3" name="Content Placeholder 2">
            <a:extLst>
              <a:ext uri="{FF2B5EF4-FFF2-40B4-BE49-F238E27FC236}">
                <a16:creationId xmlns:a16="http://schemas.microsoft.com/office/drawing/2014/main" id="{91CAEEAA-D6E8-481A-8B05-4096C54CA376}"/>
              </a:ext>
            </a:extLst>
          </p:cNvPr>
          <p:cNvSpPr>
            <a:spLocks noGrp="1"/>
          </p:cNvSpPr>
          <p:nvPr>
            <p:ph idx="1"/>
          </p:nvPr>
        </p:nvSpPr>
        <p:spPr>
          <a:xfrm>
            <a:off x="437014" y="1790930"/>
            <a:ext cx="7725228" cy="4803319"/>
          </a:xfrm>
        </p:spPr>
        <p:txBody>
          <a:bodyPr>
            <a:normAutofit fontScale="70000" lnSpcReduction="20000"/>
          </a:bodyPr>
          <a:lstStyle/>
          <a:p>
            <a:r>
              <a:rPr lang="en-GB" dirty="0"/>
              <a:t>Research the History of Education in the UK and answer the following questions:</a:t>
            </a:r>
            <a:endParaRPr lang="en-GB" sz="3200" dirty="0"/>
          </a:p>
          <a:p>
            <a:pPr lvl="0"/>
            <a:r>
              <a:rPr lang="en-GB" dirty="0"/>
              <a:t>When did education become compulsory in the UK? </a:t>
            </a:r>
            <a:endParaRPr lang="en-GB" sz="3200" dirty="0"/>
          </a:p>
          <a:p>
            <a:pPr lvl="0"/>
            <a:r>
              <a:rPr lang="en-GB" dirty="0"/>
              <a:t>Prior to compulsory education, what were the differences in who used to receive schooling? </a:t>
            </a:r>
            <a:endParaRPr lang="en-GB" sz="3200" dirty="0"/>
          </a:p>
          <a:p>
            <a:pPr lvl="0"/>
            <a:r>
              <a:rPr lang="en-GB" dirty="0"/>
              <a:t>What are the oldest and newest subjects? </a:t>
            </a:r>
            <a:endParaRPr lang="en-GB" sz="3200" dirty="0"/>
          </a:p>
          <a:p>
            <a:pPr lvl="0"/>
            <a:r>
              <a:rPr lang="en-GB" dirty="0"/>
              <a:t>How have the methods of dealing with behaviour changed over time?</a:t>
            </a:r>
            <a:endParaRPr lang="en-GB" sz="3200" dirty="0"/>
          </a:p>
          <a:p>
            <a:pPr lvl="0"/>
            <a:r>
              <a:rPr lang="en-GB" dirty="0"/>
              <a:t>What are some of the major changes that have taken place in UK education in the 20th and 21st centuries? </a:t>
            </a:r>
            <a:endParaRPr lang="en-GB" sz="3200" dirty="0"/>
          </a:p>
          <a:p>
            <a:pPr lvl="1"/>
            <a:r>
              <a:rPr lang="en-GB" dirty="0"/>
              <a:t>Consider the impact of the following policies:</a:t>
            </a:r>
            <a:endParaRPr lang="en-GB" sz="2800" dirty="0"/>
          </a:p>
          <a:p>
            <a:pPr lvl="2"/>
            <a:r>
              <a:rPr lang="en-GB" dirty="0"/>
              <a:t>Education Act 1944 (Tripartite System)</a:t>
            </a:r>
            <a:endParaRPr lang="en-GB" sz="2400" dirty="0"/>
          </a:p>
          <a:p>
            <a:pPr lvl="2"/>
            <a:r>
              <a:rPr lang="en-GB" dirty="0"/>
              <a:t>Comprehensives 1966</a:t>
            </a:r>
            <a:endParaRPr lang="en-GB" sz="2400" dirty="0"/>
          </a:p>
          <a:p>
            <a:pPr lvl="2"/>
            <a:r>
              <a:rPr lang="en-GB" dirty="0"/>
              <a:t>Education Reform Act 1988</a:t>
            </a:r>
            <a:endParaRPr lang="en-GB" sz="2400" dirty="0"/>
          </a:p>
          <a:p>
            <a:pPr lvl="0"/>
            <a:r>
              <a:rPr lang="en-GB" dirty="0"/>
              <a:t>Your personal view on – what is the role and purpose of education?</a:t>
            </a:r>
            <a:endParaRPr lang="en-GB" sz="3200" dirty="0"/>
          </a:p>
          <a:p>
            <a:r>
              <a:rPr lang="en-GB" u="sng" dirty="0">
                <a:hlinkClick r:id="rId2"/>
              </a:rPr>
              <a:t>https://www.schoolsmith.co.uk/history-of-education/</a:t>
            </a:r>
            <a:endParaRPr lang="en-GB" sz="3200" dirty="0"/>
          </a:p>
          <a:p>
            <a:r>
              <a:rPr lang="en-GB" u="sng" dirty="0">
                <a:hlinkClick r:id="rId3"/>
              </a:rPr>
              <a:t>https://getrevising.co.uk/revision-notes/social-policy-and-education</a:t>
            </a:r>
            <a:endParaRPr lang="en-GB" dirty="0"/>
          </a:p>
        </p:txBody>
      </p:sp>
      <p:pic>
        <p:nvPicPr>
          <p:cNvPr id="7172" name="Picture 4" descr="School Student Education Clipart">
            <a:extLst>
              <a:ext uri="{FF2B5EF4-FFF2-40B4-BE49-F238E27FC236}">
                <a16:creationId xmlns:a16="http://schemas.microsoft.com/office/drawing/2014/main" id="{931203AB-3EAD-4CA0-89E3-DC56A819B16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461829" y="267186"/>
            <a:ext cx="3293157" cy="2163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62080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BA212-8C41-44AB-A485-5F669F69E07D}"/>
              </a:ext>
            </a:extLst>
          </p:cNvPr>
          <p:cNvSpPr>
            <a:spLocks noGrp="1"/>
          </p:cNvSpPr>
          <p:nvPr>
            <p:ph type="title"/>
          </p:nvPr>
        </p:nvSpPr>
        <p:spPr>
          <a:xfrm>
            <a:off x="838200" y="365125"/>
            <a:ext cx="7594600" cy="1325563"/>
          </a:xfrm>
        </p:spPr>
        <p:txBody>
          <a:bodyPr/>
          <a:lstStyle/>
          <a:p>
            <a:pPr algn="ctr"/>
            <a:r>
              <a:rPr lang="en-GB" dirty="0">
                <a:solidFill>
                  <a:srgbClr val="C00000"/>
                </a:solidFill>
              </a:rPr>
              <a:t>Family </a:t>
            </a:r>
          </a:p>
        </p:txBody>
      </p:sp>
      <p:sp>
        <p:nvSpPr>
          <p:cNvPr id="3" name="Content Placeholder 2">
            <a:extLst>
              <a:ext uri="{FF2B5EF4-FFF2-40B4-BE49-F238E27FC236}">
                <a16:creationId xmlns:a16="http://schemas.microsoft.com/office/drawing/2014/main" id="{297A377D-71CA-449A-ADD8-DFB4852D69B2}"/>
              </a:ext>
            </a:extLst>
          </p:cNvPr>
          <p:cNvSpPr>
            <a:spLocks noGrp="1"/>
          </p:cNvSpPr>
          <p:nvPr>
            <p:ph idx="1"/>
          </p:nvPr>
        </p:nvSpPr>
        <p:spPr>
          <a:xfrm>
            <a:off x="810985" y="1549852"/>
            <a:ext cx="5257800" cy="4351338"/>
          </a:xfrm>
        </p:spPr>
        <p:txBody>
          <a:bodyPr>
            <a:normAutofit fontScale="70000" lnSpcReduction="20000"/>
          </a:bodyPr>
          <a:lstStyle/>
          <a:p>
            <a:pPr marL="0" indent="0">
              <a:buNone/>
            </a:pPr>
            <a:r>
              <a:rPr lang="en-GB" u="sng" dirty="0"/>
              <a:t>Task 1</a:t>
            </a:r>
          </a:p>
          <a:p>
            <a:pPr marL="0" indent="0">
              <a:buNone/>
            </a:pPr>
            <a:r>
              <a:rPr lang="en-GB" dirty="0"/>
              <a:t>Find the definitions for the following key family terms:</a:t>
            </a:r>
          </a:p>
          <a:p>
            <a:pPr lvl="0" fontAlgn="base"/>
            <a:r>
              <a:rPr lang="en-GB" dirty="0"/>
              <a:t>Monogamy</a:t>
            </a:r>
          </a:p>
          <a:p>
            <a:pPr lvl="0" fontAlgn="base"/>
            <a:r>
              <a:rPr lang="en-GB" dirty="0"/>
              <a:t>Bigamy</a:t>
            </a:r>
          </a:p>
          <a:p>
            <a:pPr lvl="0" fontAlgn="base"/>
            <a:r>
              <a:rPr lang="en-GB" dirty="0"/>
              <a:t>Polygamy</a:t>
            </a:r>
          </a:p>
          <a:p>
            <a:pPr lvl="0" fontAlgn="base"/>
            <a:r>
              <a:rPr lang="en-GB" dirty="0"/>
              <a:t>Maternal</a:t>
            </a:r>
          </a:p>
          <a:p>
            <a:pPr lvl="0" fontAlgn="base"/>
            <a:r>
              <a:rPr lang="en-GB" dirty="0"/>
              <a:t>Nuclear family</a:t>
            </a:r>
          </a:p>
          <a:p>
            <a:pPr lvl="0" fontAlgn="base"/>
            <a:r>
              <a:rPr lang="en-GB" dirty="0"/>
              <a:t>Empty nest</a:t>
            </a:r>
          </a:p>
          <a:p>
            <a:pPr lvl="0" fontAlgn="base"/>
            <a:r>
              <a:rPr lang="en-GB" dirty="0"/>
              <a:t>Empty shell marriage</a:t>
            </a:r>
          </a:p>
          <a:p>
            <a:pPr lvl="0" fontAlgn="base"/>
            <a:r>
              <a:rPr lang="en-GB" dirty="0"/>
              <a:t>Extended family</a:t>
            </a:r>
          </a:p>
          <a:p>
            <a:pPr lvl="0" fontAlgn="base"/>
            <a:r>
              <a:rPr lang="en-GB" dirty="0"/>
              <a:t>Kinship</a:t>
            </a:r>
          </a:p>
          <a:p>
            <a:pPr lvl="0" fontAlgn="base"/>
            <a:r>
              <a:rPr lang="en-GB" dirty="0"/>
              <a:t>Cohabitation</a:t>
            </a:r>
          </a:p>
        </p:txBody>
      </p:sp>
      <p:sp>
        <p:nvSpPr>
          <p:cNvPr id="6" name="TextBox 5">
            <a:extLst>
              <a:ext uri="{FF2B5EF4-FFF2-40B4-BE49-F238E27FC236}">
                <a16:creationId xmlns:a16="http://schemas.microsoft.com/office/drawing/2014/main" id="{F6841E02-A49C-4CF0-8068-FDF1A9E0C48E}"/>
              </a:ext>
            </a:extLst>
          </p:cNvPr>
          <p:cNvSpPr txBox="1"/>
          <p:nvPr/>
        </p:nvSpPr>
        <p:spPr>
          <a:xfrm>
            <a:off x="6839857" y="497568"/>
            <a:ext cx="4992915" cy="4708981"/>
          </a:xfrm>
          <a:prstGeom prst="rect">
            <a:avLst/>
          </a:prstGeom>
          <a:noFill/>
        </p:spPr>
        <p:txBody>
          <a:bodyPr wrap="square" rtlCol="0">
            <a:spAutoFit/>
          </a:bodyPr>
          <a:lstStyle/>
          <a:p>
            <a:r>
              <a:rPr lang="en-GB" sz="2000" u="sng" dirty="0"/>
              <a:t>Task 2</a:t>
            </a:r>
          </a:p>
          <a:p>
            <a:r>
              <a:rPr lang="en-GB" sz="2000" dirty="0"/>
              <a:t>Research the changing family in the UK and answer the following questions:</a:t>
            </a:r>
          </a:p>
          <a:p>
            <a:pPr lvl="0"/>
            <a:r>
              <a:rPr lang="en-GB" sz="2000" dirty="0"/>
              <a:t>How has the family structure changed over the past 100 years?</a:t>
            </a:r>
          </a:p>
          <a:p>
            <a:pPr lvl="0"/>
            <a:r>
              <a:rPr lang="en-GB" sz="2000" dirty="0"/>
              <a:t>How have the following policies affected the family?</a:t>
            </a:r>
          </a:p>
          <a:p>
            <a:pPr lvl="0"/>
            <a:r>
              <a:rPr lang="en-GB" sz="2000" dirty="0"/>
              <a:t>The Divorce Act 1969 and 1984</a:t>
            </a:r>
          </a:p>
          <a:p>
            <a:pPr lvl="0"/>
            <a:r>
              <a:rPr lang="en-GB" sz="2000" dirty="0"/>
              <a:t>The Paternity Act 2010</a:t>
            </a:r>
          </a:p>
          <a:p>
            <a:pPr lvl="0"/>
            <a:r>
              <a:rPr lang="en-GB" sz="2000" b="1" dirty="0"/>
              <a:t>The Civil partnerships Act 2004 and the Marriage (Same-Sex Couples) Act 2013</a:t>
            </a:r>
            <a:endParaRPr lang="en-GB" sz="2000" dirty="0"/>
          </a:p>
          <a:p>
            <a:r>
              <a:rPr lang="en-GB" sz="2000" u="sng" dirty="0">
                <a:hlinkClick r:id="rId2"/>
              </a:rPr>
              <a:t>https://www.bbc.co.uk/bitesize/guides/zj8qn39/revision/2</a:t>
            </a:r>
            <a:endParaRPr lang="en-GB" sz="2000" dirty="0"/>
          </a:p>
          <a:p>
            <a:r>
              <a:rPr lang="en-GB" sz="2000" u="sng" dirty="0">
                <a:hlinkClick r:id="rId3"/>
              </a:rPr>
              <a:t>https://revisesociology.com/2015/12/17/social-policy-family/</a:t>
            </a:r>
            <a:r>
              <a:rPr lang="en-GB" sz="2000" dirty="0"/>
              <a:t> </a:t>
            </a:r>
          </a:p>
        </p:txBody>
      </p:sp>
      <p:pic>
        <p:nvPicPr>
          <p:cNvPr id="3074" name="Picture 2" descr="Definition of Extended Families | LoveToKnow">
            <a:extLst>
              <a:ext uri="{FF2B5EF4-FFF2-40B4-BE49-F238E27FC236}">
                <a16:creationId xmlns:a16="http://schemas.microsoft.com/office/drawing/2014/main" id="{08FC6FD9-8858-48D6-9EB8-79B1584706B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18656" y="4691063"/>
            <a:ext cx="2619375" cy="1743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937578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D3C6F-C040-4FD5-B7E9-4F957887877B}"/>
              </a:ext>
            </a:extLst>
          </p:cNvPr>
          <p:cNvSpPr>
            <a:spLocks noGrp="1"/>
          </p:cNvSpPr>
          <p:nvPr>
            <p:ph type="title"/>
          </p:nvPr>
        </p:nvSpPr>
        <p:spPr>
          <a:xfrm>
            <a:off x="838200" y="365125"/>
            <a:ext cx="7587343" cy="1325563"/>
          </a:xfrm>
        </p:spPr>
        <p:txBody>
          <a:bodyPr/>
          <a:lstStyle/>
          <a:p>
            <a:pPr algn="ctr"/>
            <a:r>
              <a:rPr lang="en-GB" dirty="0">
                <a:solidFill>
                  <a:srgbClr val="C00000"/>
                </a:solidFill>
              </a:rPr>
              <a:t>Education and family in the news</a:t>
            </a:r>
          </a:p>
        </p:txBody>
      </p:sp>
      <p:sp>
        <p:nvSpPr>
          <p:cNvPr id="3" name="Content Placeholder 2">
            <a:extLst>
              <a:ext uri="{FF2B5EF4-FFF2-40B4-BE49-F238E27FC236}">
                <a16:creationId xmlns:a16="http://schemas.microsoft.com/office/drawing/2014/main" id="{A4E7B599-F5D1-4235-BE2D-ABF579087A1C}"/>
              </a:ext>
            </a:extLst>
          </p:cNvPr>
          <p:cNvSpPr>
            <a:spLocks noGrp="1"/>
          </p:cNvSpPr>
          <p:nvPr>
            <p:ph idx="1"/>
          </p:nvPr>
        </p:nvSpPr>
        <p:spPr>
          <a:xfrm>
            <a:off x="918029" y="1774825"/>
            <a:ext cx="7144657" cy="4351338"/>
          </a:xfrm>
        </p:spPr>
        <p:txBody>
          <a:bodyPr>
            <a:normAutofit/>
          </a:bodyPr>
          <a:lstStyle/>
          <a:p>
            <a:pPr lvl="0"/>
            <a:r>
              <a:rPr lang="en-GB" sz="2000" dirty="0"/>
              <a:t>Find the definition of meritocracy. </a:t>
            </a:r>
          </a:p>
          <a:p>
            <a:pPr lvl="0"/>
            <a:r>
              <a:rPr lang="en-GB" sz="2000" dirty="0"/>
              <a:t>Read the following news article </a:t>
            </a:r>
            <a:r>
              <a:rPr lang="en-GB" sz="2000" u="sng" dirty="0">
                <a:hlinkClick r:id="rId2"/>
              </a:rPr>
              <a:t>https://www.tes.com/news/few-one-20-born-poorest-areas-go-university</a:t>
            </a:r>
            <a:r>
              <a:rPr lang="en-GB" sz="2000" dirty="0"/>
              <a:t> and answer the following questions:</a:t>
            </a:r>
          </a:p>
          <a:p>
            <a:pPr lvl="1"/>
            <a:r>
              <a:rPr lang="en-GB" sz="2000" dirty="0"/>
              <a:t>Does this article suggest we live in a meritocracy? </a:t>
            </a:r>
          </a:p>
          <a:p>
            <a:pPr lvl="1"/>
            <a:r>
              <a:rPr lang="en-GB" sz="2000" dirty="0"/>
              <a:t>Why is it important that ‘poor’ students go to university?</a:t>
            </a:r>
          </a:p>
          <a:p>
            <a:pPr lvl="0"/>
            <a:r>
              <a:rPr lang="en-GB" sz="2000" dirty="0"/>
              <a:t>Find 5 news articles that link to Education and/or Families. Download and print. Some things to look out for are: immigration, poverty, benefits, exam results, private education, achievement, free schools.</a:t>
            </a:r>
          </a:p>
          <a:p>
            <a:r>
              <a:rPr lang="en-GB" sz="2000" u="sng" dirty="0">
                <a:hlinkClick r:id="rId3"/>
              </a:rPr>
              <a:t>https://www.independent.co.uk/topic/Sociology</a:t>
            </a:r>
            <a:endParaRPr lang="en-GB" sz="2000" dirty="0"/>
          </a:p>
          <a:p>
            <a:r>
              <a:rPr lang="en-GB" sz="2000" u="sng" dirty="0">
                <a:hlinkClick r:id="rId4"/>
              </a:rPr>
              <a:t>https://www.theguardian.com/education/sociology</a:t>
            </a:r>
            <a:endParaRPr lang="en-GB" sz="2000" dirty="0"/>
          </a:p>
        </p:txBody>
      </p:sp>
      <p:pic>
        <p:nvPicPr>
          <p:cNvPr id="4098" name="Picture 2" descr="The Independent | News | UK News | Breaking News Stories Within the UK">
            <a:extLst>
              <a:ext uri="{FF2B5EF4-FFF2-40B4-BE49-F238E27FC236}">
                <a16:creationId xmlns:a16="http://schemas.microsoft.com/office/drawing/2014/main" id="{9105082A-A985-4512-9B2B-CB7510FD797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991827" y="248104"/>
            <a:ext cx="2466975" cy="1847850"/>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ome - BBC News">
            <a:extLst>
              <a:ext uri="{FF2B5EF4-FFF2-40B4-BE49-F238E27FC236}">
                <a16:creationId xmlns:a16="http://schemas.microsoft.com/office/drawing/2014/main" id="{BD7B7049-3CFE-44CD-B5A1-B273148BA18B}"/>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8062686" y="4125976"/>
            <a:ext cx="3722007" cy="208432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00273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1173</Words>
  <Application>Microsoft Office PowerPoint</Application>
  <PresentationFormat>Widescreen</PresentationFormat>
  <Paragraphs>121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Introduction to Sociology </vt:lpstr>
      <vt:lpstr>Welcome to Sociology </vt:lpstr>
      <vt:lpstr>PowerPoint Presentation</vt:lpstr>
      <vt:lpstr>Your tasks </vt:lpstr>
      <vt:lpstr>Society </vt:lpstr>
      <vt:lpstr>What is sociology?</vt:lpstr>
      <vt:lpstr>Education </vt:lpstr>
      <vt:lpstr>Family </vt:lpstr>
      <vt:lpstr>Education and family in the news</vt:lpstr>
      <vt:lpstr>Sociology is everywhere: Sociology in the media</vt:lpstr>
      <vt:lpstr>Crime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Sociology</dc:title>
  <dc:creator>Sidra Shabir</dc:creator>
  <cp:lastModifiedBy>06 Ticehurst, Daisy-May</cp:lastModifiedBy>
  <cp:revision>17</cp:revision>
  <dcterms:created xsi:type="dcterms:W3CDTF">2020-05-18T12:30:27Z</dcterms:created>
  <dcterms:modified xsi:type="dcterms:W3CDTF">2020-05-20T15:17:43Z</dcterms:modified>
</cp:coreProperties>
</file>