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4"/>
  </p:notesMasterIdLst>
  <p:sldIdLst>
    <p:sldId id="268" r:id="rId5"/>
    <p:sldId id="271" r:id="rId6"/>
    <p:sldId id="272" r:id="rId7"/>
    <p:sldId id="273" r:id="rId8"/>
    <p:sldId id="274" r:id="rId9"/>
    <p:sldId id="275" r:id="rId10"/>
    <p:sldId id="276"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114" d="100"/>
          <a:sy n="114"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5/21/2020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5/21/2020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5/21/2020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duqas.co.uk/qualifications/criminology-level-3/#tab_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iminology.uk.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mdAYqqc8gc" TargetMode="External"/><Relationship Id="rId2" Type="http://schemas.openxmlformats.org/officeDocument/2006/relationships/hyperlink" Target="https://www.youtube.com/watch?v=tdaqqlFQd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bbc.co.uk/programmes/b00j6lh9" TargetMode="External"/><Relationship Id="rId7" Type="http://schemas.openxmlformats.org/officeDocument/2006/relationships/image" Target="../media/image10.png"/><Relationship Id="rId2" Type="http://schemas.openxmlformats.org/officeDocument/2006/relationships/hyperlink" Target="https://www.bbc.co.uk/programmes/p071cll5"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bbc.co.uk/iplayer/episode/b03ytvjz/life-and-death-row-series-1-1-execution" TargetMode="External"/><Relationship Id="rId4" Type="http://schemas.openxmlformats.org/officeDocument/2006/relationships/hyperlink" Target="https://www.bbc.co.uk/iplayer/episode/m000frh7/murder-247-series-1-episode-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21161"/>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8" y="758952"/>
            <a:ext cx="5259837" cy="4041648"/>
          </a:xfrm>
        </p:spPr>
        <p:txBody>
          <a:bodyPr>
            <a:normAutofit fontScale="90000"/>
          </a:bodyPr>
          <a:lstStyle/>
          <a:p>
            <a:r>
              <a:rPr lang="en-US" dirty="0"/>
              <a:t>An Introduction to Criminology</a:t>
            </a:r>
          </a:p>
        </p:txBody>
      </p:sp>
    </p:spTree>
    <p:extLst>
      <p:ext uri="{BB962C8B-B14F-4D97-AF65-F5344CB8AC3E}">
        <p14:creationId xmlns:p14="http://schemas.microsoft.com/office/powerpoint/2010/main" val="322664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Criminology</a:t>
            </a:r>
          </a:p>
        </p:txBody>
      </p:sp>
      <p:sp>
        <p:nvSpPr>
          <p:cNvPr id="3" name="Content Placeholder 2"/>
          <p:cNvSpPr>
            <a:spLocks noGrp="1"/>
          </p:cNvSpPr>
          <p:nvPr>
            <p:ph idx="1"/>
          </p:nvPr>
        </p:nvSpPr>
        <p:spPr>
          <a:xfrm>
            <a:off x="1261872" y="1828801"/>
            <a:ext cx="7475728" cy="4229100"/>
          </a:xfrm>
          <a:solidFill>
            <a:schemeClr val="accent2">
              <a:lumMod val="60000"/>
              <a:lumOff val="40000"/>
            </a:schemeClr>
          </a:solidFill>
        </p:spPr>
        <p:txBody>
          <a:bodyPr>
            <a:normAutofit/>
          </a:bodyPr>
          <a:lstStyle/>
          <a:p>
            <a:pPr marL="0" indent="0">
              <a:buNone/>
            </a:pPr>
            <a:r>
              <a:rPr lang="en-GB" dirty="0"/>
              <a:t>We are very pleased to welcome you to Criminology at Thomas Deacon Academy.  You have chosen a great course which I am sure you will find really interesting.</a:t>
            </a:r>
          </a:p>
          <a:p>
            <a:pPr marL="0" indent="0">
              <a:buNone/>
            </a:pPr>
            <a:r>
              <a:rPr lang="en-GB" dirty="0"/>
              <a:t>The criminology teacher is Miss Shabir and in this presentation you will find:</a:t>
            </a:r>
          </a:p>
          <a:p>
            <a:pPr marL="0" indent="0">
              <a:buNone/>
            </a:pPr>
            <a:endParaRPr lang="en-GB" dirty="0"/>
          </a:p>
          <a:p>
            <a:pPr lvl="1"/>
            <a:r>
              <a:rPr lang="en-GB" sz="2000" dirty="0"/>
              <a:t>Information about the course and exam board</a:t>
            </a:r>
          </a:p>
          <a:p>
            <a:pPr lvl="1"/>
            <a:r>
              <a:rPr lang="en-GB" sz="2000" dirty="0"/>
              <a:t>An explanation of what criminology is</a:t>
            </a:r>
          </a:p>
          <a:p>
            <a:pPr lvl="1"/>
            <a:r>
              <a:rPr lang="en-GB" sz="2000" dirty="0"/>
              <a:t>Some questions and activities for you to do over the next few weeks </a:t>
            </a:r>
          </a:p>
          <a:p>
            <a:pPr lvl="1"/>
            <a:r>
              <a:rPr lang="en-GB" sz="2000" dirty="0"/>
              <a:t>Some wider reading and exploration of Criminology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828801"/>
            <a:ext cx="2451100" cy="20192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4114800"/>
            <a:ext cx="2451100" cy="1943101"/>
          </a:xfrm>
          <a:prstGeom prst="rect">
            <a:avLst/>
          </a:prstGeom>
        </p:spPr>
      </p:pic>
    </p:spTree>
    <p:extLst>
      <p:ext uri="{BB962C8B-B14F-4D97-AF65-F5344CB8AC3E}">
        <p14:creationId xmlns:p14="http://schemas.microsoft.com/office/powerpoint/2010/main" val="52642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Criminology Course</a:t>
            </a:r>
          </a:p>
        </p:txBody>
      </p:sp>
      <p:sp>
        <p:nvSpPr>
          <p:cNvPr id="3" name="Content Placeholder 2"/>
          <p:cNvSpPr>
            <a:spLocks noGrp="1"/>
          </p:cNvSpPr>
          <p:nvPr>
            <p:ph idx="1"/>
          </p:nvPr>
        </p:nvSpPr>
        <p:spPr/>
        <p:txBody>
          <a:bodyPr>
            <a:normAutofit fontScale="85000" lnSpcReduction="10000"/>
          </a:bodyPr>
          <a:lstStyle/>
          <a:p>
            <a:r>
              <a:rPr lang="en-GB" dirty="0"/>
              <a:t>Criminology is an applied or vocational course.  You will have to refer your knowledge to real life crimes and workplace settings like courtrooms or crime scenes.</a:t>
            </a:r>
          </a:p>
          <a:p>
            <a:r>
              <a:rPr lang="en-GB" dirty="0"/>
              <a:t>The course is 50% controlled assessment and 50% exam based.  </a:t>
            </a:r>
          </a:p>
          <a:p>
            <a:r>
              <a:rPr lang="en-GB" dirty="0"/>
              <a:t>The first year you will complete the certificate.  This includes:</a:t>
            </a:r>
          </a:p>
          <a:p>
            <a:pPr lvl="1"/>
            <a:r>
              <a:rPr lang="en-GB" dirty="0"/>
              <a:t>Unit One – Changing Awareness of Crime (controlled assessment)</a:t>
            </a:r>
          </a:p>
          <a:p>
            <a:pPr lvl="1"/>
            <a:r>
              <a:rPr lang="en-GB" dirty="0"/>
              <a:t>Unit Two – Theories of Crime (examination)</a:t>
            </a:r>
          </a:p>
          <a:p>
            <a:r>
              <a:rPr lang="en-GB" dirty="0"/>
              <a:t>In the second year you will complete the diploma. This includes:</a:t>
            </a:r>
          </a:p>
          <a:p>
            <a:pPr lvl="1"/>
            <a:r>
              <a:rPr lang="en-GB" dirty="0"/>
              <a:t>Unit Three –  Crime Scene to Courtroom (controlled assessment)</a:t>
            </a:r>
          </a:p>
          <a:p>
            <a:pPr lvl="1"/>
            <a:r>
              <a:rPr lang="en-GB" dirty="0"/>
              <a:t>Unit Four – Crime and Punishment (examination)</a:t>
            </a:r>
          </a:p>
          <a:p>
            <a:r>
              <a:rPr lang="en-GB" dirty="0"/>
              <a:t>Both of the controlled assessments are carried out over 8 hours and you will be allowed to take notes in.  </a:t>
            </a:r>
          </a:p>
          <a:p>
            <a:r>
              <a:rPr lang="en-GB" dirty="0"/>
              <a:t>If you would like to know more about the qualifications then follow the link below:</a:t>
            </a:r>
          </a:p>
          <a:p>
            <a:pPr marL="0" indent="0" algn="ctr">
              <a:buNone/>
            </a:pPr>
            <a:r>
              <a:rPr lang="en-GB" dirty="0">
                <a:hlinkClick r:id="rId2"/>
              </a:rPr>
              <a:t>https://www.eduqas.co.uk/qualifications/criminology-level-3/#tab_overview</a:t>
            </a:r>
            <a:endParaRPr lang="en-GB" dirty="0"/>
          </a:p>
          <a:p>
            <a:endParaRPr lang="en-GB" dirty="0"/>
          </a:p>
        </p:txBody>
      </p:sp>
    </p:spTree>
    <p:extLst>
      <p:ext uri="{BB962C8B-B14F-4D97-AF65-F5344CB8AC3E}">
        <p14:creationId xmlns:p14="http://schemas.microsoft.com/office/powerpoint/2010/main" val="164104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868" y="30163"/>
            <a:ext cx="9692640" cy="1325562"/>
          </a:xfrm>
        </p:spPr>
        <p:txBody>
          <a:bodyPr/>
          <a:lstStyle/>
          <a:p>
            <a:r>
              <a:rPr lang="en-GB" dirty="0"/>
              <a:t>Resources and books for the course</a:t>
            </a:r>
          </a:p>
        </p:txBody>
      </p:sp>
      <p:sp>
        <p:nvSpPr>
          <p:cNvPr id="3" name="Content Placeholder 2"/>
          <p:cNvSpPr>
            <a:spLocks noGrp="1"/>
          </p:cNvSpPr>
          <p:nvPr>
            <p:ph idx="1"/>
          </p:nvPr>
        </p:nvSpPr>
        <p:spPr/>
        <p:txBody>
          <a:bodyPr/>
          <a:lstStyle/>
          <a:p>
            <a:r>
              <a:rPr lang="en-GB" dirty="0"/>
              <a:t>Criminology is a subject which is at the very heart of our society and culture.  Many documentaries, films and other media types are linked with criminology.  As criminologists though we need to have evidence and knowledge which is gathered from research.</a:t>
            </a:r>
          </a:p>
          <a:p>
            <a:r>
              <a:rPr lang="en-GB" dirty="0"/>
              <a:t>These are the books that we use in class.  You are not provided with one because we like you to use a range of resources.  A new textbook is coming out soon so I would wait until September if you want to purchase one.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0512"/>
            <a:ext cx="2157413" cy="26657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25" y="4071290"/>
            <a:ext cx="2271712" cy="2786710"/>
          </a:xfrm>
          <a:prstGeom prst="rect">
            <a:avLst/>
          </a:prstGeom>
        </p:spPr>
      </p:pic>
      <p:sp>
        <p:nvSpPr>
          <p:cNvPr id="6" name="TextBox 5"/>
          <p:cNvSpPr txBox="1"/>
          <p:nvPr/>
        </p:nvSpPr>
        <p:spPr>
          <a:xfrm>
            <a:off x="3656683" y="4411954"/>
            <a:ext cx="3686175" cy="1477328"/>
          </a:xfrm>
          <a:prstGeom prst="rect">
            <a:avLst/>
          </a:prstGeom>
          <a:noFill/>
        </p:spPr>
        <p:txBody>
          <a:bodyPr wrap="square" rtlCol="0">
            <a:spAutoFit/>
          </a:bodyPr>
          <a:lstStyle/>
          <a:p>
            <a:r>
              <a:rPr lang="en-GB" dirty="0"/>
              <a:t>This is a link to a really good website which provides some great resources for the course</a:t>
            </a:r>
          </a:p>
          <a:p>
            <a:r>
              <a:rPr lang="en-GB" dirty="0">
                <a:hlinkClick r:id="rId4"/>
              </a:rPr>
              <a:t>https://criminology.uk.net/</a:t>
            </a:r>
            <a:endParaRPr lang="en-GB" dirty="0"/>
          </a:p>
          <a:p>
            <a:endParaRPr lang="en-GB" dirty="0"/>
          </a:p>
        </p:txBody>
      </p:sp>
    </p:spTree>
    <p:extLst>
      <p:ext uri="{BB962C8B-B14F-4D97-AF65-F5344CB8AC3E}">
        <p14:creationId xmlns:p14="http://schemas.microsoft.com/office/powerpoint/2010/main" val="39082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5082"/>
            <a:ext cx="9692640" cy="1325562"/>
          </a:xfrm>
        </p:spPr>
        <p:txBody>
          <a:bodyPr/>
          <a:lstStyle/>
          <a:p>
            <a:r>
              <a:rPr lang="en-GB" dirty="0"/>
              <a:t>What is Criminology?</a:t>
            </a:r>
          </a:p>
        </p:txBody>
      </p:sp>
      <p:sp>
        <p:nvSpPr>
          <p:cNvPr id="3" name="Content Placeholder 2"/>
          <p:cNvSpPr>
            <a:spLocks noGrp="1"/>
          </p:cNvSpPr>
          <p:nvPr>
            <p:ph idx="1"/>
          </p:nvPr>
        </p:nvSpPr>
        <p:spPr>
          <a:solidFill>
            <a:schemeClr val="accent5">
              <a:lumMod val="40000"/>
              <a:lumOff val="60000"/>
            </a:schemeClr>
          </a:solidFill>
        </p:spPr>
        <p:txBody>
          <a:bodyPr/>
          <a:lstStyle/>
          <a:p>
            <a:r>
              <a:rPr lang="en-GB" dirty="0"/>
              <a:t>Criminology is simply the study of crime.  It looks at who commits crime, why do these people commit crime, what punishments are effective and how and why laws are made?</a:t>
            </a:r>
          </a:p>
          <a:p>
            <a:r>
              <a:rPr lang="en-GB" dirty="0">
                <a:hlinkClick r:id="rId2"/>
              </a:rPr>
              <a:t>Watch this video to find out more.</a:t>
            </a:r>
            <a:endParaRPr lang="en-GB" dirty="0"/>
          </a:p>
          <a:p>
            <a:r>
              <a:rPr lang="en-GB" dirty="0"/>
              <a:t>Criminology began with the work of the Italian criminologists Cesare Lombroso.</a:t>
            </a:r>
          </a:p>
          <a:p>
            <a:r>
              <a:rPr lang="en-GB" dirty="0"/>
              <a:t>Lombroso believed that you criminals had particular facial features and were not as fully evolved as other non criminal human beings.</a:t>
            </a:r>
          </a:p>
          <a:p>
            <a:r>
              <a:rPr lang="en-GB" dirty="0">
                <a:hlinkClick r:id="rId3"/>
              </a:rPr>
              <a:t>Watch this video to find out more about Lombroso</a:t>
            </a:r>
            <a:endParaRPr lang="en-GB" dirty="0"/>
          </a:p>
          <a:p>
            <a:r>
              <a:rPr lang="en-GB" dirty="0"/>
              <a:t>This video makes interesting points about how we should always question current ideas.</a:t>
            </a:r>
          </a:p>
        </p:txBody>
      </p:sp>
    </p:spTree>
    <p:extLst>
      <p:ext uri="{BB962C8B-B14F-4D97-AF65-F5344CB8AC3E}">
        <p14:creationId xmlns:p14="http://schemas.microsoft.com/office/powerpoint/2010/main" val="259960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142558"/>
            <a:ext cx="9692640" cy="1325562"/>
          </a:xfrm>
        </p:spPr>
        <p:txBody>
          <a:bodyPr/>
          <a:lstStyle/>
          <a:p>
            <a:r>
              <a:rPr lang="en-GB" dirty="0"/>
              <a:t>Introduction to Criminology</a:t>
            </a:r>
          </a:p>
        </p:txBody>
      </p:sp>
      <p:sp>
        <p:nvSpPr>
          <p:cNvPr id="3" name="Content Placeholder 2"/>
          <p:cNvSpPr>
            <a:spLocks noGrp="1"/>
          </p:cNvSpPr>
          <p:nvPr>
            <p:ph idx="1"/>
          </p:nvPr>
        </p:nvSpPr>
        <p:spPr>
          <a:xfrm>
            <a:off x="797442" y="1828800"/>
            <a:ext cx="9718158" cy="4351337"/>
          </a:xfrm>
          <a:solidFill>
            <a:schemeClr val="accent1">
              <a:lumMod val="20000"/>
              <a:lumOff val="80000"/>
            </a:schemeClr>
          </a:solidFill>
        </p:spPr>
        <p:txBody>
          <a:bodyPr>
            <a:normAutofit fontScale="85000" lnSpcReduction="10000"/>
          </a:bodyPr>
          <a:lstStyle/>
          <a:p>
            <a:r>
              <a:rPr lang="en-GB" dirty="0"/>
              <a:t>In this section you are going to do some interesting tasks which you will need to hand in, information about how to do this can be found at the end of the PowerPoint.</a:t>
            </a:r>
          </a:p>
          <a:p>
            <a:r>
              <a:rPr lang="en-GB" dirty="0"/>
              <a:t>Unit one work – Changing Awareness of Crime</a:t>
            </a:r>
          </a:p>
          <a:p>
            <a:pPr marL="0" indent="0">
              <a:buNone/>
            </a:pPr>
            <a:r>
              <a:rPr lang="en-GB" dirty="0"/>
              <a:t>Crime and the laws change all the time, many changes occur as a result of individuals or organisations campaigning to change these laws.  You should research one of these campaigns and explain why it was started, what was it trying to achieve and what sort of campaign methods they used (media, petitions, letters to MPs etc).   Write over 200 words which explains one of these campaigns.</a:t>
            </a:r>
          </a:p>
          <a:p>
            <a:r>
              <a:rPr lang="en-GB" dirty="0"/>
              <a:t>Sarah’s Law</a:t>
            </a:r>
          </a:p>
          <a:p>
            <a:r>
              <a:rPr lang="en-GB" dirty="0"/>
              <a:t>The Double Jeopardy Law</a:t>
            </a:r>
          </a:p>
          <a:p>
            <a:r>
              <a:rPr lang="en-GB" dirty="0"/>
              <a:t>Dignity in Dying</a:t>
            </a:r>
          </a:p>
          <a:p>
            <a:r>
              <a:rPr lang="en-GB" dirty="0"/>
              <a:t>Snowdrop Campaign</a:t>
            </a:r>
          </a:p>
          <a:p>
            <a:r>
              <a:rPr lang="en-GB" dirty="0"/>
              <a:t>Slow Down for Bobby</a:t>
            </a:r>
          </a:p>
          <a:p>
            <a:r>
              <a:rPr lang="en-GB" dirty="0"/>
              <a:t>Anti-Foxhunting Campaign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00" y="3875722"/>
            <a:ext cx="3822700" cy="2304415"/>
          </a:xfrm>
          <a:prstGeom prst="rect">
            <a:avLst/>
          </a:prstGeom>
        </p:spPr>
      </p:pic>
    </p:spTree>
    <p:extLst>
      <p:ext uri="{BB962C8B-B14F-4D97-AF65-F5344CB8AC3E}">
        <p14:creationId xmlns:p14="http://schemas.microsoft.com/office/powerpoint/2010/main" val="5781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Criminology</a:t>
            </a:r>
          </a:p>
        </p:txBody>
      </p:sp>
      <p:sp>
        <p:nvSpPr>
          <p:cNvPr id="3" name="Content Placeholder 2"/>
          <p:cNvSpPr>
            <a:spLocks noGrp="1"/>
          </p:cNvSpPr>
          <p:nvPr>
            <p:ph idx="1"/>
          </p:nvPr>
        </p:nvSpPr>
        <p:spPr>
          <a:xfrm>
            <a:off x="558800" y="1828800"/>
            <a:ext cx="9956800" cy="4351337"/>
          </a:xfrm>
          <a:solidFill>
            <a:srgbClr val="FFFF99"/>
          </a:solidFill>
        </p:spPr>
        <p:txBody>
          <a:bodyPr>
            <a:normAutofit/>
          </a:bodyPr>
          <a:lstStyle/>
          <a:p>
            <a:r>
              <a:rPr lang="en-GB" dirty="0"/>
              <a:t>Unit two work – Theories of Crime </a:t>
            </a:r>
          </a:p>
          <a:p>
            <a:r>
              <a:rPr lang="en-GB" dirty="0"/>
              <a:t>Some explanations of why people are criminal comes a nature perspective, these people believe that it is a result of genetics or people’s nature.  Others believe that people are criminal because of their social position and upbringing, this is a nurture argument.  </a:t>
            </a:r>
          </a:p>
          <a:p>
            <a:r>
              <a:rPr lang="en-GB" dirty="0"/>
              <a:t>Whilst the nature nurture debate is still discussed, it is recognised that both of these arguments have some strengths in explaining some crimes but criminal behaviour is very complicated and explanations are multi-faceted.  </a:t>
            </a:r>
          </a:p>
          <a:p>
            <a:r>
              <a:rPr lang="en-GB" dirty="0"/>
              <a:t>Research the childhood backgrounds of any notorious serial murderers such as Fred West or Harold Shipman. The focus should be on life history and not subsequent crimes. Thinking about what you have read about Nature and Nurture, which explanation could account for their criminal behaviour?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787" y="88900"/>
            <a:ext cx="1695450" cy="2705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38775"/>
            <a:ext cx="3219450" cy="1419225"/>
          </a:xfrm>
          <a:prstGeom prst="rect">
            <a:avLst/>
          </a:prstGeom>
        </p:spPr>
      </p:pic>
    </p:spTree>
    <p:extLst>
      <p:ext uri="{BB962C8B-B14F-4D97-AF65-F5344CB8AC3E}">
        <p14:creationId xmlns:p14="http://schemas.microsoft.com/office/powerpoint/2010/main" val="313420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Documentaries and podcasts</a:t>
            </a:r>
          </a:p>
        </p:txBody>
      </p:sp>
      <p:sp>
        <p:nvSpPr>
          <p:cNvPr id="3" name="Content Placeholder 2"/>
          <p:cNvSpPr>
            <a:spLocks noGrp="1"/>
          </p:cNvSpPr>
          <p:nvPr>
            <p:ph idx="1"/>
          </p:nvPr>
        </p:nvSpPr>
        <p:spPr>
          <a:xfrm>
            <a:off x="596900" y="1828482"/>
            <a:ext cx="9387332" cy="4692015"/>
          </a:xfrm>
          <a:solidFill>
            <a:srgbClr val="CCFF99"/>
          </a:solidFill>
        </p:spPr>
        <p:txBody>
          <a:bodyPr>
            <a:normAutofit fontScale="62500" lnSpcReduction="20000"/>
          </a:bodyPr>
          <a:lstStyle/>
          <a:p>
            <a:r>
              <a:rPr lang="en-GB" dirty="0"/>
              <a:t>When you start studying criminology you will find that interesting news articles, documentaries and podcasts all the time!</a:t>
            </a:r>
          </a:p>
          <a:p>
            <a:r>
              <a:rPr lang="en-GB" dirty="0"/>
              <a:t>Podcasts</a:t>
            </a:r>
          </a:p>
          <a:p>
            <a:r>
              <a:rPr lang="en-GB" u="sng" dirty="0"/>
              <a:t>Shreds</a:t>
            </a:r>
            <a:r>
              <a:rPr lang="en-GB" dirty="0"/>
              <a:t> is a podcast about one of Britain’s most famous miscarriages of justice.  It changed the way in which interviews were carried out in the UK.</a:t>
            </a:r>
          </a:p>
          <a:p>
            <a:r>
              <a:rPr lang="en-GB" dirty="0">
                <a:hlinkClick r:id="rId2"/>
              </a:rPr>
              <a:t>https://www.bbc.co.uk/programmes/p071cll5</a:t>
            </a:r>
            <a:endParaRPr lang="en-GB" dirty="0"/>
          </a:p>
          <a:p>
            <a:r>
              <a:rPr lang="en-GB" u="sng" dirty="0"/>
              <a:t>The Criminal Mind </a:t>
            </a:r>
            <a:r>
              <a:rPr lang="en-GB" dirty="0"/>
              <a:t>this is a podcast which explores the brain and its dysfunction and what we understand about ‘mindless’ violence.</a:t>
            </a:r>
          </a:p>
          <a:p>
            <a:r>
              <a:rPr lang="en-GB" dirty="0">
                <a:hlinkClick r:id="rId3"/>
              </a:rPr>
              <a:t>https://www.bbc.co.uk/programmes/b00j6lh9</a:t>
            </a:r>
            <a:endParaRPr lang="en-GB" dirty="0"/>
          </a:p>
          <a:p>
            <a:r>
              <a:rPr lang="en-GB" dirty="0"/>
              <a:t>Netflix shows</a:t>
            </a:r>
          </a:p>
          <a:p>
            <a:r>
              <a:rPr lang="en-GB" u="sng" dirty="0"/>
              <a:t>When they see us </a:t>
            </a:r>
            <a:r>
              <a:rPr lang="en-GB" dirty="0"/>
              <a:t>– this is a drama based on the real life story of 5 boys accused of raping a woman in Central Park, New York.</a:t>
            </a:r>
          </a:p>
          <a:p>
            <a:r>
              <a:rPr lang="en-GB" u="sng" dirty="0"/>
              <a:t>The Investigator, A British Crime Story </a:t>
            </a:r>
            <a:r>
              <a:rPr lang="en-GB" dirty="0"/>
              <a:t>– this looks at a number of unsolved crimes.</a:t>
            </a:r>
          </a:p>
          <a:p>
            <a:r>
              <a:rPr lang="en-GB" dirty="0"/>
              <a:t>iPlayer Shows</a:t>
            </a:r>
          </a:p>
          <a:p>
            <a:r>
              <a:rPr lang="en-GB" dirty="0"/>
              <a:t>24/7 Murder follows a murder investigation every moment as it unfolds.  A very interesting look at how crimes are investigated.</a:t>
            </a:r>
          </a:p>
          <a:p>
            <a:r>
              <a:rPr lang="en-GB" dirty="0">
                <a:hlinkClick r:id="rId4"/>
              </a:rPr>
              <a:t>https://www.bbc.co.uk/iplayer/episode/m000frh7/murder-247-series-1-episode-1</a:t>
            </a:r>
            <a:endParaRPr lang="en-GB" dirty="0"/>
          </a:p>
          <a:p>
            <a:r>
              <a:rPr lang="en-GB" dirty="0"/>
              <a:t>Life and Death Row is a documentary about prisoners awaiting execution in the USA.</a:t>
            </a:r>
          </a:p>
          <a:p>
            <a:r>
              <a:rPr lang="en-GB" dirty="0">
                <a:hlinkClick r:id="rId5"/>
              </a:rPr>
              <a:t>https://www.bbc.co.uk/iplayer/episode/b03ytvjz/life-and-death-row-series-1-1-execution</a:t>
            </a:r>
            <a:endParaRPr lang="en-GB" dirty="0"/>
          </a:p>
          <a:p>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4500" y="228600"/>
            <a:ext cx="2857500" cy="16002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8592" y="5168900"/>
            <a:ext cx="2857500" cy="16002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8316" y="2090737"/>
            <a:ext cx="1752600" cy="2600325"/>
          </a:xfrm>
          <a:prstGeom prst="rect">
            <a:avLst/>
          </a:prstGeom>
        </p:spPr>
      </p:pic>
    </p:spTree>
    <p:extLst>
      <p:ext uri="{BB962C8B-B14F-4D97-AF65-F5344CB8AC3E}">
        <p14:creationId xmlns:p14="http://schemas.microsoft.com/office/powerpoint/2010/main" val="92065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Tasks</a:t>
            </a:r>
          </a:p>
        </p:txBody>
      </p:sp>
      <p:sp>
        <p:nvSpPr>
          <p:cNvPr id="3" name="Content Placeholder 2"/>
          <p:cNvSpPr>
            <a:spLocks noGrp="1"/>
          </p:cNvSpPr>
          <p:nvPr>
            <p:ph idx="1"/>
          </p:nvPr>
        </p:nvSpPr>
        <p:spPr/>
        <p:txBody>
          <a:bodyPr/>
          <a:lstStyle/>
          <a:p>
            <a:r>
              <a:rPr lang="en-GB" dirty="0"/>
              <a:t>Complete the unit one task</a:t>
            </a:r>
          </a:p>
          <a:p>
            <a:r>
              <a:rPr lang="en-GB" dirty="0"/>
              <a:t>Complete the unit two task</a:t>
            </a:r>
          </a:p>
          <a:p>
            <a:r>
              <a:rPr lang="en-GB" dirty="0"/>
              <a:t>Watch and listen to as many of the podcasts or documentaries as you can.  Pick one of them and write a 200 word review of it, what is it about, did you find it interesting, what does it tell us about Criminology?</a:t>
            </a:r>
          </a:p>
          <a:p>
            <a:r>
              <a:rPr lang="en-GB" dirty="0"/>
              <a:t>When you have completed this send it to Miss Shabir on  </a:t>
            </a:r>
            <a:r>
              <a:rPr lang="en-GB" dirty="0" err="1"/>
              <a:t>sidra.shabir@tda.education</a:t>
            </a:r>
            <a:endParaRPr lang="en-GB" dirty="0"/>
          </a:p>
          <a:p>
            <a:r>
              <a:rPr lang="en-GB" dirty="0"/>
              <a:t>I hope you enjoy these activities, if you have any questions then please get in touch.</a:t>
            </a:r>
          </a:p>
          <a:p>
            <a:endParaRPr lang="en-GB" dirty="0"/>
          </a:p>
        </p:txBody>
      </p:sp>
    </p:spTree>
    <p:extLst>
      <p:ext uri="{BB962C8B-B14F-4D97-AF65-F5344CB8AC3E}">
        <p14:creationId xmlns:p14="http://schemas.microsoft.com/office/powerpoint/2010/main" val="178205724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C17B96-44E1-4D27-8275-49488FA5EBD9}">
  <ds:schemaRefs>
    <ds:schemaRef ds:uri="http://purl.org/dc/terms/"/>
    <ds:schemaRef ds:uri="http://schemas.microsoft.com/office/2006/metadata/properties"/>
    <ds:schemaRef ds:uri="http://schemas.microsoft.com/office/2006/documentManagement/types"/>
    <ds:schemaRef ds:uri="http://purl.org/dc/elements/1.1/"/>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274086-DBC4-4534-ADD1-A99867C70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1068</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Schoolbook</vt:lpstr>
      <vt:lpstr>Wingdings 2</vt:lpstr>
      <vt:lpstr>View</vt:lpstr>
      <vt:lpstr>An Introduction to Criminology</vt:lpstr>
      <vt:lpstr>Welcome to Criminology</vt:lpstr>
      <vt:lpstr>The Criminology Course</vt:lpstr>
      <vt:lpstr>Resources and books for the course</vt:lpstr>
      <vt:lpstr>What is Criminology?</vt:lpstr>
      <vt:lpstr>Introduction to Criminology</vt:lpstr>
      <vt:lpstr>Introduction to Criminology</vt:lpstr>
      <vt:lpstr>Documentaries and podcasts</vt:lpstr>
      <vt:lpstr>Tasks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2020-05-13T13:28:04Z</dcterms:created>
  <dcterms:modified xsi:type="dcterms:W3CDTF">2020-05-21T13:57:41Z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