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61" r:id="rId4"/>
    <p:sldId id="263" r:id="rId5"/>
    <p:sldId id="256"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11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C7138-F737-450F-A657-B64005E204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BE255E1-36CE-4DE4-9A84-81D6BE3079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1E400B-BEE0-48C6-BC3D-B1F468760680}"/>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5" name="Footer Placeholder 4">
            <a:extLst>
              <a:ext uri="{FF2B5EF4-FFF2-40B4-BE49-F238E27FC236}">
                <a16:creationId xmlns:a16="http://schemas.microsoft.com/office/drawing/2014/main" id="{0392CB05-77DE-4D53-BA44-5168D4747B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673AA-A05B-4B07-BA51-4D10ECEDB8C8}"/>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406903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A2455-E8EE-40C5-92CD-7FCEE661599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2D8BA6-68D4-42B0-9BE1-176C994349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3710AC-E582-41B7-8EC3-F512CDC9C8F8}"/>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5" name="Footer Placeholder 4">
            <a:extLst>
              <a:ext uri="{FF2B5EF4-FFF2-40B4-BE49-F238E27FC236}">
                <a16:creationId xmlns:a16="http://schemas.microsoft.com/office/drawing/2014/main" id="{3956967A-1344-4E9A-A8F2-62937B6EC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44E8FB-E7FA-404E-BD2F-04E349CAB447}"/>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33435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EE1885-ACD6-4099-9DB8-EB950F5275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8102BA-9F39-4616-903F-88C064EF19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7DD8E9-F21D-462D-AF86-E42B23C888B9}"/>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5" name="Footer Placeholder 4">
            <a:extLst>
              <a:ext uri="{FF2B5EF4-FFF2-40B4-BE49-F238E27FC236}">
                <a16:creationId xmlns:a16="http://schemas.microsoft.com/office/drawing/2014/main" id="{57072FE1-9882-451D-B110-25960B625C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3FFFFE-8164-4DD0-BA59-1612B83E156A}"/>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349848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1DF56-1739-4734-8905-84E622D11F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C70CEA-F363-4730-995E-CFF475B26A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5A48D8-A9D4-491E-9175-D413479DDE8F}"/>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5" name="Footer Placeholder 4">
            <a:extLst>
              <a:ext uri="{FF2B5EF4-FFF2-40B4-BE49-F238E27FC236}">
                <a16:creationId xmlns:a16="http://schemas.microsoft.com/office/drawing/2014/main" id="{A7DDD509-5265-44FB-A3AD-8B66082B01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CDABD3-2EB7-4C2A-B329-219B0F345A07}"/>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89964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3D737-8ED1-443A-910C-91BAF882AE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836C6E-EC25-4760-BCDB-1330542378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85ABE5-1275-4532-A18E-1677A863DDC6}"/>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5" name="Footer Placeholder 4">
            <a:extLst>
              <a:ext uri="{FF2B5EF4-FFF2-40B4-BE49-F238E27FC236}">
                <a16:creationId xmlns:a16="http://schemas.microsoft.com/office/drawing/2014/main" id="{AF7B38AD-1B52-4F3A-90C8-8006DA1631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C8B3AC-55BE-4689-B09D-48143A4372B1}"/>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341996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2E464-F29C-4D84-AEEA-1D0933656E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0E10D0-EF53-409A-9268-FE729D68F3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4E0892-8432-449A-A0EA-C0F116D85D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4EA7D09-9AC6-4336-BED6-8069BC801782}"/>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6" name="Footer Placeholder 5">
            <a:extLst>
              <a:ext uri="{FF2B5EF4-FFF2-40B4-BE49-F238E27FC236}">
                <a16:creationId xmlns:a16="http://schemas.microsoft.com/office/drawing/2014/main" id="{372DD6E1-AAB5-4C57-9162-AC693FF58D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10531F-B806-4A29-8251-7B78BA0D66E0}"/>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173244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A3AC5-10AC-49B4-9FD4-269EEAD0C10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E999BC-5E87-42EC-BCC8-BB47B49C31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11BF22-3BEA-474A-B2BD-FEAE6CBAC7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56063F-A463-45E7-92ED-3A4524A13F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441E2A-A0A1-4B19-B3E9-CD80DE6CF1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632857-03C8-431D-9D6F-660181F55052}"/>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8" name="Footer Placeholder 7">
            <a:extLst>
              <a:ext uri="{FF2B5EF4-FFF2-40B4-BE49-F238E27FC236}">
                <a16:creationId xmlns:a16="http://schemas.microsoft.com/office/drawing/2014/main" id="{7C2C8679-8874-4451-99B3-8C41A56911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2F3BF98-5684-4A81-AA1F-F17B8144147C}"/>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166241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C98CE-FFB0-4B44-B411-791BE0F4A2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EFACC7C-8CD4-4052-966D-68C9202AFC86}"/>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4" name="Footer Placeholder 3">
            <a:extLst>
              <a:ext uri="{FF2B5EF4-FFF2-40B4-BE49-F238E27FC236}">
                <a16:creationId xmlns:a16="http://schemas.microsoft.com/office/drawing/2014/main" id="{12CC2FE2-9E9B-47DD-9C77-709C5F61E0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AE17AF2-44EF-4D68-9F23-84B39513F99A}"/>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161010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844CA1-1714-4E52-B4EE-BA810C3BA50A}"/>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3" name="Footer Placeholder 2">
            <a:extLst>
              <a:ext uri="{FF2B5EF4-FFF2-40B4-BE49-F238E27FC236}">
                <a16:creationId xmlns:a16="http://schemas.microsoft.com/office/drawing/2014/main" id="{CB950B38-8982-4A69-84C7-4A05FBF2CEB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2E305B9-6042-4C64-BA5B-790AB956EA42}"/>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1110724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E510-B542-4485-A01C-54A525B245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6387781-4652-4172-AB5E-1F41661289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6F8B40-B804-4CBD-817B-BAF8BE5CA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08B339-DA00-41D0-BFF7-96030B570E1E}"/>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6" name="Footer Placeholder 5">
            <a:extLst>
              <a:ext uri="{FF2B5EF4-FFF2-40B4-BE49-F238E27FC236}">
                <a16:creationId xmlns:a16="http://schemas.microsoft.com/office/drawing/2014/main" id="{B988DC58-21D7-4678-9518-ED13B0915B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ABA6D6-0091-4B0D-8E00-765C19292212}"/>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1589638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4E1C6-1FE5-4410-8197-6C06BA2C95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BC6266-151A-456C-82A3-F12E3299DB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21848A-E300-49AF-A46B-6913BC9004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42D3B7-9AD5-4664-8E64-02217A6D7199}"/>
              </a:ext>
            </a:extLst>
          </p:cNvPr>
          <p:cNvSpPr>
            <a:spLocks noGrp="1"/>
          </p:cNvSpPr>
          <p:nvPr>
            <p:ph type="dt" sz="half" idx="10"/>
          </p:nvPr>
        </p:nvSpPr>
        <p:spPr/>
        <p:txBody>
          <a:bodyPr/>
          <a:lstStyle/>
          <a:p>
            <a:fld id="{CD475DE9-5810-4777-A2A2-6CDB9CA65582}" type="datetimeFigureOut">
              <a:rPr lang="en-GB" smtClean="0"/>
              <a:t>13/05/2020</a:t>
            </a:fld>
            <a:endParaRPr lang="en-GB"/>
          </a:p>
        </p:txBody>
      </p:sp>
      <p:sp>
        <p:nvSpPr>
          <p:cNvPr id="6" name="Footer Placeholder 5">
            <a:extLst>
              <a:ext uri="{FF2B5EF4-FFF2-40B4-BE49-F238E27FC236}">
                <a16:creationId xmlns:a16="http://schemas.microsoft.com/office/drawing/2014/main" id="{8CDE294E-958B-49AC-BE4E-784C5DD6FF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8B983B-B116-4474-B0D4-AA36067C1FAE}"/>
              </a:ext>
            </a:extLst>
          </p:cNvPr>
          <p:cNvSpPr>
            <a:spLocks noGrp="1"/>
          </p:cNvSpPr>
          <p:nvPr>
            <p:ph type="sldNum" sz="quarter" idx="12"/>
          </p:nvPr>
        </p:nvSpPr>
        <p:spPr/>
        <p:txBody>
          <a:bodyPr/>
          <a:lstStyle/>
          <a:p>
            <a:fld id="{459CB5D4-0D7C-4598-9D0D-788C61D96E7D}" type="slidenum">
              <a:rPr lang="en-GB" smtClean="0"/>
              <a:t>‹#›</a:t>
            </a:fld>
            <a:endParaRPr lang="en-GB"/>
          </a:p>
        </p:txBody>
      </p:sp>
    </p:spTree>
    <p:extLst>
      <p:ext uri="{BB962C8B-B14F-4D97-AF65-F5344CB8AC3E}">
        <p14:creationId xmlns:p14="http://schemas.microsoft.com/office/powerpoint/2010/main" val="3302109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D705C0-E06D-4B9E-B95D-A9CE8E16A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94515-EA6C-4347-AAB0-94E047880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9A7EC9-BBA8-4BEF-ABD2-09294512F8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75DE9-5810-4777-A2A2-6CDB9CA65582}" type="datetimeFigureOut">
              <a:rPr lang="en-GB" smtClean="0"/>
              <a:t>13/05/2020</a:t>
            </a:fld>
            <a:endParaRPr lang="en-GB"/>
          </a:p>
        </p:txBody>
      </p:sp>
      <p:sp>
        <p:nvSpPr>
          <p:cNvPr id="5" name="Footer Placeholder 4">
            <a:extLst>
              <a:ext uri="{FF2B5EF4-FFF2-40B4-BE49-F238E27FC236}">
                <a16:creationId xmlns:a16="http://schemas.microsoft.com/office/drawing/2014/main" id="{9F076DF0-02A9-4B9B-9F3F-25FF0AC8A9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EE58DA9-ED37-46C9-AB5A-F3B9B2F6F4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CB5D4-0D7C-4598-9D0D-788C61D96E7D}" type="slidenum">
              <a:rPr lang="en-GB" smtClean="0"/>
              <a:t>‹#›</a:t>
            </a:fld>
            <a:endParaRPr lang="en-GB"/>
          </a:p>
        </p:txBody>
      </p:sp>
    </p:spTree>
    <p:extLst>
      <p:ext uri="{BB962C8B-B14F-4D97-AF65-F5344CB8AC3E}">
        <p14:creationId xmlns:p14="http://schemas.microsoft.com/office/powerpoint/2010/main" val="327506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C6DA-FEC2-4F61-B335-13CAB2FE9ED0}"/>
              </a:ext>
            </a:extLst>
          </p:cNvPr>
          <p:cNvSpPr>
            <a:spLocks noGrp="1"/>
          </p:cNvSpPr>
          <p:nvPr>
            <p:ph type="title"/>
          </p:nvPr>
        </p:nvSpPr>
        <p:spPr/>
        <p:txBody>
          <a:bodyPr/>
          <a:lstStyle/>
          <a:p>
            <a:pPr algn="ctr"/>
            <a:r>
              <a:rPr lang="en-GB" b="1" dirty="0">
                <a:latin typeface="Comic Sans MS"/>
                <a:cs typeface="Calibri Light"/>
              </a:rPr>
              <a:t>War of the Worlds</a:t>
            </a:r>
            <a:endParaRPr lang="en-GB" b="1" dirty="0">
              <a:latin typeface="Comic Sans MS"/>
            </a:endParaRPr>
          </a:p>
        </p:txBody>
      </p:sp>
      <p:sp>
        <p:nvSpPr>
          <p:cNvPr id="3" name="TextBox 2">
            <a:extLst>
              <a:ext uri="{FF2B5EF4-FFF2-40B4-BE49-F238E27FC236}">
                <a16:creationId xmlns:a16="http://schemas.microsoft.com/office/drawing/2014/main" id="{3947F7E4-A253-48AE-A9AA-B0399D1FD527}"/>
              </a:ext>
            </a:extLst>
          </p:cNvPr>
          <p:cNvSpPr txBox="1"/>
          <p:nvPr/>
        </p:nvSpPr>
        <p:spPr>
          <a:xfrm>
            <a:off x="644577" y="1214203"/>
            <a:ext cx="11137692"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Comic Sans MS"/>
              <a:cs typeface="Calibri"/>
            </a:endParaRPr>
          </a:p>
          <a:p>
            <a:r>
              <a:rPr lang="en-US" dirty="0">
                <a:latin typeface="Comic Sans MS"/>
                <a:cs typeface="Calibri"/>
              </a:rPr>
              <a:t>D</a:t>
            </a:r>
            <a:r>
              <a:rPr lang="en-GB" dirty="0">
                <a:latin typeface="Comic Sans MS"/>
                <a:cs typeface="Calibri"/>
              </a:rPr>
              <a:t>ay 4 and 5: you should have read up to the beginning of the battle with the Martians. </a:t>
            </a:r>
          </a:p>
          <a:p>
            <a:endParaRPr lang="en-GB" dirty="0">
              <a:latin typeface="Comic Sans MS"/>
              <a:cs typeface="Calibri"/>
            </a:endParaRPr>
          </a:p>
          <a:p>
            <a:endParaRPr lang="en-US" dirty="0">
              <a:latin typeface="Comic Sans MS"/>
              <a:cs typeface="Calibri"/>
            </a:endParaRPr>
          </a:p>
          <a:p>
            <a:r>
              <a:rPr lang="en-US" dirty="0">
                <a:latin typeface="Comic Sans MS"/>
                <a:cs typeface="Calibri"/>
              </a:rPr>
              <a:t>Y</a:t>
            </a:r>
            <a:r>
              <a:rPr lang="en-GB" dirty="0">
                <a:latin typeface="Comic Sans MS"/>
                <a:cs typeface="Calibri"/>
              </a:rPr>
              <a:t>our writing task this week is to write the next chapters of War of the Worlds. You must also include some dialogue that moves the action forward and is also accurately punctuated. Look at the slides to remind yourself of how to do this. </a:t>
            </a:r>
          </a:p>
          <a:p>
            <a:endParaRPr lang="en-US" dirty="0">
              <a:latin typeface="Comic Sans MS"/>
              <a:cs typeface="Calibri"/>
            </a:endParaRPr>
          </a:p>
          <a:p>
            <a:endParaRPr lang="en-US" dirty="0">
              <a:latin typeface="Comic Sans MS"/>
              <a:cs typeface="Calibri"/>
            </a:endParaRPr>
          </a:p>
          <a:p>
            <a:r>
              <a:rPr lang="en-US" dirty="0">
                <a:latin typeface="Comic Sans MS"/>
                <a:cs typeface="Calibri"/>
              </a:rPr>
              <a:t>You know what’s happened so far and you have to begin your chapter from the last day’s actions.</a:t>
            </a:r>
          </a:p>
          <a:p>
            <a:endParaRPr lang="en-US" dirty="0">
              <a:latin typeface="Comic Sans MS"/>
              <a:cs typeface="Calibri"/>
            </a:endParaRPr>
          </a:p>
          <a:p>
            <a:r>
              <a:rPr lang="en-US" dirty="0">
                <a:latin typeface="Comic Sans MS"/>
                <a:cs typeface="Calibri"/>
              </a:rPr>
              <a:t>The narrator is in the river and the first Martian seems to have been destroyed. Others are approaching however…</a:t>
            </a:r>
          </a:p>
          <a:p>
            <a:endParaRPr lang="en-US" dirty="0">
              <a:latin typeface="Comic Sans MS"/>
              <a:cs typeface="Calibri"/>
            </a:endParaRPr>
          </a:p>
          <a:p>
            <a:r>
              <a:rPr lang="en-US" dirty="0">
                <a:latin typeface="Comic Sans MS"/>
                <a:cs typeface="Calibri"/>
              </a:rPr>
              <a:t>The narrator is still determined to get to Leatherhead to rescue his wife and get to Newhaven. </a:t>
            </a:r>
          </a:p>
          <a:p>
            <a:endParaRPr lang="en-US" dirty="0">
              <a:latin typeface="Comic Sans MS"/>
              <a:cs typeface="Calibri"/>
            </a:endParaRPr>
          </a:p>
          <a:p>
            <a:r>
              <a:rPr lang="en-US" dirty="0">
                <a:latin typeface="Comic Sans MS"/>
                <a:cs typeface="Calibri"/>
              </a:rPr>
              <a:t>If you prefer you may write the next chapter in first person and decide upon the actions you take and how the Martians continue to wage war on Earth and its inhabitants.</a:t>
            </a:r>
            <a:endParaRPr lang="en-GB" dirty="0">
              <a:latin typeface="Comic Sans MS"/>
              <a:cs typeface="Calibri"/>
            </a:endParaRPr>
          </a:p>
          <a:p>
            <a:endParaRPr lang="en-GB" dirty="0">
              <a:latin typeface="Comic Sans MS"/>
              <a:cs typeface="Calibri"/>
            </a:endParaRPr>
          </a:p>
        </p:txBody>
      </p:sp>
    </p:spTree>
    <p:extLst>
      <p:ext uri="{BB962C8B-B14F-4D97-AF65-F5344CB8AC3E}">
        <p14:creationId xmlns:p14="http://schemas.microsoft.com/office/powerpoint/2010/main" val="3335163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C6DA-FEC2-4F61-B335-13CAB2FE9ED0}"/>
              </a:ext>
            </a:extLst>
          </p:cNvPr>
          <p:cNvSpPr>
            <a:spLocks noGrp="1"/>
          </p:cNvSpPr>
          <p:nvPr>
            <p:ph type="title"/>
          </p:nvPr>
        </p:nvSpPr>
        <p:spPr/>
        <p:txBody>
          <a:bodyPr/>
          <a:lstStyle/>
          <a:p>
            <a:pPr algn="ctr"/>
            <a:r>
              <a:rPr lang="en-GB" b="1" dirty="0">
                <a:latin typeface="Comic Sans MS"/>
                <a:cs typeface="Calibri Light"/>
              </a:rPr>
              <a:t>War of the Worlds</a:t>
            </a:r>
            <a:endParaRPr lang="en-GB" b="1" dirty="0">
              <a:latin typeface="Comic Sans MS"/>
            </a:endParaRPr>
          </a:p>
        </p:txBody>
      </p:sp>
      <p:sp>
        <p:nvSpPr>
          <p:cNvPr id="3" name="TextBox 2">
            <a:extLst>
              <a:ext uri="{FF2B5EF4-FFF2-40B4-BE49-F238E27FC236}">
                <a16:creationId xmlns:a16="http://schemas.microsoft.com/office/drawing/2014/main" id="{3947F7E4-A253-48AE-A9AA-B0399D1FD527}"/>
              </a:ext>
            </a:extLst>
          </p:cNvPr>
          <p:cNvSpPr txBox="1"/>
          <p:nvPr/>
        </p:nvSpPr>
        <p:spPr>
          <a:xfrm>
            <a:off x="838200" y="1027906"/>
            <a:ext cx="9400082"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Comic Sans MS"/>
              <a:cs typeface="Calibri"/>
            </a:endParaRPr>
          </a:p>
          <a:p>
            <a:r>
              <a:rPr lang="en-GB" dirty="0">
                <a:latin typeface="Comic Sans MS"/>
                <a:cs typeface="Calibri"/>
              </a:rPr>
              <a:t>Before you start writing you need to consider:</a:t>
            </a:r>
          </a:p>
          <a:p>
            <a:endParaRPr lang="en-GB" dirty="0">
              <a:latin typeface="Comic Sans MS"/>
              <a:cs typeface="Calibri"/>
            </a:endParaRPr>
          </a:p>
          <a:p>
            <a:r>
              <a:rPr lang="en-GB" dirty="0">
                <a:latin typeface="Comic Sans MS"/>
                <a:cs typeface="Calibri"/>
              </a:rPr>
              <a:t>your purpose – to entertain the reader				      </a:t>
            </a:r>
          </a:p>
          <a:p>
            <a:r>
              <a:rPr lang="en-GB" dirty="0">
                <a:latin typeface="Comic Sans MS"/>
                <a:cs typeface="Calibri"/>
              </a:rPr>
              <a:t>your audience – the reader </a:t>
            </a:r>
          </a:p>
          <a:p>
            <a:r>
              <a:rPr lang="en-US" dirty="0">
                <a:latin typeface="Comic Sans MS"/>
                <a:cs typeface="Calibri"/>
              </a:rPr>
              <a:t>y</a:t>
            </a:r>
            <a:r>
              <a:rPr lang="en-GB" dirty="0">
                <a:latin typeface="Comic Sans MS"/>
                <a:cs typeface="Calibri"/>
              </a:rPr>
              <a:t>our style – formal with some informal dialogue </a:t>
            </a:r>
          </a:p>
          <a:p>
            <a:endParaRPr lang="en-GB" dirty="0">
              <a:latin typeface="Comic Sans MS"/>
              <a:cs typeface="Calibri"/>
            </a:endParaRPr>
          </a:p>
          <a:p>
            <a:r>
              <a:rPr lang="en-US" dirty="0">
                <a:latin typeface="Comic Sans MS"/>
                <a:cs typeface="Calibri"/>
              </a:rPr>
              <a:t>Stories should engage, excite and entertain the reader so you need lots of powerful language and lots of figurative language devices: similes, metaphors, personification, onomatopoeia		</a:t>
            </a:r>
          </a:p>
          <a:p>
            <a:endParaRPr lang="en-US" dirty="0">
              <a:latin typeface="Comic Sans MS"/>
              <a:cs typeface="Calibri"/>
            </a:endParaRPr>
          </a:p>
          <a:p>
            <a:r>
              <a:rPr lang="en-US" dirty="0">
                <a:latin typeface="Comic Sans MS"/>
                <a:cs typeface="Calibri"/>
              </a:rPr>
              <a:t>Being able to include dialogue that moves the action forward is part of being an Expected Year 6 writer.</a:t>
            </a:r>
          </a:p>
          <a:p>
            <a:endParaRPr lang="en-US" dirty="0">
              <a:latin typeface="Comic Sans MS"/>
              <a:cs typeface="Calibri"/>
            </a:endParaRPr>
          </a:p>
          <a:p>
            <a:r>
              <a:rPr lang="en-US" dirty="0">
                <a:latin typeface="Comic Sans MS"/>
                <a:cs typeface="Calibri"/>
              </a:rPr>
              <a:t>It needs to be realistic and if you are aiming for Greater Depth writing it’s an opportunity to show you can switch from quite formal to informal writing</a:t>
            </a:r>
            <a:endParaRPr lang="en-GB" dirty="0">
              <a:latin typeface="Comic Sans MS"/>
              <a:cs typeface="Calibri"/>
            </a:endParaRPr>
          </a:p>
        </p:txBody>
      </p:sp>
    </p:spTree>
    <p:extLst>
      <p:ext uri="{BB962C8B-B14F-4D97-AF65-F5344CB8AC3E}">
        <p14:creationId xmlns:p14="http://schemas.microsoft.com/office/powerpoint/2010/main" val="3181230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C6DA-FEC2-4F61-B335-13CAB2FE9ED0}"/>
              </a:ext>
            </a:extLst>
          </p:cNvPr>
          <p:cNvSpPr>
            <a:spLocks noGrp="1"/>
          </p:cNvSpPr>
          <p:nvPr>
            <p:ph type="title"/>
          </p:nvPr>
        </p:nvSpPr>
        <p:spPr>
          <a:xfrm>
            <a:off x="838200" y="0"/>
            <a:ext cx="10515600" cy="1325563"/>
          </a:xfrm>
        </p:spPr>
        <p:txBody>
          <a:bodyPr/>
          <a:lstStyle/>
          <a:p>
            <a:pPr algn="ctr"/>
            <a:r>
              <a:rPr lang="en-GB" b="1" dirty="0">
                <a:latin typeface="Comic Sans MS"/>
                <a:cs typeface="Calibri Light"/>
              </a:rPr>
              <a:t>War of the Worlds</a:t>
            </a:r>
            <a:endParaRPr lang="en-GB" b="1" dirty="0">
              <a:latin typeface="Comic Sans MS"/>
            </a:endParaRPr>
          </a:p>
        </p:txBody>
      </p:sp>
      <p:sp>
        <p:nvSpPr>
          <p:cNvPr id="3" name="TextBox 2">
            <a:extLst>
              <a:ext uri="{FF2B5EF4-FFF2-40B4-BE49-F238E27FC236}">
                <a16:creationId xmlns:a16="http://schemas.microsoft.com/office/drawing/2014/main" id="{3947F7E4-A253-48AE-A9AA-B0399D1FD527}"/>
              </a:ext>
            </a:extLst>
          </p:cNvPr>
          <p:cNvSpPr txBox="1"/>
          <p:nvPr/>
        </p:nvSpPr>
        <p:spPr>
          <a:xfrm>
            <a:off x="1019331" y="1039807"/>
            <a:ext cx="9863528"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omic Sans MS"/>
                <a:cs typeface="Calibri"/>
              </a:rPr>
              <a:t>Remember a WAGOL is just an example – please don’t base your story too closely on mine. This is just to get you started and to give you an example of dialogue.</a:t>
            </a:r>
          </a:p>
          <a:p>
            <a:endParaRPr lang="en-GB" b="1" dirty="0">
              <a:latin typeface="Comic Sans MS"/>
              <a:cs typeface="Calibri"/>
            </a:endParaRPr>
          </a:p>
          <a:p>
            <a:r>
              <a:rPr lang="en-GB" b="1" dirty="0">
                <a:latin typeface="Comic Sans MS"/>
                <a:cs typeface="Calibri"/>
              </a:rPr>
              <a:t>A brief WAGOL</a:t>
            </a:r>
            <a:r>
              <a:rPr lang="en-GB" dirty="0">
                <a:latin typeface="Comic Sans MS"/>
                <a:cs typeface="Calibri"/>
              </a:rPr>
              <a:t>:</a:t>
            </a:r>
          </a:p>
          <a:p>
            <a:endParaRPr lang="en-US" dirty="0">
              <a:latin typeface="Comic Sans MS"/>
              <a:cs typeface="Calibri"/>
            </a:endParaRPr>
          </a:p>
          <a:p>
            <a:r>
              <a:rPr lang="en-US" dirty="0">
                <a:latin typeface="Comic Sans MS"/>
                <a:cs typeface="Calibri"/>
              </a:rPr>
              <a:t>I looked all around me with mounting horror. The Martian in the river had finally stopped thrashing wildly and steam, like a kettle boiling, gently rose above the water. Hissing and bubbling gurgled all around. The other Martians were striding closer to me with every long stride; people who had taken cover in the river with me were gradually clambering out onto the bank and they too saw what I saw!</a:t>
            </a:r>
          </a:p>
          <a:p>
            <a:endParaRPr lang="en-US" dirty="0">
              <a:latin typeface="Comic Sans MS"/>
              <a:cs typeface="Calibri"/>
            </a:endParaRPr>
          </a:p>
          <a:p>
            <a:r>
              <a:rPr lang="en-US" dirty="0">
                <a:latin typeface="Comic Sans MS"/>
                <a:cs typeface="Calibri"/>
              </a:rPr>
              <a:t>Knowing the journey to Leatherhead to find my wife would not be easy, I peered around looking for my new-found friend (artillery man). There he was emerging from the dank, dirty river, dripping wet and bewilderment etched on his face. I shouted loudly so he could hear me above the screams and shrieks of the panicking crowd.</a:t>
            </a:r>
          </a:p>
          <a:p>
            <a:endParaRPr lang="en-US" dirty="0">
              <a:latin typeface="Comic Sans MS"/>
              <a:cs typeface="Calibri"/>
            </a:endParaRPr>
          </a:p>
          <a:p>
            <a:endParaRPr lang="en-US" dirty="0">
              <a:latin typeface="Comic Sans MS"/>
              <a:cs typeface="Calibri"/>
            </a:endParaRPr>
          </a:p>
          <a:p>
            <a:endParaRPr lang="en-GB" dirty="0">
              <a:latin typeface="Comic Sans MS"/>
              <a:cs typeface="Calibri"/>
            </a:endParaRPr>
          </a:p>
        </p:txBody>
      </p:sp>
    </p:spTree>
    <p:extLst>
      <p:ext uri="{BB962C8B-B14F-4D97-AF65-F5344CB8AC3E}">
        <p14:creationId xmlns:p14="http://schemas.microsoft.com/office/powerpoint/2010/main" val="3706181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C6DA-FEC2-4F61-B335-13CAB2FE9ED0}"/>
              </a:ext>
            </a:extLst>
          </p:cNvPr>
          <p:cNvSpPr>
            <a:spLocks noGrp="1"/>
          </p:cNvSpPr>
          <p:nvPr>
            <p:ph type="title"/>
          </p:nvPr>
        </p:nvSpPr>
        <p:spPr>
          <a:xfrm>
            <a:off x="838200" y="0"/>
            <a:ext cx="10515600" cy="1325563"/>
          </a:xfrm>
        </p:spPr>
        <p:txBody>
          <a:bodyPr/>
          <a:lstStyle/>
          <a:p>
            <a:pPr algn="ctr"/>
            <a:r>
              <a:rPr lang="en-GB" b="1" dirty="0">
                <a:latin typeface="Comic Sans MS"/>
                <a:cs typeface="Calibri Light"/>
              </a:rPr>
              <a:t>War of the Worlds</a:t>
            </a:r>
            <a:endParaRPr lang="en-GB" b="1" dirty="0">
              <a:latin typeface="Comic Sans MS"/>
            </a:endParaRPr>
          </a:p>
        </p:txBody>
      </p:sp>
      <p:sp>
        <p:nvSpPr>
          <p:cNvPr id="3" name="TextBox 2">
            <a:extLst>
              <a:ext uri="{FF2B5EF4-FFF2-40B4-BE49-F238E27FC236}">
                <a16:creationId xmlns:a16="http://schemas.microsoft.com/office/drawing/2014/main" id="{3947F7E4-A253-48AE-A9AA-B0399D1FD527}"/>
              </a:ext>
            </a:extLst>
          </p:cNvPr>
          <p:cNvSpPr txBox="1"/>
          <p:nvPr/>
        </p:nvSpPr>
        <p:spPr>
          <a:xfrm>
            <a:off x="1019331" y="1039807"/>
            <a:ext cx="9863528"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Comic Sans MS"/>
              <a:cs typeface="Calibri"/>
            </a:endParaRPr>
          </a:p>
          <a:p>
            <a:endParaRPr lang="en-US" dirty="0">
              <a:latin typeface="Comic Sans MS"/>
              <a:cs typeface="Calibri"/>
            </a:endParaRPr>
          </a:p>
          <a:p>
            <a:r>
              <a:rPr lang="en-US" dirty="0">
                <a:latin typeface="Comic Sans MS"/>
                <a:cs typeface="Calibri"/>
              </a:rPr>
              <a:t>‘Over here: quickly – quick as you can!’ I yelled. </a:t>
            </a:r>
          </a:p>
          <a:p>
            <a:endParaRPr lang="en-US" dirty="0">
              <a:latin typeface="Comic Sans MS"/>
              <a:cs typeface="Calibri"/>
            </a:endParaRPr>
          </a:p>
          <a:p>
            <a:r>
              <a:rPr lang="en-US" dirty="0">
                <a:latin typeface="Comic Sans MS"/>
                <a:cs typeface="Calibri"/>
              </a:rPr>
              <a:t>I saw him look all around to see who was shouting and at last he spied me,</a:t>
            </a:r>
          </a:p>
          <a:p>
            <a:r>
              <a:rPr lang="en-US" dirty="0">
                <a:latin typeface="Comic Sans MS"/>
                <a:cs typeface="Calibri"/>
              </a:rPr>
              <a:t>‘Wait there, I’m shoving my way through this lot,’ and he struggled over.</a:t>
            </a:r>
          </a:p>
          <a:p>
            <a:endParaRPr lang="en-US" dirty="0">
              <a:latin typeface="Comic Sans MS"/>
              <a:cs typeface="Calibri"/>
            </a:endParaRPr>
          </a:p>
          <a:p>
            <a:r>
              <a:rPr lang="en-US" dirty="0">
                <a:latin typeface="Comic Sans MS"/>
                <a:cs typeface="Calibri"/>
              </a:rPr>
              <a:t>‘I need to get Leatherhead to collect my wife and take her to safety; why don’t you come with me mate?’</a:t>
            </a:r>
          </a:p>
          <a:p>
            <a:endParaRPr lang="en-US" dirty="0">
              <a:latin typeface="Comic Sans MS"/>
              <a:cs typeface="Calibri"/>
            </a:endParaRPr>
          </a:p>
          <a:p>
            <a:r>
              <a:rPr lang="en-US" dirty="0">
                <a:latin typeface="Comic Sans MS"/>
                <a:cs typeface="Calibri"/>
              </a:rPr>
              <a:t>He hesitated and I could see him weighing up his decision – eventually he agreed and sighing with relief to have a companion for the perilous journey ahead, once again we set off together.</a:t>
            </a:r>
          </a:p>
          <a:p>
            <a:endParaRPr lang="en-US" dirty="0">
              <a:latin typeface="Comic Sans MS"/>
              <a:cs typeface="Calibri"/>
            </a:endParaRPr>
          </a:p>
          <a:p>
            <a:endParaRPr lang="en-GB" dirty="0">
              <a:latin typeface="Comic Sans MS"/>
              <a:cs typeface="Calibri"/>
            </a:endParaRPr>
          </a:p>
        </p:txBody>
      </p:sp>
    </p:spTree>
    <p:extLst>
      <p:ext uri="{BB962C8B-B14F-4D97-AF65-F5344CB8AC3E}">
        <p14:creationId xmlns:p14="http://schemas.microsoft.com/office/powerpoint/2010/main" val="402664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DA19715-3190-4D1B-8A0F-D5DC01D52605}"/>
              </a:ext>
            </a:extLst>
          </p:cNvPr>
          <p:cNvSpPr txBox="1"/>
          <p:nvPr/>
        </p:nvSpPr>
        <p:spPr>
          <a:xfrm rot="10800000" flipV="1">
            <a:off x="588467" y="1376545"/>
            <a:ext cx="11015066" cy="3139321"/>
          </a:xfrm>
          <a:prstGeom prst="rect">
            <a:avLst/>
          </a:prstGeom>
          <a:noFill/>
        </p:spPr>
        <p:txBody>
          <a:bodyPr wrap="square" rtlCol="0">
            <a:spAutoFit/>
          </a:bodyPr>
          <a:lstStyle/>
          <a:p>
            <a:pPr algn="ctr"/>
            <a:r>
              <a:rPr lang="en-US" dirty="0">
                <a:latin typeface="Comic Sans MS" panose="030F0702030302020204" pitchFamily="66" charset="0"/>
              </a:rPr>
              <a:t>Planning and drafting (Day 4)</a:t>
            </a:r>
          </a:p>
          <a:p>
            <a:endParaRPr lang="en-US" dirty="0">
              <a:latin typeface="Comic Sans MS" panose="030F0702030302020204" pitchFamily="66" charset="0"/>
            </a:endParaRPr>
          </a:p>
          <a:p>
            <a:r>
              <a:rPr lang="en-US" dirty="0">
                <a:latin typeface="Comic Sans MS" panose="030F0702030302020204" pitchFamily="66" charset="0"/>
              </a:rPr>
              <a:t>Step 1: think about what you want to write about – what’s going to happen. Keep it exciting if you can.</a:t>
            </a:r>
          </a:p>
          <a:p>
            <a:endParaRPr lang="en-US" dirty="0">
              <a:latin typeface="Comic Sans MS" panose="030F0702030302020204" pitchFamily="66" charset="0"/>
            </a:endParaRPr>
          </a:p>
          <a:p>
            <a:r>
              <a:rPr lang="en-US" dirty="0">
                <a:latin typeface="Comic Sans MS" panose="030F0702030302020204" pitchFamily="66" charset="0"/>
              </a:rPr>
              <a:t>Step 2: draft your opening paragraph starting from the now. </a:t>
            </a:r>
          </a:p>
          <a:p>
            <a:endParaRPr lang="en-US" dirty="0">
              <a:latin typeface="Comic Sans MS" panose="030F0702030302020204" pitchFamily="66" charset="0"/>
            </a:endParaRPr>
          </a:p>
          <a:p>
            <a:r>
              <a:rPr lang="en-US" dirty="0">
                <a:latin typeface="Comic Sans MS" panose="030F0702030302020204" pitchFamily="66" charset="0"/>
              </a:rPr>
              <a:t>Step 3: continue your story re-reading as you go to make sure it flows</a:t>
            </a:r>
          </a:p>
          <a:p>
            <a:endParaRPr lang="en-US" dirty="0">
              <a:latin typeface="Comic Sans MS" panose="030F0702030302020204" pitchFamily="66" charset="0"/>
            </a:endParaRPr>
          </a:p>
          <a:p>
            <a:r>
              <a:rPr lang="en-US" dirty="0">
                <a:latin typeface="Comic Sans MS" panose="030F0702030302020204" pitchFamily="66" charset="0"/>
              </a:rPr>
              <a:t>Step 4: you don’t have to finish the story just move it on with some action and dialogue</a:t>
            </a:r>
          </a:p>
          <a:p>
            <a:endParaRPr lang="en-US" dirty="0">
              <a:latin typeface="Comic Sans MS" panose="030F0702030302020204" pitchFamily="66" charset="0"/>
            </a:endParaRPr>
          </a:p>
          <a:p>
            <a:r>
              <a:rPr lang="en-US" dirty="0">
                <a:latin typeface="Comic Sans MS" panose="030F0702030302020204" pitchFamily="66" charset="0"/>
              </a:rPr>
              <a:t>Step 5: re-read the whole thing to make sure it’s exciting and hooks the reader</a:t>
            </a:r>
            <a:endParaRPr lang="en-GB" dirty="0">
              <a:latin typeface="Comic Sans MS" panose="030F0702030302020204" pitchFamily="66" charset="0"/>
            </a:endParaRPr>
          </a:p>
        </p:txBody>
      </p:sp>
    </p:spTree>
    <p:extLst>
      <p:ext uri="{BB962C8B-B14F-4D97-AF65-F5344CB8AC3E}">
        <p14:creationId xmlns:p14="http://schemas.microsoft.com/office/powerpoint/2010/main" val="164009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DA19715-3190-4D1B-8A0F-D5DC01D52605}"/>
              </a:ext>
            </a:extLst>
          </p:cNvPr>
          <p:cNvSpPr txBox="1"/>
          <p:nvPr/>
        </p:nvSpPr>
        <p:spPr>
          <a:xfrm rot="10800000" flipV="1">
            <a:off x="588467" y="920623"/>
            <a:ext cx="11015066" cy="5016758"/>
          </a:xfrm>
          <a:prstGeom prst="rect">
            <a:avLst/>
          </a:prstGeom>
          <a:noFill/>
        </p:spPr>
        <p:txBody>
          <a:bodyPr wrap="square" rtlCol="0">
            <a:spAutoFit/>
          </a:bodyPr>
          <a:lstStyle/>
          <a:p>
            <a:pPr algn="ctr"/>
            <a:r>
              <a:rPr lang="en-US" sz="1600" dirty="0">
                <a:latin typeface="Comic Sans MS" panose="030F0702030302020204" pitchFamily="66" charset="0"/>
              </a:rPr>
              <a:t>Editing and re-drafting (Day 5) </a:t>
            </a:r>
          </a:p>
          <a:p>
            <a:endParaRPr lang="en-US" sz="1600" dirty="0">
              <a:latin typeface="Comic Sans MS" panose="030F0702030302020204" pitchFamily="66" charset="0"/>
            </a:endParaRPr>
          </a:p>
          <a:p>
            <a:r>
              <a:rPr lang="en-US" sz="1600" dirty="0">
                <a:latin typeface="Comic Sans MS" panose="030F0702030302020204" pitchFamily="66" charset="0"/>
              </a:rPr>
              <a:t>Step 1: Re-read your draft and make sure that it makes sense.</a:t>
            </a:r>
          </a:p>
          <a:p>
            <a:endParaRPr lang="en-US" sz="1600" dirty="0">
              <a:latin typeface="Comic Sans MS" panose="030F0702030302020204" pitchFamily="66" charset="0"/>
            </a:endParaRPr>
          </a:p>
          <a:p>
            <a:r>
              <a:rPr lang="en-US" sz="1600" dirty="0">
                <a:latin typeface="Comic Sans MS" panose="030F0702030302020204" pitchFamily="66" charset="0"/>
              </a:rPr>
              <a:t>Step 2: Re-read your draft and  check that you have included some figurative language – if you haven’t add some examples.</a:t>
            </a:r>
          </a:p>
          <a:p>
            <a:endParaRPr lang="en-US" sz="1600" dirty="0">
              <a:latin typeface="Comic Sans MS" panose="030F0702030302020204" pitchFamily="66" charset="0"/>
            </a:endParaRPr>
          </a:p>
          <a:p>
            <a:r>
              <a:rPr lang="en-US" sz="1600" dirty="0">
                <a:latin typeface="Comic Sans MS" panose="030F0702030302020204" pitchFamily="66" charset="0"/>
              </a:rPr>
              <a:t>Step 3: Check that you have used powerful vocabulary – expanded noun phrases, adverbs to describe verbs and not too much repetition.</a:t>
            </a:r>
          </a:p>
          <a:p>
            <a:endParaRPr lang="en-US" sz="1600" dirty="0">
              <a:latin typeface="Comic Sans MS" panose="030F0702030302020204" pitchFamily="66" charset="0"/>
            </a:endParaRPr>
          </a:p>
          <a:p>
            <a:r>
              <a:rPr lang="en-US" sz="1600" dirty="0">
                <a:latin typeface="Comic Sans MS" panose="030F0702030302020204" pitchFamily="66" charset="0"/>
              </a:rPr>
              <a:t>Step 4: Check your punctuation carefully. A Year 6 top set writer should be able to use a wide range of punctuation accurately and you have the benefit of a grammar checker too. Check your dialogue especially carefully.</a:t>
            </a:r>
          </a:p>
          <a:p>
            <a:endParaRPr lang="en-US" sz="1600" dirty="0">
              <a:latin typeface="Comic Sans MS" panose="030F0702030302020204" pitchFamily="66" charset="0"/>
            </a:endParaRPr>
          </a:p>
          <a:p>
            <a:r>
              <a:rPr lang="en-US" sz="1600" dirty="0">
                <a:latin typeface="Comic Sans MS" panose="030F0702030302020204" pitchFamily="66" charset="0"/>
              </a:rPr>
              <a:t>Step 5: Re-read your story, out loud if possible, to someone else. Use their feedback for any last improvements and </a:t>
            </a:r>
            <a:r>
              <a:rPr lang="en-US" sz="1600">
                <a:latin typeface="Comic Sans MS" panose="030F0702030302020204" pitchFamily="66" charset="0"/>
              </a:rPr>
              <a:t>tweaks.</a:t>
            </a:r>
            <a:endParaRPr lang="en-GB" sz="1600" dirty="0">
              <a:latin typeface="Comic Sans MS" panose="030F0702030302020204" pitchFamily="66" charset="0"/>
            </a:endParaRPr>
          </a:p>
          <a:p>
            <a:endParaRPr lang="en-US" sz="1600" dirty="0">
              <a:latin typeface="Comic Sans MS" panose="030F0702030302020204" pitchFamily="66" charset="0"/>
            </a:endParaRPr>
          </a:p>
          <a:p>
            <a:endParaRPr lang="en-US" sz="1600" dirty="0">
              <a:latin typeface="Comic Sans MS" panose="030F0702030302020204" pitchFamily="66" charset="0"/>
            </a:endParaRPr>
          </a:p>
          <a:p>
            <a:r>
              <a:rPr lang="en-US" sz="1600" dirty="0">
                <a:latin typeface="Comic Sans MS" panose="030F0702030302020204" pitchFamily="66" charset="0"/>
              </a:rPr>
              <a:t>Step 6: If you are hand writing, please take your time to make sure it is well presented. If you type your work up make sure you use the spell check to make it as brilliant as possible. </a:t>
            </a:r>
            <a:endParaRPr lang="en-US" dirty="0">
              <a:latin typeface="Comic Sans MS" panose="030F0702030302020204" pitchFamily="66" charset="0"/>
            </a:endParaRPr>
          </a:p>
        </p:txBody>
      </p:sp>
    </p:spTree>
    <p:extLst>
      <p:ext uri="{BB962C8B-B14F-4D97-AF65-F5344CB8AC3E}">
        <p14:creationId xmlns:p14="http://schemas.microsoft.com/office/powerpoint/2010/main" val="1935053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753</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War of the Worlds</vt:lpstr>
      <vt:lpstr>War of the Worlds</vt:lpstr>
      <vt:lpstr>War of the Worlds</vt:lpstr>
      <vt:lpstr>War of the Worlds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Stocking</dc:creator>
  <cp:lastModifiedBy>Julie Stocking</cp:lastModifiedBy>
  <cp:revision>34</cp:revision>
  <dcterms:created xsi:type="dcterms:W3CDTF">2020-03-26T13:34:34Z</dcterms:created>
  <dcterms:modified xsi:type="dcterms:W3CDTF">2020-05-13T10:10:55Z</dcterms:modified>
</cp:coreProperties>
</file>