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83905-D798-8A57-142F-F97C46F81FEC}" v="1780" dt="2020-04-29T22:22:29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GB" sz="5800">
                <a:cs typeface="Calibri Light"/>
              </a:rPr>
              <a:t>LO: To be able to design a Viking or Anglo-Saxon Brooch</a:t>
            </a:r>
            <a:endParaRPr lang="en-GB" sz="5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27BBC-AF59-4D3A-A4AF-3BF0BC280A6B}"/>
              </a:ext>
            </a:extLst>
          </p:cNvPr>
          <p:cNvSpPr txBox="1"/>
          <p:nvPr/>
        </p:nvSpPr>
        <p:spPr>
          <a:xfrm>
            <a:off x="6707882" y="957383"/>
            <a:ext cx="5291012" cy="57046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Vikings didn't have zips or buttons.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Calibri Light"/>
              </a:rPr>
              <a:t>Their clothes were tied, hooked or pinned in place.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latin typeface="+mj-lt"/>
              <a:ea typeface="+mj-ea"/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07D3EA5-1C5F-4B7C-B6DA-03D0FF9E0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2" b="739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5194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D0A75241-803F-4B30-9447-FE339F1C3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4" r="3924"/>
          <a:stretch/>
        </p:blipFill>
        <p:spPr>
          <a:xfrm>
            <a:off x="20" y="10"/>
            <a:ext cx="7774733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423BB-27B7-4EF9-BF8C-0B9F7AB742A4}"/>
              </a:ext>
            </a:extLst>
          </p:cNvPr>
          <p:cNvSpPr txBox="1"/>
          <p:nvPr/>
        </p:nvSpPr>
        <p:spPr>
          <a:xfrm>
            <a:off x="7901553" y="514026"/>
            <a:ext cx="402180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Heavy capes and cloaks used brooches to pin them in place.</a:t>
            </a:r>
            <a:endParaRPr lang="en-GB" sz="44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GB" sz="4400" dirty="0">
                <a:solidFill>
                  <a:schemeClr val="bg1"/>
                </a:solidFill>
                <a:cs typeface="Calibri" panose="020F0502020204030204"/>
              </a:rPr>
              <a:t>If you were wealthy, you used decorative brooches.</a:t>
            </a:r>
          </a:p>
        </p:txBody>
      </p:sp>
    </p:spTree>
    <p:extLst>
      <p:ext uri="{BB962C8B-B14F-4D97-AF65-F5344CB8AC3E}">
        <p14:creationId xmlns:p14="http://schemas.microsoft.com/office/powerpoint/2010/main" val="319487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423BB-27B7-4EF9-BF8C-0B9F7AB742A4}"/>
              </a:ext>
            </a:extLst>
          </p:cNvPr>
          <p:cNvSpPr txBox="1"/>
          <p:nvPr/>
        </p:nvSpPr>
        <p:spPr>
          <a:xfrm>
            <a:off x="6558367" y="333213"/>
            <a:ext cx="5416656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cs typeface="Calibri" panose="020F0502020204030204"/>
              </a:rPr>
              <a:t>We have evidence that Vikings made jewellery, traded jewellery and stole Jewellery.</a:t>
            </a:r>
            <a:endParaRPr lang="en-US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GB" sz="3600" dirty="0">
                <a:solidFill>
                  <a:schemeClr val="bg1"/>
                </a:solidFill>
                <a:cs typeface="Calibri" panose="020F0502020204030204"/>
              </a:rPr>
              <a:t>The gold and jewels came from all around the world.</a:t>
            </a:r>
          </a:p>
          <a:p>
            <a:r>
              <a:rPr lang="en-GB" sz="3600" dirty="0">
                <a:solidFill>
                  <a:schemeClr val="bg1"/>
                </a:solidFill>
                <a:cs typeface="Calibri" panose="020F0502020204030204"/>
              </a:rPr>
              <a:t>Gemstones such as amethyst, amber and glass were cut and shaped to fit into gaps in gold frames.</a:t>
            </a:r>
          </a:p>
          <a:p>
            <a:endParaRPr lang="en-GB" sz="3600" dirty="0">
              <a:solidFill>
                <a:srgbClr val="FFFFFF"/>
              </a:solidFill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5288860-32B6-40A3-85BD-8728434D4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5" y="995444"/>
            <a:ext cx="4809639" cy="43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423BB-27B7-4EF9-BF8C-0B9F7AB742A4}"/>
              </a:ext>
            </a:extLst>
          </p:cNvPr>
          <p:cNvSpPr txBox="1"/>
          <p:nvPr/>
        </p:nvSpPr>
        <p:spPr>
          <a:xfrm>
            <a:off x="6558367" y="333213"/>
            <a:ext cx="5416656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cs typeface="Calibri" panose="020F0502020204030204"/>
              </a:rPr>
              <a:t>Saxon and Vikings often used animals in their designs.</a:t>
            </a:r>
          </a:p>
          <a:p>
            <a:r>
              <a:rPr lang="en-GB" sz="4400" dirty="0">
                <a:solidFill>
                  <a:schemeClr val="bg1"/>
                </a:solidFill>
                <a:cs typeface="Calibri" panose="020F0502020204030204"/>
              </a:rPr>
              <a:t>Seafarers might favour fish emblems, whilst the boar and raven were associated with fighting. </a:t>
            </a:r>
            <a:r>
              <a:rPr lang="en-GB" sz="3600" dirty="0">
                <a:solidFill>
                  <a:schemeClr val="bg1"/>
                </a:solidFill>
                <a:cs typeface="Calibri" panose="020F0502020204030204"/>
              </a:rPr>
              <a:t> </a:t>
            </a:r>
          </a:p>
          <a:p>
            <a:endParaRPr lang="en-GB" sz="3600" dirty="0">
              <a:solidFill>
                <a:srgbClr val="FFFFFF"/>
              </a:solidFill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pic>
        <p:nvPicPr>
          <p:cNvPr id="2" name="Picture 5" descr="A picture containing mirror, knife, collar&#10;&#10;Description generated with very high confidence">
            <a:extLst>
              <a:ext uri="{FF2B5EF4-FFF2-40B4-BE49-F238E27FC236}">
                <a16:creationId xmlns:a16="http://schemas.microsoft.com/office/drawing/2014/main" id="{F8A4FBE5-CE42-4EEE-B89C-B8FD37F1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9" y="528970"/>
            <a:ext cx="2743200" cy="1512197"/>
          </a:xfrm>
          <a:prstGeom prst="rect">
            <a:avLst/>
          </a:prstGeom>
        </p:spPr>
      </p:pic>
      <p:pic>
        <p:nvPicPr>
          <p:cNvPr id="7" name="Picture 7" descr="A picture containing mirror&#10;&#10;Description generated with very high confidence">
            <a:extLst>
              <a:ext uri="{FF2B5EF4-FFF2-40B4-BE49-F238E27FC236}">
                <a16:creationId xmlns:a16="http://schemas.microsoft.com/office/drawing/2014/main" id="{307B360B-4634-4E87-9A2E-168FA34A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637" y="2172696"/>
            <a:ext cx="2743200" cy="2099319"/>
          </a:xfrm>
          <a:prstGeom prst="rect">
            <a:avLst/>
          </a:prstGeom>
        </p:spPr>
      </p:pic>
      <p:pic>
        <p:nvPicPr>
          <p:cNvPr id="10" name="Picture 11" descr="A picture containing indoor, table, white&#10;&#10;Description generated with very high confidence">
            <a:extLst>
              <a:ext uri="{FF2B5EF4-FFF2-40B4-BE49-F238E27FC236}">
                <a16:creationId xmlns:a16="http://schemas.microsoft.com/office/drawing/2014/main" id="{58448D40-0ABC-4B3F-BE7A-2313CA49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0" y="4122307"/>
            <a:ext cx="3081095" cy="24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0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423BB-27B7-4EF9-BF8C-0B9F7AB742A4}"/>
              </a:ext>
            </a:extLst>
          </p:cNvPr>
          <p:cNvSpPr txBox="1"/>
          <p:nvPr/>
        </p:nvSpPr>
        <p:spPr>
          <a:xfrm>
            <a:off x="4233623" y="333213"/>
            <a:ext cx="7741400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Calibri" panose="020F0502020204030204"/>
              </a:rPr>
              <a:t>The jeweller made frames using beeswax, which were then cast using gold.</a:t>
            </a:r>
          </a:p>
          <a:p>
            <a:endParaRPr lang="en-GB" sz="32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GB" sz="3200" dirty="0">
                <a:solidFill>
                  <a:schemeClr val="bg1"/>
                </a:solidFill>
                <a:cs typeface="Calibri" panose="020F0502020204030204"/>
              </a:rPr>
              <a:t>The gaps in the frame were then filled with shaped jewels.</a:t>
            </a:r>
          </a:p>
          <a:p>
            <a:endParaRPr lang="en-GB" sz="32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GB" sz="3200" dirty="0">
                <a:solidFill>
                  <a:schemeClr val="bg1"/>
                </a:solidFill>
                <a:cs typeface="Calibri" panose="020F0502020204030204"/>
              </a:rPr>
              <a:t>Jewels and gold were re-used. Stolen jewels and coins from monasteries were melted down to make new objects.</a:t>
            </a:r>
          </a:p>
          <a:p>
            <a:endParaRPr lang="en-GB" sz="3600" dirty="0">
              <a:solidFill>
                <a:srgbClr val="FFFFFF"/>
              </a:solidFill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pic>
        <p:nvPicPr>
          <p:cNvPr id="3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1D16B8B-CD3C-4E06-8814-7BCA4F4D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3" y="337907"/>
            <a:ext cx="3737674" cy="21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423BB-27B7-4EF9-BF8C-0B9F7AB742A4}"/>
              </a:ext>
            </a:extLst>
          </p:cNvPr>
          <p:cNvSpPr txBox="1"/>
          <p:nvPr/>
        </p:nvSpPr>
        <p:spPr>
          <a:xfrm>
            <a:off x="6558367" y="333213"/>
            <a:ext cx="5416656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You are going to be a jeweler from the Dark Ages.</a:t>
            </a:r>
          </a:p>
          <a:p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Use what you have at home to make your own version of a brooch.</a:t>
            </a:r>
          </a:p>
          <a:p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Either draw your own outline, or print one off. </a:t>
            </a:r>
          </a:p>
          <a:p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Using different coloured materials such as sweet wrappers or  </a:t>
            </a:r>
            <a:r>
              <a:rPr lang="en-US" sz="2400" dirty="0" err="1">
                <a:solidFill>
                  <a:schemeClr val="bg1"/>
                </a:solidFill>
                <a:cs typeface="Calibri" panose="020F0502020204030204"/>
              </a:rPr>
              <a:t>coloured</a:t>
            </a:r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 paper from magazines, fill the gaps and create a brooch.</a:t>
            </a:r>
          </a:p>
          <a:p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I have started </a:t>
            </a:r>
            <a:r>
              <a:rPr lang="en-US" sz="2400" dirty="0" err="1">
                <a:solidFill>
                  <a:schemeClr val="bg1"/>
                </a:solidFill>
                <a:cs typeface="Calibri" panose="020F0502020204030204"/>
              </a:rPr>
              <a:t>colouring</a:t>
            </a:r>
            <a:r>
              <a:rPr lang="en-US" sz="2400" dirty="0">
                <a:solidFill>
                  <a:schemeClr val="bg1"/>
                </a:solidFill>
                <a:cs typeface="Calibri" panose="020F0502020204030204"/>
              </a:rPr>
              <a:t> this boar and I have a gold pen that I could use for the outline.</a:t>
            </a:r>
          </a:p>
          <a:p>
            <a:endParaRPr lang="en-GB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2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6CB721F-D232-4102-ADCE-CC753FA7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03" y="626477"/>
            <a:ext cx="4602996" cy="2854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5C8AF-CF4F-449E-9402-06F74BFEF797}"/>
              </a:ext>
            </a:extLst>
          </p:cNvPr>
          <p:cNvSpPr txBox="1"/>
          <p:nvPr/>
        </p:nvSpPr>
        <p:spPr>
          <a:xfrm>
            <a:off x="501112" y="4194874"/>
            <a:ext cx="479672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Be creative  if you can.</a:t>
            </a:r>
            <a:endParaRPr lang="en-GB" sz="2400" dirty="0">
              <a:solidFill>
                <a:schemeClr val="bg1"/>
              </a:solidFill>
              <a:cs typeface="Calibri"/>
            </a:endParaRPr>
          </a:p>
          <a:p>
            <a:r>
              <a:rPr lang="en-GB" sz="2400" dirty="0">
                <a:solidFill>
                  <a:schemeClr val="bg1"/>
                </a:solidFill>
                <a:cs typeface="Calibri"/>
              </a:rPr>
              <a:t>You  might make a brooch from paper, card or even salt dough.</a:t>
            </a:r>
          </a:p>
          <a:p>
            <a:endParaRPr lang="en-GB" sz="2400" dirty="0">
              <a:solidFill>
                <a:schemeClr val="bg1"/>
              </a:solidFill>
              <a:cs typeface="Calibri"/>
            </a:endParaRPr>
          </a:p>
          <a:p>
            <a:r>
              <a:rPr lang="en-GB" sz="2400" dirty="0">
                <a:solidFill>
                  <a:schemeClr val="bg1"/>
                </a:solidFill>
                <a:cs typeface="Calibri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27100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LO: To be able to design a Viking or Anglo-Saxon Brooch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443</cp:revision>
  <dcterms:created xsi:type="dcterms:W3CDTF">2020-04-29T20:35:27Z</dcterms:created>
  <dcterms:modified xsi:type="dcterms:W3CDTF">2020-04-29T22:29:26Z</dcterms:modified>
</cp:coreProperties>
</file>