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66" r:id="rId3"/>
    <p:sldId id="411" r:id="rId4"/>
    <p:sldId id="412" r:id="rId5"/>
    <p:sldId id="397" r:id="rId6"/>
    <p:sldId id="374" r:id="rId7"/>
    <p:sldId id="378" r:id="rId8"/>
    <p:sldId id="409" r:id="rId9"/>
    <p:sldId id="410" r:id="rId10"/>
  </p:sldIdLst>
  <p:sldSz cx="12801600" cy="9601200" type="A3"/>
  <p:notesSz cx="6797675" cy="9926638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2" autoAdjust="0"/>
    <p:restoredTop sz="94291" autoAdjust="0"/>
  </p:normalViewPr>
  <p:slideViewPr>
    <p:cSldViewPr>
      <p:cViewPr varScale="1">
        <p:scale>
          <a:sx n="70" d="100"/>
          <a:sy n="70" d="100"/>
        </p:scale>
        <p:origin x="48" y="16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618AF-D199-4CC0-815B-7E1C9B3DFEAB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B547132-3A6A-40D7-B290-945A72761243}">
      <dgm:prSet phldrT="[Text]"/>
      <dgm:spPr/>
      <dgm:t>
        <a:bodyPr/>
        <a:lstStyle/>
        <a:p>
          <a:r>
            <a:rPr lang="en-GB" dirty="0"/>
            <a:t>Emotional</a:t>
          </a:r>
        </a:p>
      </dgm:t>
    </dgm:pt>
    <dgm:pt modelId="{7D375B2A-DDD0-4DE1-BD7B-271C64FAC2A1}" type="parTrans" cxnId="{DB2AFD75-1DDB-45C6-BD89-948084AD301B}">
      <dgm:prSet/>
      <dgm:spPr/>
      <dgm:t>
        <a:bodyPr/>
        <a:lstStyle/>
        <a:p>
          <a:endParaRPr lang="en-GB"/>
        </a:p>
      </dgm:t>
    </dgm:pt>
    <dgm:pt modelId="{76CCC5F3-7EBC-4414-9B93-0F5DF1C8632D}" type="sibTrans" cxnId="{DB2AFD75-1DDB-45C6-BD89-948084AD301B}">
      <dgm:prSet/>
      <dgm:spPr/>
      <dgm:t>
        <a:bodyPr/>
        <a:lstStyle/>
        <a:p>
          <a:endParaRPr lang="en-GB"/>
        </a:p>
      </dgm:t>
    </dgm:pt>
    <dgm:pt modelId="{E891491D-7BB1-4732-889B-21E400FD7042}">
      <dgm:prSet phldrT="[Text]"/>
      <dgm:spPr/>
      <dgm:t>
        <a:bodyPr/>
        <a:lstStyle/>
        <a:p>
          <a:r>
            <a:rPr lang="en-GB" dirty="0"/>
            <a:t>Behavioural</a:t>
          </a:r>
        </a:p>
      </dgm:t>
    </dgm:pt>
    <dgm:pt modelId="{A337A4F9-DF27-44C7-B8B4-242910DE722C}" type="parTrans" cxnId="{854A0230-90D9-49CB-8E1B-4F31805C1E17}">
      <dgm:prSet/>
      <dgm:spPr/>
      <dgm:t>
        <a:bodyPr/>
        <a:lstStyle/>
        <a:p>
          <a:endParaRPr lang="en-GB"/>
        </a:p>
      </dgm:t>
    </dgm:pt>
    <dgm:pt modelId="{0C6DBB51-7F1E-4A8B-9631-EE3D2DBEAC56}" type="sibTrans" cxnId="{854A0230-90D9-49CB-8E1B-4F31805C1E17}">
      <dgm:prSet/>
      <dgm:spPr/>
      <dgm:t>
        <a:bodyPr/>
        <a:lstStyle/>
        <a:p>
          <a:endParaRPr lang="en-GB"/>
        </a:p>
      </dgm:t>
    </dgm:pt>
    <dgm:pt modelId="{06E5BA40-50F9-49D5-B9DF-DC33EF3279F9}">
      <dgm:prSet phldrT="[Text]"/>
      <dgm:spPr/>
      <dgm:t>
        <a:bodyPr/>
        <a:lstStyle/>
        <a:p>
          <a:r>
            <a:rPr lang="en-GB" dirty="0"/>
            <a:t>Characteristics of </a:t>
          </a:r>
          <a:r>
            <a:rPr lang="en-GB" dirty="0" smtClean="0"/>
            <a:t>depression</a:t>
          </a:r>
          <a:endParaRPr lang="en-GB" dirty="0"/>
        </a:p>
      </dgm:t>
    </dgm:pt>
    <dgm:pt modelId="{CD7804CD-794F-48C5-A745-BDA9AA25AD8E}" type="parTrans" cxnId="{D4E579FC-2559-4471-85D9-DA3FD7B595FB}">
      <dgm:prSet/>
      <dgm:spPr/>
      <dgm:t>
        <a:bodyPr/>
        <a:lstStyle/>
        <a:p>
          <a:endParaRPr lang="en-GB"/>
        </a:p>
      </dgm:t>
    </dgm:pt>
    <dgm:pt modelId="{D1BCC9EA-2DA1-48BD-8025-318D5A28C276}" type="sibTrans" cxnId="{D4E579FC-2559-4471-85D9-DA3FD7B595FB}">
      <dgm:prSet/>
      <dgm:spPr/>
      <dgm:t>
        <a:bodyPr/>
        <a:lstStyle/>
        <a:p>
          <a:endParaRPr lang="en-GB"/>
        </a:p>
      </dgm:t>
    </dgm:pt>
    <dgm:pt modelId="{4B10F4BE-87D2-4090-8431-5AFCD8F1DDF5}">
      <dgm:prSet phldrT="[Text]"/>
      <dgm:spPr/>
      <dgm:t>
        <a:bodyPr/>
        <a:lstStyle/>
        <a:p>
          <a:r>
            <a:rPr lang="en-GB" dirty="0"/>
            <a:t>Cognitive</a:t>
          </a:r>
        </a:p>
      </dgm:t>
    </dgm:pt>
    <dgm:pt modelId="{075422B2-CE94-4878-92B9-C636CD80DAAC}" type="parTrans" cxnId="{7C62527C-1D7A-4B9F-BE63-8F4DABF3CD11}">
      <dgm:prSet/>
      <dgm:spPr/>
      <dgm:t>
        <a:bodyPr/>
        <a:lstStyle/>
        <a:p>
          <a:endParaRPr lang="en-GB"/>
        </a:p>
      </dgm:t>
    </dgm:pt>
    <dgm:pt modelId="{B23B4703-C1A8-4815-8E3B-6ABEC9B60CE4}" type="sibTrans" cxnId="{7C62527C-1D7A-4B9F-BE63-8F4DABF3CD11}">
      <dgm:prSet/>
      <dgm:spPr/>
      <dgm:t>
        <a:bodyPr/>
        <a:lstStyle/>
        <a:p>
          <a:endParaRPr lang="en-GB"/>
        </a:p>
      </dgm:t>
    </dgm:pt>
    <dgm:pt modelId="{AC155E98-3DA2-494A-B6DB-E5B0813B73BB}" type="pres">
      <dgm:prSet presAssocID="{F79618AF-D199-4CC0-815B-7E1C9B3DFEAB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E2BB2E-E9DF-4FDC-A5C2-9F0E1D9BE46C}" type="pres">
      <dgm:prSet presAssocID="{F79618AF-D199-4CC0-815B-7E1C9B3DFEAB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99725-769D-472F-89BD-7E3C06C45935}" type="pres">
      <dgm:prSet presAssocID="{F79618AF-D199-4CC0-815B-7E1C9B3DFEAB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F316E-738D-48CE-81E9-55EC9FC262BF}" type="pres">
      <dgm:prSet presAssocID="{F79618AF-D199-4CC0-815B-7E1C9B3DFEAB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4E488-2ED7-445B-8C2C-9639110F4670}" type="pres">
      <dgm:prSet presAssocID="{F79618AF-D199-4CC0-815B-7E1C9B3DFEAB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62527C-1D7A-4B9F-BE63-8F4DABF3CD11}" srcId="{F79618AF-D199-4CC0-815B-7E1C9B3DFEAB}" destId="{4B10F4BE-87D2-4090-8431-5AFCD8F1DDF5}" srcOrd="3" destOrd="0" parTransId="{075422B2-CE94-4878-92B9-C636CD80DAAC}" sibTransId="{B23B4703-C1A8-4815-8E3B-6ABEC9B60CE4}"/>
    <dgm:cxn modelId="{F9D4E6D8-37BB-44BF-AD48-D35F923BF215}" type="presOf" srcId="{E891491D-7BB1-4732-889B-21E400FD7042}" destId="{2E699725-769D-472F-89BD-7E3C06C45935}" srcOrd="0" destOrd="0" presId="urn:microsoft.com/office/officeart/2005/8/layout/pyramid4"/>
    <dgm:cxn modelId="{413C1EE7-450F-4891-9448-E6E793AC9453}" type="presOf" srcId="{F79618AF-D199-4CC0-815B-7E1C9B3DFEAB}" destId="{AC155E98-3DA2-494A-B6DB-E5B0813B73BB}" srcOrd="0" destOrd="0" presId="urn:microsoft.com/office/officeart/2005/8/layout/pyramid4"/>
    <dgm:cxn modelId="{D4E579FC-2559-4471-85D9-DA3FD7B595FB}" srcId="{F79618AF-D199-4CC0-815B-7E1C9B3DFEAB}" destId="{06E5BA40-50F9-49D5-B9DF-DC33EF3279F9}" srcOrd="2" destOrd="0" parTransId="{CD7804CD-794F-48C5-A745-BDA9AA25AD8E}" sibTransId="{D1BCC9EA-2DA1-48BD-8025-318D5A28C276}"/>
    <dgm:cxn modelId="{3D8A76FE-9CA6-4EEF-A913-CA3F13E5379D}" type="presOf" srcId="{4B10F4BE-87D2-4090-8431-5AFCD8F1DDF5}" destId="{0CB4E488-2ED7-445B-8C2C-9639110F4670}" srcOrd="0" destOrd="0" presId="urn:microsoft.com/office/officeart/2005/8/layout/pyramid4"/>
    <dgm:cxn modelId="{F02B3662-7CD5-4776-8AFE-08856DEF07C6}" type="presOf" srcId="{06E5BA40-50F9-49D5-B9DF-DC33EF3279F9}" destId="{C24F316E-738D-48CE-81E9-55EC9FC262BF}" srcOrd="0" destOrd="0" presId="urn:microsoft.com/office/officeart/2005/8/layout/pyramid4"/>
    <dgm:cxn modelId="{DB2AFD75-1DDB-45C6-BD89-948084AD301B}" srcId="{F79618AF-D199-4CC0-815B-7E1C9B3DFEAB}" destId="{9B547132-3A6A-40D7-B290-945A72761243}" srcOrd="0" destOrd="0" parTransId="{7D375B2A-DDD0-4DE1-BD7B-271C64FAC2A1}" sibTransId="{76CCC5F3-7EBC-4414-9B93-0F5DF1C8632D}"/>
    <dgm:cxn modelId="{854A0230-90D9-49CB-8E1B-4F31805C1E17}" srcId="{F79618AF-D199-4CC0-815B-7E1C9B3DFEAB}" destId="{E891491D-7BB1-4732-889B-21E400FD7042}" srcOrd="1" destOrd="0" parTransId="{A337A4F9-DF27-44C7-B8B4-242910DE722C}" sibTransId="{0C6DBB51-7F1E-4A8B-9631-EE3D2DBEAC56}"/>
    <dgm:cxn modelId="{7FFE7FF0-521B-4BAD-B34F-D793C1CB244B}" type="presOf" srcId="{9B547132-3A6A-40D7-B290-945A72761243}" destId="{E7E2BB2E-E9DF-4FDC-A5C2-9F0E1D9BE46C}" srcOrd="0" destOrd="0" presId="urn:microsoft.com/office/officeart/2005/8/layout/pyramid4"/>
    <dgm:cxn modelId="{C481DEAF-1D2C-4CE1-ACCA-9497A1C25FD9}" type="presParOf" srcId="{AC155E98-3DA2-494A-B6DB-E5B0813B73BB}" destId="{E7E2BB2E-E9DF-4FDC-A5C2-9F0E1D9BE46C}" srcOrd="0" destOrd="0" presId="urn:microsoft.com/office/officeart/2005/8/layout/pyramid4"/>
    <dgm:cxn modelId="{FD186095-67E7-4E0F-88F5-65E1FE006C79}" type="presParOf" srcId="{AC155E98-3DA2-494A-B6DB-E5B0813B73BB}" destId="{2E699725-769D-472F-89BD-7E3C06C45935}" srcOrd="1" destOrd="0" presId="urn:microsoft.com/office/officeart/2005/8/layout/pyramid4"/>
    <dgm:cxn modelId="{F7B982B5-8B58-4524-BD65-12539FCB3140}" type="presParOf" srcId="{AC155E98-3DA2-494A-B6DB-E5B0813B73BB}" destId="{C24F316E-738D-48CE-81E9-55EC9FC262BF}" srcOrd="2" destOrd="0" presId="urn:microsoft.com/office/officeart/2005/8/layout/pyramid4"/>
    <dgm:cxn modelId="{BBF888E9-31F0-4990-BAF7-0ADD9FE80CE3}" type="presParOf" srcId="{AC155E98-3DA2-494A-B6DB-E5B0813B73BB}" destId="{0CB4E488-2ED7-445B-8C2C-9639110F46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2BB2E-E9DF-4FDC-A5C2-9F0E1D9BE46C}">
      <dsp:nvSpPr>
        <dsp:cNvPr id="0" name=""/>
        <dsp:cNvSpPr/>
      </dsp:nvSpPr>
      <dsp:spPr>
        <a:xfrm>
          <a:off x="2844799" y="0"/>
          <a:ext cx="2844800" cy="284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Emotional</a:t>
          </a:r>
        </a:p>
      </dsp:txBody>
      <dsp:txXfrm>
        <a:off x="3555999" y="1422400"/>
        <a:ext cx="1422400" cy="1422400"/>
      </dsp:txXfrm>
    </dsp:sp>
    <dsp:sp modelId="{2E699725-769D-472F-89BD-7E3C06C45935}">
      <dsp:nvSpPr>
        <dsp:cNvPr id="0" name=""/>
        <dsp:cNvSpPr/>
      </dsp:nvSpPr>
      <dsp:spPr>
        <a:xfrm>
          <a:off x="1422399" y="2844800"/>
          <a:ext cx="2844800" cy="284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Behavioural</a:t>
          </a:r>
        </a:p>
      </dsp:txBody>
      <dsp:txXfrm>
        <a:off x="2133599" y="4267200"/>
        <a:ext cx="1422400" cy="1422400"/>
      </dsp:txXfrm>
    </dsp:sp>
    <dsp:sp modelId="{C24F316E-738D-48CE-81E9-55EC9FC262BF}">
      <dsp:nvSpPr>
        <dsp:cNvPr id="0" name=""/>
        <dsp:cNvSpPr/>
      </dsp:nvSpPr>
      <dsp:spPr>
        <a:xfrm rot="10800000">
          <a:off x="2844799" y="2844800"/>
          <a:ext cx="2844800" cy="284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Characteristics of </a:t>
          </a:r>
          <a:r>
            <a:rPr lang="en-GB" sz="1700" kern="1200" dirty="0" smtClean="0"/>
            <a:t>depression</a:t>
          </a:r>
          <a:endParaRPr lang="en-GB" sz="1700" kern="1200" dirty="0"/>
        </a:p>
      </dsp:txBody>
      <dsp:txXfrm rot="10800000">
        <a:off x="3555999" y="2844800"/>
        <a:ext cx="1422400" cy="1422400"/>
      </dsp:txXfrm>
    </dsp:sp>
    <dsp:sp modelId="{0CB4E488-2ED7-445B-8C2C-9639110F4670}">
      <dsp:nvSpPr>
        <dsp:cNvPr id="0" name=""/>
        <dsp:cNvSpPr/>
      </dsp:nvSpPr>
      <dsp:spPr>
        <a:xfrm>
          <a:off x="4267200" y="2844800"/>
          <a:ext cx="2844800" cy="284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Cognitive</a:t>
          </a:r>
        </a:p>
      </dsp:txBody>
      <dsp:txXfrm>
        <a:off x="4978400" y="4267200"/>
        <a:ext cx="1422400" cy="142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r">
              <a:defRPr sz="1200"/>
            </a:lvl1pPr>
          </a:lstStyle>
          <a:p>
            <a:fld id="{3F7C5628-6CF6-4BFB-8432-097F312EB430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r">
              <a:defRPr sz="1200"/>
            </a:lvl1pPr>
          </a:lstStyle>
          <a:p>
            <a:fld id="{5D9951DD-1F69-4F12-BE93-52D0865D3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6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/>
          <a:lstStyle>
            <a:lvl1pPr algn="r">
              <a:defRPr sz="1200"/>
            </a:lvl1pPr>
          </a:lstStyle>
          <a:p>
            <a:fld id="{980F7449-7A58-4D64-93E1-D4D405937550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1" tIns="47776" rIns="95551" bIns="4777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1" tIns="47776" rIns="95551" bIns="47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1" tIns="47776" rIns="95551" bIns="47776" rtlCol="0" anchor="b"/>
          <a:lstStyle>
            <a:lvl1pPr algn="r">
              <a:defRPr sz="1200"/>
            </a:lvl1pPr>
          </a:lstStyle>
          <a:p>
            <a:fld id="{BB2E5EB8-EAB6-4499-9B84-5F0CAC854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46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27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= </a:t>
            </a:r>
            <a:r>
              <a:rPr lang="en-GB" dirty="0" smtClean="0"/>
              <a:t>b; </a:t>
            </a:r>
            <a:r>
              <a:rPr lang="en-GB" dirty="0"/>
              <a:t>2 = </a:t>
            </a:r>
            <a:r>
              <a:rPr lang="en-GB" dirty="0" smtClean="0"/>
              <a:t>d; </a:t>
            </a:r>
            <a:r>
              <a:rPr lang="en-GB" dirty="0"/>
              <a:t>3 = </a:t>
            </a:r>
            <a:r>
              <a:rPr lang="en-GB" dirty="0" smtClean="0"/>
              <a:t>d; </a:t>
            </a:r>
            <a:r>
              <a:rPr lang="en-GB" dirty="0"/>
              <a:t>4 = </a:t>
            </a:r>
            <a:r>
              <a:rPr lang="en-GB" dirty="0" smtClean="0"/>
              <a:t>c; </a:t>
            </a:r>
            <a:r>
              <a:rPr lang="en-GB" dirty="0"/>
              <a:t>5 =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59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= </a:t>
            </a:r>
            <a:r>
              <a:rPr lang="en-GB" dirty="0" smtClean="0"/>
              <a:t>b; </a:t>
            </a:r>
            <a:r>
              <a:rPr lang="en-GB" dirty="0"/>
              <a:t>2 = </a:t>
            </a:r>
            <a:r>
              <a:rPr lang="en-GB" dirty="0" smtClean="0"/>
              <a:t>d; </a:t>
            </a:r>
            <a:r>
              <a:rPr lang="en-GB" dirty="0"/>
              <a:t>3 = </a:t>
            </a:r>
            <a:r>
              <a:rPr lang="en-GB" dirty="0" smtClean="0"/>
              <a:t>d; </a:t>
            </a:r>
            <a:r>
              <a:rPr lang="en-GB" dirty="0"/>
              <a:t>4 = </a:t>
            </a:r>
            <a:r>
              <a:rPr lang="en-GB" dirty="0" smtClean="0"/>
              <a:t>c; </a:t>
            </a:r>
            <a:r>
              <a:rPr lang="en-GB" dirty="0"/>
              <a:t>5 = </a:t>
            </a:r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18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89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28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353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098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E3667-7E58-429B-A303-E9F64FB1ED8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39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8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0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9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8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1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9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1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5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0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6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2983-5A8B-4DA1-AA4A-F55F54AA5AA2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28B7-9FDC-47F3-AEA5-6C5F531D1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psychology.org/experimental-method.html" TargetMode="External"/><Relationship Id="rId2" Type="http://schemas.openxmlformats.org/officeDocument/2006/relationships/hyperlink" Target="https://www.illuminate.digital/aqapsych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implypsychology.org/reliability.html" TargetMode="External"/><Relationship Id="rId4" Type="http://schemas.openxmlformats.org/officeDocument/2006/relationships/hyperlink" Target="https://www.simplypsychology.org/validit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fZ7VKhwpeI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4076" y="195085"/>
            <a:ext cx="11521440" cy="792088"/>
          </a:xfrm>
        </p:spPr>
        <p:txBody>
          <a:bodyPr>
            <a:normAutofit fontScale="90000"/>
          </a:bodyPr>
          <a:lstStyle/>
          <a:p>
            <a:r>
              <a:rPr lang="en-GB" dirty="0"/>
              <a:t>Teacher notes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8112" y="768152"/>
            <a:ext cx="12313368" cy="8833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Pre-requisite reading:</a:t>
            </a:r>
          </a:p>
          <a:p>
            <a:pPr marL="0" indent="0">
              <a:buNone/>
            </a:pPr>
            <a:r>
              <a:rPr lang="en-GB" sz="2000" dirty="0" err="1"/>
              <a:t>Flannagan</a:t>
            </a:r>
            <a:r>
              <a:rPr lang="en-GB" sz="2000" dirty="0"/>
              <a:t>, C., Berry, D, Jarvis, M. &amp; Liddle, R. (2015) </a:t>
            </a:r>
            <a:r>
              <a:rPr lang="en-GB" sz="2000" u="sng" dirty="0" err="1"/>
              <a:t>AQA</a:t>
            </a:r>
            <a:r>
              <a:rPr lang="en-GB" sz="2000" u="sng" dirty="0"/>
              <a:t> Psychology</a:t>
            </a:r>
            <a:r>
              <a:rPr lang="en-GB" sz="2000" dirty="0"/>
              <a:t>. Cheltenham: Illuminate Publishing.  (p.172-173)</a:t>
            </a:r>
          </a:p>
          <a:p>
            <a:pPr marL="0" indent="0">
              <a:buNone/>
            </a:pPr>
            <a:r>
              <a:rPr lang="en-GB" sz="1800" dirty="0">
                <a:hlinkClick r:id="rId2"/>
              </a:rPr>
              <a:t>https://www.illuminate.digital/aqapsych1/</a:t>
            </a:r>
            <a:endParaRPr lang="en-GB" sz="1800" dirty="0"/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https://www.simplypsychology.org/experimental-method.html</a:t>
            </a:r>
            <a:r>
              <a:rPr lang="en-GB" sz="1800" dirty="0"/>
              <a:t>; </a:t>
            </a:r>
            <a:r>
              <a:rPr lang="en-GB" sz="1800" dirty="0">
                <a:hlinkClick r:id="rId4"/>
              </a:rPr>
              <a:t>https://www.simplypsychology.org/validity.html</a:t>
            </a:r>
            <a:r>
              <a:rPr lang="en-GB" sz="1800" dirty="0"/>
              <a:t>; </a:t>
            </a:r>
            <a:r>
              <a:rPr lang="en-GB" sz="1800" dirty="0">
                <a:hlinkClick r:id="rId5"/>
              </a:rPr>
              <a:t>https://www.simplypsychology.org/reliability.html</a:t>
            </a:r>
            <a:endParaRPr lang="en-GB" sz="1800" dirty="0"/>
          </a:p>
          <a:p>
            <a:pPr marL="0" indent="0">
              <a:buNone/>
            </a:pPr>
            <a:r>
              <a:rPr lang="en-GB" sz="2400" b="1" dirty="0"/>
              <a:t>Prior Learning:</a:t>
            </a:r>
          </a:p>
          <a:p>
            <a:pPr marL="0" indent="0">
              <a:buNone/>
            </a:pPr>
            <a:r>
              <a:rPr lang="en-GB" sz="2000" dirty="0"/>
              <a:t>Lesson 1,2 &amp; 3 covering experimental methods, control of variables &amp; experimental design</a:t>
            </a:r>
          </a:p>
          <a:p>
            <a:pPr marL="0" indent="0">
              <a:buNone/>
            </a:pPr>
            <a:r>
              <a:rPr lang="en-GB" sz="2400" b="1" dirty="0"/>
              <a:t>WALT, Outcomes &amp; PLC ref.</a:t>
            </a:r>
            <a:r>
              <a:rPr lang="en-GB" sz="3200" b="1" dirty="0"/>
              <a:t>:</a:t>
            </a:r>
          </a:p>
          <a:p>
            <a:pPr marL="0" indent="0">
              <a:buNone/>
            </a:pPr>
            <a:r>
              <a:rPr lang="en-GB" sz="1800" b="1" u="sng" dirty="0"/>
              <a:t>WALT:</a:t>
            </a:r>
            <a:r>
              <a:rPr lang="en-GB" sz="1800" dirty="0"/>
              <a:t> Understand the importance of choosing the most appropriate type of experiment for psychological research. </a:t>
            </a:r>
            <a:r>
              <a:rPr lang="en-GB" sz="1800" b="1" u="sng" dirty="0"/>
              <a:t>Outcomes:</a:t>
            </a:r>
            <a:r>
              <a:rPr lang="en-GB" sz="1800" dirty="0"/>
              <a:t> Describe the difference between validity and reliability; Explain different types of experimental research method; Evaluate different types of experimental research method in terms of validity and reliability.  </a:t>
            </a:r>
            <a:r>
              <a:rPr lang="en-GB" sz="1800" b="1" u="sng" dirty="0"/>
              <a:t>PLC ref.:</a:t>
            </a:r>
            <a:r>
              <a:rPr lang="en-GB" sz="1800" dirty="0"/>
              <a:t> AQA Paper 2 –3.2.3 (a); 3.2.3.1 (</a:t>
            </a:r>
            <a:r>
              <a:rPr lang="en-GB" sz="1800" dirty="0" err="1"/>
              <a:t>m,n</a:t>
            </a:r>
            <a:r>
              <a:rPr lang="en-GB" sz="1800" dirty="0"/>
              <a:t>)</a:t>
            </a:r>
            <a:endParaRPr lang="en-GB" sz="24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400" b="1" dirty="0"/>
              <a:t>Starter:</a:t>
            </a:r>
          </a:p>
          <a:p>
            <a:pPr marL="0" indent="0">
              <a:buNone/>
            </a:pPr>
            <a:r>
              <a:rPr lang="en-GB" sz="1800" dirty="0"/>
              <a:t>Complete exam questions – feedback on both correct answers &amp; exam technique</a:t>
            </a:r>
            <a:endParaRPr lang="en-GB" sz="2800" dirty="0"/>
          </a:p>
          <a:p>
            <a:pPr marL="0" indent="0">
              <a:buNone/>
            </a:pPr>
            <a:r>
              <a:rPr lang="en-GB" sz="2400" b="1" dirty="0"/>
              <a:t>Main Activities:</a:t>
            </a:r>
          </a:p>
          <a:p>
            <a:pPr marL="0" indent="0">
              <a:buNone/>
            </a:pPr>
            <a:r>
              <a:rPr lang="en-GB" sz="1800" dirty="0"/>
              <a:t>Watch the 2 videos on Reliability &amp; Validity and complete notes in study booklet</a:t>
            </a:r>
          </a:p>
          <a:p>
            <a:pPr marL="0" indent="0">
              <a:buNone/>
            </a:pPr>
            <a:r>
              <a:rPr lang="en-GB" sz="1800" dirty="0"/>
              <a:t>Write notes on different types of experimental research method &amp; strengths and limitations</a:t>
            </a:r>
          </a:p>
          <a:p>
            <a:pPr marL="0" indent="0">
              <a:buNone/>
            </a:pPr>
            <a:r>
              <a:rPr lang="en-GB" sz="1800" dirty="0"/>
              <a:t>Complete Apply it Concepts activity on P.172, ensuring each choice is justified appropriately</a:t>
            </a:r>
          </a:p>
          <a:p>
            <a:pPr marL="0" indent="0">
              <a:buNone/>
            </a:pPr>
            <a:r>
              <a:rPr lang="en-GB" sz="2400" b="1" dirty="0"/>
              <a:t>Plenary:</a:t>
            </a:r>
          </a:p>
          <a:p>
            <a:pPr marL="0" indent="0">
              <a:buNone/>
            </a:pPr>
            <a:r>
              <a:rPr lang="en-GB" sz="2000" dirty="0"/>
              <a:t>Choose plenary activity</a:t>
            </a:r>
          </a:p>
          <a:p>
            <a:pPr marL="0" indent="0">
              <a:buNone/>
            </a:pPr>
            <a:r>
              <a:rPr lang="en-GB" sz="2400" b="1" dirty="0"/>
              <a:t>Assessment:</a:t>
            </a:r>
          </a:p>
          <a:p>
            <a:pPr marL="0" indent="0">
              <a:buNone/>
            </a:pPr>
            <a:r>
              <a:rPr lang="en-GB" sz="2000" dirty="0"/>
              <a:t>Assessment to be carried out at each activity and appropriate feedback given</a:t>
            </a:r>
          </a:p>
          <a:p>
            <a:pPr marL="0" indent="0">
              <a:buNone/>
            </a:pPr>
            <a:r>
              <a:rPr lang="en-GB" sz="2400" b="1" dirty="0"/>
              <a:t>Differentiation:</a:t>
            </a:r>
          </a:p>
          <a:p>
            <a:pPr marL="0" indent="0">
              <a:buNone/>
            </a:pPr>
            <a:r>
              <a:rPr lang="en-GB" sz="2000" dirty="0"/>
              <a:t>Challenge activities to stretch Higher Ability students; choice of </a:t>
            </a:r>
            <a:r>
              <a:rPr lang="en-GB" sz="2000"/>
              <a:t>plenary activity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999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cdn.shopify.com/s/files/1/0212/5596/products/mapping_journey_image_1024x1024.jpg?v=13929134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 bwMode="auto">
          <a:xfrm>
            <a:off x="0" y="1099189"/>
            <a:ext cx="12801600" cy="79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5782" y="8296929"/>
            <a:ext cx="10325818" cy="135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1) </a:t>
            </a:r>
            <a:r>
              <a:rPr lang="en-GB" sz="3200" b="1" u="sng" dirty="0"/>
              <a:t>Describe</a:t>
            </a:r>
            <a:r>
              <a:rPr lang="en-GB" sz="3200" dirty="0"/>
              <a:t> the Behavioural, Emotional and Cognitive characteristics of </a:t>
            </a:r>
            <a:r>
              <a:rPr lang="en-GB" sz="3200" dirty="0" smtClean="0"/>
              <a:t>depression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678898" y="6688257"/>
            <a:ext cx="9122702" cy="119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2) </a:t>
            </a:r>
            <a:r>
              <a:rPr lang="en-GB" sz="3200" b="1" u="sng" dirty="0"/>
              <a:t>Explain</a:t>
            </a:r>
            <a:r>
              <a:rPr lang="en-GB" sz="3200" b="1" dirty="0"/>
              <a:t> </a:t>
            </a:r>
            <a:r>
              <a:rPr lang="en-GB" sz="3200" dirty="0"/>
              <a:t>how the DSM-5 categorises </a:t>
            </a:r>
            <a:r>
              <a:rPr lang="en-GB" sz="3200" dirty="0" smtClean="0"/>
              <a:t>depression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5090254" y="4926723"/>
            <a:ext cx="7711346" cy="15982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60" dirty="0"/>
              <a:t>3) </a:t>
            </a:r>
            <a:r>
              <a:rPr lang="en-GB" sz="3360" b="1" u="sng" dirty="0"/>
              <a:t>Apply</a:t>
            </a:r>
            <a:r>
              <a:rPr lang="en-GB" sz="3360" dirty="0"/>
              <a:t> </a:t>
            </a:r>
            <a:r>
              <a:rPr lang="en-GB" sz="3200" dirty="0"/>
              <a:t>knowledge of the characteristics of </a:t>
            </a:r>
            <a:r>
              <a:rPr lang="en-GB" sz="3200" dirty="0" smtClean="0"/>
              <a:t>depression </a:t>
            </a:r>
            <a:r>
              <a:rPr lang="en-GB" sz="3200" dirty="0"/>
              <a:t>and their categorisation to scenarios</a:t>
            </a:r>
            <a:endParaRPr lang="en-GB" sz="3360" dirty="0"/>
          </a:p>
        </p:txBody>
      </p:sp>
      <p:pic>
        <p:nvPicPr>
          <p:cNvPr id="5" name="Picture 2" descr="http://www.acmpglobal.org/resource/resmgr/we-are-her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>
                  <a:alpha val="29020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65">
            <a:off x="341289" y="7918887"/>
            <a:ext cx="907897" cy="17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-5008"/>
            <a:ext cx="1280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/>
              <a:t>A Level Psychology Year 1  –  Paper 1: Psychopathology – </a:t>
            </a:r>
            <a:r>
              <a:rPr lang="en-GB" sz="3600" b="1" u="sng" dirty="0" smtClean="0"/>
              <a:t>Depression </a:t>
            </a:r>
            <a:r>
              <a:rPr lang="en-GB" sz="3600" b="1" u="sng" dirty="0"/>
              <a:t>(Clinical Characteristics)</a:t>
            </a:r>
            <a:endParaRPr lang="en-GB" sz="18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147361" y="3576464"/>
            <a:ext cx="12647621" cy="10905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920" b="1" u="sng" dirty="0"/>
              <a:t>WALT: </a:t>
            </a:r>
            <a:r>
              <a:rPr lang="en-GB" sz="3600" b="1" dirty="0"/>
              <a:t>Understand the clinical characteristics of </a:t>
            </a:r>
            <a:r>
              <a:rPr lang="en-GB" sz="3600" b="1" dirty="0" smtClean="0"/>
              <a:t>depression </a:t>
            </a:r>
            <a:r>
              <a:rPr lang="en-GB" sz="3600" b="1" dirty="0"/>
              <a:t>and how </a:t>
            </a:r>
            <a:r>
              <a:rPr lang="en-GB" sz="3600" b="1" dirty="0" smtClean="0"/>
              <a:t>it is</a:t>
            </a:r>
            <a:r>
              <a:rPr lang="en-GB" sz="3600" b="1" dirty="0" smtClean="0"/>
              <a:t> </a:t>
            </a:r>
            <a:r>
              <a:rPr lang="en-GB" sz="3600" b="1" dirty="0"/>
              <a:t>diagnosed.</a:t>
            </a:r>
            <a:endParaRPr lang="en-GB" sz="3920" dirty="0"/>
          </a:p>
        </p:txBody>
      </p:sp>
    </p:spTree>
    <p:extLst>
      <p:ext uri="{BB962C8B-B14F-4D97-AF65-F5344CB8AC3E}">
        <p14:creationId xmlns:p14="http://schemas.microsoft.com/office/powerpoint/2010/main" val="208671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err="1" smtClean="0"/>
              <a:t>Multichoice</a:t>
            </a:r>
            <a:r>
              <a:rPr lang="en-GB" sz="4000" b="1" dirty="0" smtClean="0"/>
              <a:t> </a:t>
            </a:r>
            <a:r>
              <a:rPr lang="en-GB" sz="4000" b="1" dirty="0"/>
              <a:t>Qs</a:t>
            </a:r>
            <a:endParaRPr lang="en-GB" sz="4000" dirty="0"/>
          </a:p>
          <a:p>
            <a:pPr>
              <a:buFont typeface="+mj-lt"/>
              <a:buAutoNum type="arabicPeriod"/>
            </a:pPr>
            <a:endParaRPr lang="en-GB" sz="2240" dirty="0"/>
          </a:p>
          <a:p>
            <a:pPr>
              <a:buFont typeface="+mj-lt"/>
              <a:buAutoNum type="arabicPeriod"/>
            </a:pPr>
            <a:endParaRPr lang="en-GB" sz="224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233895" y="1979432"/>
            <a:ext cx="12442983" cy="1877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Answer the multiple choice questions in your study booklet.</a:t>
            </a:r>
          </a:p>
          <a:p>
            <a:pPr lvl="1"/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0819-28A1-4EE6-B568-7F602FB34B86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 smtClean="0"/>
              <a:t>Apply</a:t>
            </a:r>
            <a:r>
              <a:rPr lang="en-GB" sz="2000" dirty="0" smtClean="0"/>
              <a:t> </a:t>
            </a:r>
            <a:r>
              <a:rPr lang="en-GB" sz="1800" dirty="0"/>
              <a:t>knowledge of the characteristics of depression and their categorisation to </a:t>
            </a:r>
            <a:r>
              <a:rPr lang="en-GB" sz="1800" dirty="0" smtClean="0"/>
              <a:t>scenarios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16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/>
              <a:t>Starter Activity </a:t>
            </a:r>
            <a:r>
              <a:rPr lang="en-GB" sz="3600" b="1" dirty="0" smtClean="0"/>
              <a:t>- </a:t>
            </a:r>
            <a:r>
              <a:rPr lang="en-GB" sz="4000" b="1" dirty="0"/>
              <a:t>Phobias recap – Little Albert (Watson &amp; </a:t>
            </a:r>
            <a:r>
              <a:rPr lang="en-GB" sz="4000" b="1" dirty="0" err="1"/>
              <a:t>Raynor</a:t>
            </a:r>
            <a:r>
              <a:rPr lang="en-GB" sz="4000" b="1" dirty="0"/>
              <a:t>, 1920)</a:t>
            </a:r>
          </a:p>
          <a:p>
            <a:pPr marL="0" indent="0">
              <a:buNone/>
            </a:pPr>
            <a:endParaRPr lang="en-GB" sz="4000" dirty="0"/>
          </a:p>
          <a:p>
            <a:pPr>
              <a:buFont typeface="+mj-lt"/>
              <a:buAutoNum type="arabicPeriod"/>
            </a:pPr>
            <a:endParaRPr lang="en-GB" sz="2240" dirty="0"/>
          </a:p>
          <a:p>
            <a:pPr>
              <a:buFont typeface="+mj-lt"/>
              <a:buAutoNum type="arabicPeriod"/>
            </a:pPr>
            <a:endParaRPr lang="en-GB" sz="224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233895" y="2779147"/>
            <a:ext cx="7175017" cy="3908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Read the information on Watson &amp; Rayner’s (1920) Little Albert study and answer the questions on p.46 of the study booklet.</a:t>
            </a:r>
            <a:endParaRPr lang="en-GB" sz="4400" dirty="0"/>
          </a:p>
          <a:p>
            <a:pPr lvl="1"/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C60819-28A1-4EE6-B568-7F602FB34B86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 smtClean="0"/>
              <a:t>Apply</a:t>
            </a:r>
            <a:r>
              <a:rPr lang="en-GB" sz="2000" dirty="0" smtClean="0"/>
              <a:t> </a:t>
            </a:r>
            <a:r>
              <a:rPr lang="en-GB" sz="1800" dirty="0"/>
              <a:t>knowledge of the characteristics of depression and their categorisation to </a:t>
            </a:r>
            <a:r>
              <a:rPr lang="en-GB" sz="1800" dirty="0" smtClean="0"/>
              <a:t>scenarios</a:t>
            </a:r>
            <a:endParaRPr lang="en-GB" sz="20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44" y="2631149"/>
            <a:ext cx="4180284" cy="284584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2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Activity 1: Think, pair, share..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179307" y="1884276"/>
            <a:ext cx="12414179" cy="2369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/>
              <a:t>Individually, jot down any ideas what you think </a:t>
            </a:r>
            <a:r>
              <a:rPr lang="en-GB" sz="3600" dirty="0" smtClean="0"/>
              <a:t>depression is</a:t>
            </a: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In pairs, discuss and add any additional ideas to your notes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Be ready to share your ideas with the rest of the class.</a:t>
            </a:r>
            <a:endParaRPr lang="en-GB" sz="4000" b="1" dirty="0"/>
          </a:p>
          <a:p>
            <a:endParaRPr lang="en-GB" sz="40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DF2661-F55A-4CAA-88C3-014E6303D538}"/>
              </a:ext>
            </a:extLst>
          </p:cNvPr>
          <p:cNvGrpSpPr/>
          <p:nvPr/>
        </p:nvGrpSpPr>
        <p:grpSpPr>
          <a:xfrm>
            <a:off x="131665" y="4287037"/>
            <a:ext cx="12538270" cy="4789911"/>
            <a:chOff x="131665" y="4287037"/>
            <a:chExt cx="12538270" cy="478991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988239-E868-4755-B778-9F1AD5C4A3EE}"/>
                </a:ext>
              </a:extLst>
            </p:cNvPr>
            <p:cNvSpPr txBox="1"/>
            <p:nvPr/>
          </p:nvSpPr>
          <p:spPr>
            <a:xfrm>
              <a:off x="131665" y="5414407"/>
              <a:ext cx="12270164" cy="366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u="sng" dirty="0"/>
                <a:t>Definition of </a:t>
              </a:r>
              <a:r>
                <a:rPr lang="en-GB" sz="3200" b="1" u="sng" dirty="0" smtClean="0"/>
                <a:t>depression</a:t>
              </a:r>
              <a:endParaRPr lang="en-GB" sz="3200" b="1" u="sng" dirty="0"/>
            </a:p>
            <a:p>
              <a:r>
                <a:rPr lang="en-GB" sz="3200" dirty="0"/>
                <a:t>Depression is a mood, or affective disorder. This mental Illness is a collection of physical, emotional, mental and </a:t>
              </a:r>
              <a:r>
                <a:rPr lang="en-GB" sz="3200" dirty="0" smtClean="0"/>
                <a:t>behavioural </a:t>
              </a:r>
              <a:r>
                <a:rPr lang="en-GB" sz="3200" dirty="0"/>
                <a:t>experiences that are severe, prolonged and damaging to everyday functioning. </a:t>
              </a:r>
              <a:endParaRPr lang="en-GB" sz="3200" dirty="0" smtClean="0"/>
            </a:p>
            <a:p>
              <a:endParaRPr lang="en-GB" sz="3200" dirty="0"/>
            </a:p>
            <a:p>
              <a:r>
                <a:rPr lang="en-GB" sz="3600" dirty="0">
                  <a:hlinkClick r:id="rId3"/>
                </a:rPr>
                <a:t>https://</a:t>
              </a:r>
              <a:r>
                <a:rPr lang="en-GB" sz="3600" dirty="0" smtClean="0">
                  <a:hlinkClick r:id="rId3"/>
                </a:rPr>
                <a:t>www.youtube.com/watch?v=BfZ7VKhwpeI</a:t>
              </a:r>
              <a:endParaRPr lang="en-GB" sz="3600" dirty="0" smtClean="0"/>
            </a:p>
            <a:p>
              <a:endParaRPr lang="en-GB" sz="3600" dirty="0"/>
            </a:p>
          </p:txBody>
        </p:sp>
        <p:pic>
          <p:nvPicPr>
            <p:cNvPr id="16" name="Picture 2" descr="Image result for note taking">
              <a:extLst>
                <a:ext uri="{FF2B5EF4-FFF2-40B4-BE49-F238E27FC236}">
                  <a16:creationId xmlns:a16="http://schemas.microsoft.com/office/drawing/2014/main" id="{9D078BB4-6A99-4EC4-8128-A2E90C4CF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323" y="4287037"/>
              <a:ext cx="1922612" cy="178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AC60819-28A1-4EE6-B568-7F602FB34B86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 smtClean="0"/>
              <a:t>Apply</a:t>
            </a:r>
            <a:r>
              <a:rPr lang="en-GB" sz="2000" dirty="0" smtClean="0"/>
              <a:t> </a:t>
            </a:r>
            <a:r>
              <a:rPr lang="en-GB" sz="1800" dirty="0"/>
              <a:t>knowledge of the characteristics of depression and their categorisation to </a:t>
            </a:r>
            <a:r>
              <a:rPr lang="en-GB" sz="1800" dirty="0" smtClean="0"/>
              <a:t>scenarios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9" y="548920"/>
            <a:ext cx="12860557" cy="8545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6885" t="9395" r="6885" b="10872"/>
          <a:stretch/>
        </p:blipFill>
        <p:spPr>
          <a:xfrm>
            <a:off x="14008" y="143621"/>
            <a:ext cx="12817070" cy="9481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10260" t="10134" r="10683" b="31543"/>
          <a:stretch/>
        </p:blipFill>
        <p:spPr>
          <a:xfrm>
            <a:off x="121530" y="1383610"/>
            <a:ext cx="12639102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203953" y="1704256"/>
            <a:ext cx="6340863" cy="72327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3200" b="1" u="sng" dirty="0"/>
              <a:t>Activity 2: Characteristics of </a:t>
            </a:r>
            <a:r>
              <a:rPr lang="en-GB" sz="3200" b="1" u="sng" dirty="0" smtClean="0"/>
              <a:t>Depression</a:t>
            </a:r>
            <a:endParaRPr lang="en-GB" sz="3200" b="1" u="sng" dirty="0"/>
          </a:p>
          <a:p>
            <a:pPr lvl="0"/>
            <a:r>
              <a:rPr lang="en-GB" sz="4000" dirty="0"/>
              <a:t>Use </a:t>
            </a:r>
            <a:r>
              <a:rPr lang="en-GB" sz="4000" dirty="0" smtClean="0"/>
              <a:t>p.140-141 </a:t>
            </a:r>
            <a:r>
              <a:rPr lang="en-GB" sz="4000" dirty="0"/>
              <a:t>of the textbook to annotate the diagram showing Behavioural, Emotional and Cognitive Characteristics of </a:t>
            </a:r>
            <a:r>
              <a:rPr lang="en-GB" sz="4000" dirty="0" smtClean="0"/>
              <a:t>Depression.  </a:t>
            </a:r>
            <a:r>
              <a:rPr lang="en-GB" sz="4000" dirty="0"/>
              <a:t>Your notes should include: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4000" dirty="0"/>
              <a:t>Key elements of each characteristic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4000" dirty="0"/>
              <a:t>Examples for each element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8219C0-0488-4F55-93C3-D9C7DE926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66501"/>
              </p:ext>
            </p:extLst>
          </p:nvPr>
        </p:nvGraphicFramePr>
        <p:xfrm>
          <a:off x="5176664" y="2182092"/>
          <a:ext cx="8534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AC60819-28A1-4EE6-B568-7F602FB34B86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 smtClean="0"/>
              <a:t>Apply</a:t>
            </a:r>
            <a:r>
              <a:rPr lang="en-GB" sz="2000" dirty="0" smtClean="0"/>
              <a:t> </a:t>
            </a:r>
            <a:r>
              <a:rPr lang="en-GB" sz="1800" dirty="0"/>
              <a:t>knowledge of the characteristics of depression and their categorisation to </a:t>
            </a:r>
            <a:r>
              <a:rPr lang="en-GB" sz="1800" dirty="0" smtClean="0"/>
              <a:t>scenarios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568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Activity 3 – </a:t>
            </a:r>
            <a:r>
              <a:rPr lang="en-GB" sz="3200" b="1" dirty="0" smtClean="0"/>
              <a:t>Apply It – Concepts: Jessica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3865-856D-4B78-9173-D702015B6349}"/>
              </a:ext>
            </a:extLst>
          </p:cNvPr>
          <p:cNvSpPr txBox="1"/>
          <p:nvPr/>
        </p:nvSpPr>
        <p:spPr>
          <a:xfrm>
            <a:off x="179309" y="1884276"/>
            <a:ext cx="12414178" cy="7478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sz="4000" i="1" dirty="0" smtClean="0"/>
          </a:p>
          <a:p>
            <a:endParaRPr lang="en-GB" sz="4000" i="1" dirty="0"/>
          </a:p>
          <a:p>
            <a:endParaRPr lang="en-GB" sz="4000" i="1" dirty="0" smtClean="0"/>
          </a:p>
          <a:p>
            <a:endParaRPr lang="en-GB" sz="4000" i="1" dirty="0"/>
          </a:p>
          <a:p>
            <a:endParaRPr lang="en-GB" sz="4000" i="1" dirty="0" smtClean="0"/>
          </a:p>
          <a:p>
            <a:endParaRPr lang="en-GB" sz="4000" i="1" dirty="0"/>
          </a:p>
          <a:p>
            <a:endParaRPr lang="en-GB" sz="4000" i="1" dirty="0" smtClean="0"/>
          </a:p>
          <a:p>
            <a:endParaRPr lang="en-GB" sz="4000" i="1" dirty="0"/>
          </a:p>
          <a:p>
            <a:endParaRPr lang="en-GB" sz="4000" i="1" dirty="0" smtClean="0"/>
          </a:p>
          <a:p>
            <a:endParaRPr lang="en-GB" sz="4000" i="1" dirty="0"/>
          </a:p>
          <a:p>
            <a:endParaRPr lang="en-GB" sz="4000" i="1" dirty="0" smtClean="0"/>
          </a:p>
          <a:p>
            <a:endParaRPr lang="en-GB" sz="40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60819-28A1-4EE6-B568-7F602FB34B86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 smtClean="0"/>
              <a:t>Apply</a:t>
            </a:r>
            <a:r>
              <a:rPr lang="en-GB" sz="2000" dirty="0" smtClean="0"/>
              <a:t> </a:t>
            </a:r>
            <a:r>
              <a:rPr lang="en-GB" sz="1800" dirty="0"/>
              <a:t>knowledge of the characteristics of depression and their categorisation to </a:t>
            </a:r>
            <a:r>
              <a:rPr lang="en-GB" sz="1800" dirty="0" smtClean="0"/>
              <a:t>scenarios</a:t>
            </a:r>
            <a:endParaRPr lang="en-GB" sz="20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25989" t="21019" r="4453" b="21653"/>
          <a:stretch/>
        </p:blipFill>
        <p:spPr bwMode="auto">
          <a:xfrm>
            <a:off x="1216224" y="2280320"/>
            <a:ext cx="10081120" cy="6696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2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04" y="1344217"/>
            <a:ext cx="12442983" cy="10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Activity 4 – Exam </a:t>
            </a:r>
            <a:r>
              <a:rPr lang="en-GB" sz="3200" b="1" dirty="0" smtClean="0"/>
              <a:t>Question</a:t>
            </a:r>
            <a:endParaRPr lang="en-GB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5E632E-5A2D-42BC-B991-BD3D14DD8045}"/>
              </a:ext>
            </a:extLst>
          </p:cNvPr>
          <p:cNvSpPr/>
          <p:nvPr/>
        </p:nvSpPr>
        <p:spPr>
          <a:xfrm>
            <a:off x="172818" y="2064296"/>
            <a:ext cx="12478278" cy="78483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hangingPunct="0"/>
            <a:r>
              <a:rPr lang="en-GB" sz="3600" dirty="0"/>
              <a:t>Outline the characteristics of depression (Total 4 marks</a:t>
            </a:r>
            <a:r>
              <a:rPr lang="en-GB" sz="3600" dirty="0" smtClean="0"/>
              <a:t>)</a:t>
            </a:r>
          </a:p>
          <a:p>
            <a:pPr hangingPunct="0"/>
            <a:endParaRPr lang="en-GB" sz="3600" dirty="0"/>
          </a:p>
          <a:p>
            <a:pPr hangingPunct="0"/>
            <a:endParaRPr lang="en-GB" sz="3600" dirty="0" smtClean="0"/>
          </a:p>
          <a:p>
            <a:pPr hangingPunct="0"/>
            <a:endParaRPr lang="en-GB" sz="3600" dirty="0"/>
          </a:p>
          <a:p>
            <a:pPr hangingPunct="0"/>
            <a:endParaRPr lang="en-GB" sz="3600" dirty="0" smtClean="0"/>
          </a:p>
          <a:p>
            <a:pPr hangingPunct="0"/>
            <a:endParaRPr lang="en-GB" sz="3600" dirty="0"/>
          </a:p>
          <a:p>
            <a:pPr hangingPunct="0"/>
            <a:endParaRPr lang="en-GB" sz="3600" dirty="0" smtClean="0"/>
          </a:p>
          <a:p>
            <a:pPr hangingPunct="0"/>
            <a:endParaRPr lang="en-GB" sz="3600" dirty="0"/>
          </a:p>
          <a:p>
            <a:pPr hangingPunct="0"/>
            <a:endParaRPr lang="en-GB" sz="3600" dirty="0" smtClean="0"/>
          </a:p>
          <a:p>
            <a:pPr hangingPunct="0"/>
            <a:endParaRPr lang="en-GB" sz="3600" dirty="0"/>
          </a:p>
          <a:p>
            <a:pPr hangingPunct="0"/>
            <a:endParaRPr lang="en-GB" sz="3600" dirty="0" smtClean="0"/>
          </a:p>
          <a:p>
            <a:pPr hangingPunct="0"/>
            <a:endParaRPr lang="en-GB" sz="3600" dirty="0"/>
          </a:p>
          <a:p>
            <a:pPr hangingPunct="0"/>
            <a:endParaRPr lang="en-GB" sz="3600" dirty="0" smtClean="0"/>
          </a:p>
          <a:p>
            <a:pPr hangingPunct="0"/>
            <a:endParaRPr lang="en-GB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C60819-28A1-4EE6-B568-7F602FB34B86}"/>
              </a:ext>
            </a:extLst>
          </p:cNvPr>
          <p:cNvSpPr/>
          <p:nvPr/>
        </p:nvSpPr>
        <p:spPr>
          <a:xfrm>
            <a:off x="0" y="120080"/>
            <a:ext cx="12801600" cy="127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Describe</a:t>
            </a:r>
            <a:r>
              <a:rPr lang="en-GB" sz="2000" dirty="0"/>
              <a:t> the Behavioural, Emotional and Cognitive characteristics of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/>
              <a:t>Explain</a:t>
            </a:r>
            <a:r>
              <a:rPr lang="en-GB" sz="2000" b="1" dirty="0"/>
              <a:t> </a:t>
            </a:r>
            <a:r>
              <a:rPr lang="en-GB" sz="2000" dirty="0"/>
              <a:t>how the DSM-5 categorises depression 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b="1" u="sng" dirty="0" smtClean="0"/>
              <a:t>Apply</a:t>
            </a:r>
            <a:r>
              <a:rPr lang="en-GB" sz="2000" dirty="0" smtClean="0"/>
              <a:t> </a:t>
            </a:r>
            <a:r>
              <a:rPr lang="en-GB" sz="1800" dirty="0"/>
              <a:t>knowledge of the characteristics of depression and their categorisation to </a:t>
            </a:r>
            <a:r>
              <a:rPr lang="en-GB" sz="1800" dirty="0" smtClean="0"/>
              <a:t>scenarios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363436" y="2789930"/>
            <a:ext cx="5893348" cy="71250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AO1 credit is awarded for an outline of the characteristics of depression. </a:t>
            </a:r>
            <a:br>
              <a:rPr lang="en-GB" sz="2400" b="1" dirty="0"/>
            </a:br>
            <a:r>
              <a:rPr lang="en-GB" sz="2400" b="1" dirty="0"/>
              <a:t>It is acceptable for candidates to cover major depressive disorder or bipolar disorder.</a:t>
            </a:r>
            <a:br>
              <a:rPr lang="en-GB" sz="2400" b="1" dirty="0"/>
            </a:br>
            <a:r>
              <a:rPr lang="en-GB" sz="2400" b="1" dirty="0"/>
              <a:t>Depression is characterised by a range of symptoms and candidates could refer to emotional, cognitive (suicidal thoughts) physical (weight loss or gain) or behavioural symptoms (decrease in sexual activity). A diagnosis of MDD can be made when five symptoms are present for at least two weeks.</a:t>
            </a:r>
          </a:p>
          <a:p>
            <a:r>
              <a:rPr lang="en-GB" sz="2400" b="1" dirty="0"/>
              <a:t>To achieve top band marks at least one of two ‘core’ symptoms should be present:</a:t>
            </a:r>
          </a:p>
          <a:p>
            <a:r>
              <a:rPr lang="en-GB" sz="2400" b="1" dirty="0"/>
              <a:t>•         depressed mood for most of the day</a:t>
            </a:r>
          </a:p>
          <a:p>
            <a:r>
              <a:rPr lang="en-GB" sz="2400" b="1" dirty="0"/>
              <a:t>•         diminished interest or pleasure in activities.</a:t>
            </a:r>
          </a:p>
          <a:p>
            <a:r>
              <a:rPr lang="en-GB" sz="2400" b="1" dirty="0"/>
              <a:t>Epidemiology i.e. prevalence, gender differences, prognosis etc., are creditworthy</a:t>
            </a:r>
            <a:r>
              <a:rPr lang="en-GB" sz="2400" b="1" dirty="0" smtClean="0"/>
              <a:t>.</a:t>
            </a:r>
            <a:r>
              <a:rPr lang="en-GB" b="1" dirty="0"/>
              <a:t> </a:t>
            </a:r>
            <a:endParaRPr lang="en-GB" b="1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597" t="54429" r="18107" b="6442"/>
          <a:stretch/>
        </p:blipFill>
        <p:spPr>
          <a:xfrm>
            <a:off x="6395726" y="2789930"/>
            <a:ext cx="6207925" cy="43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cdn.shopify.com/s/files/1/0212/5596/products/mapping_journey_image_1024x1024.jpg?v=13929134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 bwMode="auto">
          <a:xfrm>
            <a:off x="0" y="1099189"/>
            <a:ext cx="12801600" cy="79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5782" y="8296929"/>
            <a:ext cx="10325818" cy="135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1) </a:t>
            </a:r>
            <a:r>
              <a:rPr lang="en-GB" sz="3200" b="1" u="sng" dirty="0"/>
              <a:t>Describe</a:t>
            </a:r>
            <a:r>
              <a:rPr lang="en-GB" sz="3200" dirty="0"/>
              <a:t> the Behavioural, Emotional and Cognitive characteristics of </a:t>
            </a:r>
            <a:r>
              <a:rPr lang="en-GB" sz="3200" dirty="0" smtClean="0"/>
              <a:t>depression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3678898" y="6688257"/>
            <a:ext cx="9122702" cy="119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2) </a:t>
            </a:r>
            <a:r>
              <a:rPr lang="en-GB" sz="3200" b="1" u="sng" dirty="0"/>
              <a:t>Explain</a:t>
            </a:r>
            <a:r>
              <a:rPr lang="en-GB" sz="3200" b="1" dirty="0"/>
              <a:t> </a:t>
            </a:r>
            <a:r>
              <a:rPr lang="en-GB" sz="3200" dirty="0"/>
              <a:t>how the DSM-5 categorises </a:t>
            </a:r>
            <a:r>
              <a:rPr lang="en-GB" sz="3200" dirty="0" smtClean="0"/>
              <a:t>depression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5090254" y="4926723"/>
            <a:ext cx="7711346" cy="15982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360" dirty="0"/>
              <a:t>3) </a:t>
            </a:r>
            <a:r>
              <a:rPr lang="en-GB" sz="3360" b="1" u="sng" dirty="0"/>
              <a:t>Apply</a:t>
            </a:r>
            <a:r>
              <a:rPr lang="en-GB" sz="3360" dirty="0"/>
              <a:t> </a:t>
            </a:r>
            <a:r>
              <a:rPr lang="en-GB" sz="3200" dirty="0"/>
              <a:t>knowledge of the characteristics of </a:t>
            </a:r>
            <a:r>
              <a:rPr lang="en-GB" sz="3200" dirty="0" smtClean="0"/>
              <a:t>depression </a:t>
            </a:r>
            <a:r>
              <a:rPr lang="en-GB" sz="3200" dirty="0"/>
              <a:t>and their categorisation to scenarios</a:t>
            </a:r>
            <a:endParaRPr lang="en-GB" sz="3360" dirty="0"/>
          </a:p>
        </p:txBody>
      </p:sp>
      <p:pic>
        <p:nvPicPr>
          <p:cNvPr id="5" name="Picture 2" descr="http://www.acmpglobal.org/resource/resmgr/we-are-her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>
                  <a:alpha val="29020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65">
            <a:off x="341289" y="7918887"/>
            <a:ext cx="907897" cy="17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" y="-5008"/>
            <a:ext cx="1280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/>
              <a:t>A Level Psychology Year 1  –  Paper 1: Psychopathology – </a:t>
            </a:r>
            <a:r>
              <a:rPr lang="en-GB" sz="3600" b="1" u="sng" dirty="0" smtClean="0"/>
              <a:t>Depression </a:t>
            </a:r>
            <a:r>
              <a:rPr lang="en-GB" sz="3600" b="1" u="sng" dirty="0"/>
              <a:t>(Clinical Characteristics)</a:t>
            </a:r>
            <a:endParaRPr lang="en-GB" sz="18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147361" y="3576464"/>
            <a:ext cx="12647621" cy="10905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920" b="1" u="sng" dirty="0"/>
              <a:t>WALT: </a:t>
            </a:r>
            <a:r>
              <a:rPr lang="en-GB" sz="3600" b="1" dirty="0"/>
              <a:t>Understand the clinical characteristics of </a:t>
            </a:r>
            <a:r>
              <a:rPr lang="en-GB" sz="3600" b="1" dirty="0" smtClean="0"/>
              <a:t>depression </a:t>
            </a:r>
            <a:r>
              <a:rPr lang="en-GB" sz="3600" b="1" dirty="0"/>
              <a:t>and how </a:t>
            </a:r>
            <a:r>
              <a:rPr lang="en-GB" sz="3600" b="1" dirty="0" smtClean="0"/>
              <a:t>it is</a:t>
            </a:r>
            <a:r>
              <a:rPr lang="en-GB" sz="3600" b="1" dirty="0" smtClean="0"/>
              <a:t> </a:t>
            </a:r>
            <a:r>
              <a:rPr lang="en-GB" sz="3600" b="1" dirty="0"/>
              <a:t>diagnosed.</a:t>
            </a:r>
            <a:endParaRPr lang="en-GB" sz="3920" dirty="0"/>
          </a:p>
        </p:txBody>
      </p:sp>
    </p:spTree>
    <p:extLst>
      <p:ext uri="{BB962C8B-B14F-4D97-AF65-F5344CB8AC3E}">
        <p14:creationId xmlns:p14="http://schemas.microsoft.com/office/powerpoint/2010/main" val="40899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22033</TotalTime>
  <Words>791</Words>
  <Application>Microsoft Office PowerPoint</Application>
  <PresentationFormat>A3 Paper (297x420 mm)</PresentationFormat>
  <Paragraphs>110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Teacher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</dc:creator>
  <cp:lastModifiedBy>Michael Bullock</cp:lastModifiedBy>
  <cp:revision>538</cp:revision>
  <cp:lastPrinted>2018-05-21T08:59:44Z</cp:lastPrinted>
  <dcterms:created xsi:type="dcterms:W3CDTF">2016-05-18T16:02:07Z</dcterms:created>
  <dcterms:modified xsi:type="dcterms:W3CDTF">2019-09-17T13:59:19Z</dcterms:modified>
</cp:coreProperties>
</file>