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7" r:id="rId2"/>
    <p:sldId id="415" r:id="rId3"/>
    <p:sldId id="417" r:id="rId4"/>
    <p:sldId id="411" r:id="rId5"/>
    <p:sldId id="419" r:id="rId6"/>
    <p:sldId id="374" r:id="rId7"/>
    <p:sldId id="418" r:id="rId8"/>
    <p:sldId id="414" r:id="rId9"/>
    <p:sldId id="416" r:id="rId10"/>
  </p:sldIdLst>
  <p:sldSz cx="12801600" cy="9601200" type="A3"/>
  <p:notesSz cx="6797675" cy="9926638"/>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1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94291" autoAdjust="0"/>
  </p:normalViewPr>
  <p:slideViewPr>
    <p:cSldViewPr>
      <p:cViewPr varScale="1">
        <p:scale>
          <a:sx n="70" d="100"/>
          <a:sy n="70" d="100"/>
        </p:scale>
        <p:origin x="78" y="16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1" tIns="47776" rIns="95551" bIns="4777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5551" tIns="47776" rIns="95551" bIns="47776" rtlCol="0"/>
          <a:lstStyle>
            <a:lvl1pPr algn="r">
              <a:defRPr sz="1200"/>
            </a:lvl1pPr>
          </a:lstStyle>
          <a:p>
            <a:fld id="{3F7C5628-6CF6-4BFB-8432-097F312EB430}" type="datetimeFigureOut">
              <a:rPr lang="en-GB" smtClean="0"/>
              <a:t>25/09/2019</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5551" tIns="47776" rIns="95551" bIns="4777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51" tIns="47776" rIns="95551" bIns="47776" rtlCol="0" anchor="b"/>
          <a:lstStyle>
            <a:lvl1pPr algn="r">
              <a:defRPr sz="1200"/>
            </a:lvl1pPr>
          </a:lstStyle>
          <a:p>
            <a:fld id="{5D9951DD-1F69-4F12-BE93-52D0865D395A}" type="slidenum">
              <a:rPr lang="en-GB" smtClean="0"/>
              <a:t>‹#›</a:t>
            </a:fld>
            <a:endParaRPr lang="en-GB"/>
          </a:p>
        </p:txBody>
      </p:sp>
    </p:spTree>
    <p:extLst>
      <p:ext uri="{BB962C8B-B14F-4D97-AF65-F5344CB8AC3E}">
        <p14:creationId xmlns:p14="http://schemas.microsoft.com/office/powerpoint/2010/main" val="368026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1" tIns="47776" rIns="95551" bIns="47776"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5551" tIns="47776" rIns="95551" bIns="47776" rtlCol="0"/>
          <a:lstStyle>
            <a:lvl1pPr algn="r">
              <a:defRPr sz="1200"/>
            </a:lvl1pPr>
          </a:lstStyle>
          <a:p>
            <a:fld id="{980F7449-7A58-4D64-93E1-D4D405937550}" type="datetimeFigureOut">
              <a:rPr lang="en-GB" smtClean="0"/>
              <a:t>25/09/2019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1" tIns="47776" rIns="95551" bIns="47776"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1" tIns="47776" rIns="95551" bIns="47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51" tIns="47776" rIns="95551" bIns="4777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1" tIns="47776" rIns="95551" bIns="47776" rtlCol="0" anchor="b"/>
          <a:lstStyle>
            <a:lvl1pPr algn="r">
              <a:defRPr sz="1200"/>
            </a:lvl1pPr>
          </a:lstStyle>
          <a:p>
            <a:fld id="{BB2E5EB8-EAB6-4499-9B84-5F0CAC85484F}" type="slidenum">
              <a:rPr lang="en-GB" smtClean="0"/>
              <a:t>‹#›</a:t>
            </a:fld>
            <a:endParaRPr lang="en-GB"/>
          </a:p>
        </p:txBody>
      </p:sp>
    </p:spTree>
    <p:extLst>
      <p:ext uri="{BB962C8B-B14F-4D97-AF65-F5344CB8AC3E}">
        <p14:creationId xmlns:p14="http://schemas.microsoft.com/office/powerpoint/2010/main" val="541146716"/>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0E3667-7E58-429B-A303-E9F64FB1ED8F}" type="slidenum">
              <a:rPr lang="en-GB" smtClean="0"/>
              <a:t>2</a:t>
            </a:fld>
            <a:endParaRPr lang="en-GB" dirty="0"/>
          </a:p>
        </p:txBody>
      </p:sp>
    </p:spTree>
    <p:extLst>
      <p:ext uri="{BB962C8B-B14F-4D97-AF65-F5344CB8AC3E}">
        <p14:creationId xmlns:p14="http://schemas.microsoft.com/office/powerpoint/2010/main" val="415987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d; 2 = c; 3 = b; 4 = a; 5 = c; 6 = c; 7= d; 8 = a; 9 = d; 10 = c</a:t>
            </a:r>
          </a:p>
        </p:txBody>
      </p:sp>
      <p:sp>
        <p:nvSpPr>
          <p:cNvPr id="4" name="Slide Number Placeholder 3"/>
          <p:cNvSpPr>
            <a:spLocks noGrp="1"/>
          </p:cNvSpPr>
          <p:nvPr>
            <p:ph type="sldNum" sz="quarter" idx="10"/>
          </p:nvPr>
        </p:nvSpPr>
        <p:spPr/>
        <p:txBody>
          <a:bodyPr/>
          <a:lstStyle/>
          <a:p>
            <a:fld id="{690E3667-7E58-429B-A303-E9F64FB1ED8F}" type="slidenum">
              <a:rPr lang="en-GB" smtClean="0"/>
              <a:t>3</a:t>
            </a:fld>
            <a:endParaRPr lang="en-GB" dirty="0"/>
          </a:p>
        </p:txBody>
      </p:sp>
    </p:spTree>
    <p:extLst>
      <p:ext uri="{BB962C8B-B14F-4D97-AF65-F5344CB8AC3E}">
        <p14:creationId xmlns:p14="http://schemas.microsoft.com/office/powerpoint/2010/main" val="254559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b; 2 = d; 3 = d; 4 = c; 5 = b</a:t>
            </a:r>
          </a:p>
        </p:txBody>
      </p:sp>
      <p:sp>
        <p:nvSpPr>
          <p:cNvPr id="4" name="Slide Number Placeholder 3"/>
          <p:cNvSpPr>
            <a:spLocks noGrp="1"/>
          </p:cNvSpPr>
          <p:nvPr>
            <p:ph type="sldNum" sz="quarter" idx="10"/>
          </p:nvPr>
        </p:nvSpPr>
        <p:spPr/>
        <p:txBody>
          <a:bodyPr/>
          <a:lstStyle/>
          <a:p>
            <a:fld id="{690E3667-7E58-429B-A303-E9F64FB1ED8F}" type="slidenum">
              <a:rPr lang="en-GB" smtClean="0"/>
              <a:t>4</a:t>
            </a:fld>
            <a:endParaRPr lang="en-GB" dirty="0"/>
          </a:p>
        </p:txBody>
      </p:sp>
    </p:spTree>
    <p:extLst>
      <p:ext uri="{BB962C8B-B14F-4D97-AF65-F5344CB8AC3E}">
        <p14:creationId xmlns:p14="http://schemas.microsoft.com/office/powerpoint/2010/main" val="254559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0E3667-7E58-429B-A303-E9F64FB1ED8F}" type="slidenum">
              <a:rPr lang="en-GB" smtClean="0"/>
              <a:t>5</a:t>
            </a:fld>
            <a:endParaRPr lang="en-GB" dirty="0"/>
          </a:p>
        </p:txBody>
      </p:sp>
    </p:spTree>
    <p:extLst>
      <p:ext uri="{BB962C8B-B14F-4D97-AF65-F5344CB8AC3E}">
        <p14:creationId xmlns:p14="http://schemas.microsoft.com/office/powerpoint/2010/main" val="93793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0E3667-7E58-429B-A303-E9F64FB1ED8F}" type="slidenum">
              <a:rPr lang="en-GB" smtClean="0"/>
              <a:t>6</a:t>
            </a:fld>
            <a:endParaRPr lang="en-GB" dirty="0"/>
          </a:p>
        </p:txBody>
      </p:sp>
    </p:spTree>
    <p:extLst>
      <p:ext uri="{BB962C8B-B14F-4D97-AF65-F5344CB8AC3E}">
        <p14:creationId xmlns:p14="http://schemas.microsoft.com/office/powerpoint/2010/main" val="412028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0E3667-7E58-429B-A303-E9F64FB1ED8F}" type="slidenum">
              <a:rPr lang="en-GB" smtClean="0"/>
              <a:t>7</a:t>
            </a:fld>
            <a:endParaRPr lang="en-GB" dirty="0"/>
          </a:p>
        </p:txBody>
      </p:sp>
    </p:spTree>
    <p:extLst>
      <p:ext uri="{BB962C8B-B14F-4D97-AF65-F5344CB8AC3E}">
        <p14:creationId xmlns:p14="http://schemas.microsoft.com/office/powerpoint/2010/main" val="305164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0E3667-7E58-429B-A303-E9F64FB1ED8F}" type="slidenum">
              <a:rPr lang="en-GB" smtClean="0"/>
              <a:t>8</a:t>
            </a:fld>
            <a:endParaRPr lang="en-GB" dirty="0"/>
          </a:p>
        </p:txBody>
      </p:sp>
    </p:spTree>
    <p:extLst>
      <p:ext uri="{BB962C8B-B14F-4D97-AF65-F5344CB8AC3E}">
        <p14:creationId xmlns:p14="http://schemas.microsoft.com/office/powerpoint/2010/main" val="37997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0E3667-7E58-429B-A303-E9F64FB1ED8F}" type="slidenum">
              <a:rPr lang="en-GB" smtClean="0"/>
              <a:t>9</a:t>
            </a:fld>
            <a:endParaRPr lang="en-GB" dirty="0"/>
          </a:p>
        </p:txBody>
      </p:sp>
    </p:spTree>
    <p:extLst>
      <p:ext uri="{BB962C8B-B14F-4D97-AF65-F5344CB8AC3E}">
        <p14:creationId xmlns:p14="http://schemas.microsoft.com/office/powerpoint/2010/main" val="286724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400708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0462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537845"/>
            <a:ext cx="4031615" cy="1147032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5668" y="537845"/>
            <a:ext cx="11885930" cy="11470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141359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19038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02983-5A8B-4DA1-AA4A-F55F54AA5AA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69821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502983-5A8B-4DA1-AA4A-F55F54AA5AA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6286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502983-5A8B-4DA1-AA4A-F55F54AA5AA2}" type="datetimeFigureOut">
              <a:rPr lang="en-GB" smtClean="0"/>
              <a:t>25/09/2019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4511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502983-5A8B-4DA1-AA4A-F55F54AA5AA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37945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02983-5A8B-4DA1-AA4A-F55F54AA5AA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74950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F1502983-5A8B-4DA1-AA4A-F55F54AA5AA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97456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F1502983-5A8B-4DA1-AA4A-F55F54AA5AA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90639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F1502983-5A8B-4DA1-AA4A-F55F54AA5AA2}" type="datetimeFigureOut">
              <a:rPr lang="en-GB" smtClean="0"/>
              <a:t>25/09/2019</a:t>
            </a:fld>
            <a:endParaRPr lang="en-GB"/>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E3328B7-9FDC-47F3-AEA5-6C5F531D14AB}" type="slidenum">
              <a:rPr lang="en-GB" smtClean="0"/>
              <a:t>‹#›</a:t>
            </a:fld>
            <a:endParaRPr lang="en-GB"/>
          </a:p>
        </p:txBody>
      </p:sp>
    </p:spTree>
    <p:extLst>
      <p:ext uri="{BB962C8B-B14F-4D97-AF65-F5344CB8AC3E}">
        <p14:creationId xmlns:p14="http://schemas.microsoft.com/office/powerpoint/2010/main" val="245060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implypsychology.org/experimental-method.html" TargetMode="External"/><Relationship Id="rId2" Type="http://schemas.openxmlformats.org/officeDocument/2006/relationships/hyperlink" Target="https://www.illuminate.digital/aqapsych1/" TargetMode="External"/><Relationship Id="rId1" Type="http://schemas.openxmlformats.org/officeDocument/2006/relationships/slideLayout" Target="../slideLayouts/slideLayout2.xml"/><Relationship Id="rId5" Type="http://schemas.openxmlformats.org/officeDocument/2006/relationships/hyperlink" Target="https://www.simplypsychology.org/reliability.html" TargetMode="External"/><Relationship Id="rId4" Type="http://schemas.openxmlformats.org/officeDocument/2006/relationships/hyperlink" Target="https://www.simplypsychology.org/validit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implypsychology.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076" y="195085"/>
            <a:ext cx="11521440" cy="792088"/>
          </a:xfrm>
        </p:spPr>
        <p:txBody>
          <a:bodyPr>
            <a:normAutofit fontScale="90000"/>
          </a:bodyPr>
          <a:lstStyle/>
          <a:p>
            <a:r>
              <a:rPr lang="en-GB" dirty="0"/>
              <a:t>Teacher notes</a:t>
            </a:r>
          </a:p>
        </p:txBody>
      </p:sp>
      <p:sp>
        <p:nvSpPr>
          <p:cNvPr id="5" name="Content Placeholder 4"/>
          <p:cNvSpPr>
            <a:spLocks noGrp="1"/>
          </p:cNvSpPr>
          <p:nvPr>
            <p:ph idx="1"/>
          </p:nvPr>
        </p:nvSpPr>
        <p:spPr>
          <a:xfrm>
            <a:off x="208112" y="768152"/>
            <a:ext cx="12313368" cy="8833048"/>
          </a:xfrm>
        </p:spPr>
        <p:txBody>
          <a:bodyPr>
            <a:normAutofit lnSpcReduction="10000"/>
          </a:bodyPr>
          <a:lstStyle/>
          <a:p>
            <a:pPr marL="0" indent="0">
              <a:buNone/>
            </a:pPr>
            <a:r>
              <a:rPr lang="en-GB" sz="2400" b="1" dirty="0"/>
              <a:t>Pre-requisite reading:</a:t>
            </a:r>
          </a:p>
          <a:p>
            <a:pPr marL="0" indent="0">
              <a:buNone/>
            </a:pPr>
            <a:r>
              <a:rPr lang="en-GB" sz="2000" dirty="0" err="1"/>
              <a:t>Flannagan</a:t>
            </a:r>
            <a:r>
              <a:rPr lang="en-GB" sz="2000" dirty="0"/>
              <a:t>, C., Berry, D, Jarvis, M. &amp; Liddle, R. (2015) </a:t>
            </a:r>
            <a:r>
              <a:rPr lang="en-GB" sz="2000" u="sng" dirty="0" err="1"/>
              <a:t>AQA</a:t>
            </a:r>
            <a:r>
              <a:rPr lang="en-GB" sz="2000" u="sng" dirty="0"/>
              <a:t> Psychology</a:t>
            </a:r>
            <a:r>
              <a:rPr lang="en-GB" sz="2000" dirty="0"/>
              <a:t>. Cheltenham: Illuminate Publishing.  (p.172-173)</a:t>
            </a:r>
          </a:p>
          <a:p>
            <a:pPr marL="0" indent="0">
              <a:buNone/>
            </a:pPr>
            <a:r>
              <a:rPr lang="en-GB" sz="1800" dirty="0">
                <a:hlinkClick r:id="rId2"/>
              </a:rPr>
              <a:t>https://www.illuminate.digital/aqapsych1/</a:t>
            </a:r>
            <a:endParaRPr lang="en-GB" sz="1800" dirty="0"/>
          </a:p>
          <a:p>
            <a:pPr marL="0" indent="0">
              <a:buNone/>
            </a:pPr>
            <a:r>
              <a:rPr lang="en-GB" sz="1800" dirty="0">
                <a:hlinkClick r:id="rId3"/>
              </a:rPr>
              <a:t>https://www.simplypsychology.org/experimental-method.html</a:t>
            </a:r>
            <a:r>
              <a:rPr lang="en-GB" sz="1800" dirty="0"/>
              <a:t>; </a:t>
            </a:r>
            <a:r>
              <a:rPr lang="en-GB" sz="1800" dirty="0">
                <a:hlinkClick r:id="rId4"/>
              </a:rPr>
              <a:t>https://www.simplypsychology.org/validity.html</a:t>
            </a:r>
            <a:r>
              <a:rPr lang="en-GB" sz="1800" dirty="0"/>
              <a:t>; </a:t>
            </a:r>
            <a:r>
              <a:rPr lang="en-GB" sz="1800" dirty="0">
                <a:hlinkClick r:id="rId5"/>
              </a:rPr>
              <a:t>https://www.simplypsychology.org/reliability.html</a:t>
            </a:r>
            <a:endParaRPr lang="en-GB" sz="1800" dirty="0"/>
          </a:p>
          <a:p>
            <a:pPr marL="0" indent="0">
              <a:buNone/>
            </a:pPr>
            <a:r>
              <a:rPr lang="en-GB" sz="2400" b="1" dirty="0"/>
              <a:t>Prior Learning:</a:t>
            </a:r>
          </a:p>
          <a:p>
            <a:pPr marL="0" indent="0">
              <a:buNone/>
            </a:pPr>
            <a:r>
              <a:rPr lang="en-GB" sz="2000" dirty="0"/>
              <a:t>Lesson 1,2 &amp; 3 covering experimental methods, control of variables &amp; experimental design</a:t>
            </a:r>
          </a:p>
          <a:p>
            <a:pPr marL="0" indent="0">
              <a:buNone/>
            </a:pPr>
            <a:r>
              <a:rPr lang="en-GB" sz="2400" b="1" dirty="0"/>
              <a:t>WALT, Outcomes &amp; PLC ref.</a:t>
            </a:r>
            <a:r>
              <a:rPr lang="en-GB" sz="3200" b="1" dirty="0"/>
              <a:t>:</a:t>
            </a:r>
          </a:p>
          <a:p>
            <a:pPr marL="0" indent="0">
              <a:buNone/>
            </a:pPr>
            <a:r>
              <a:rPr lang="en-GB" sz="1800" b="1" u="sng" dirty="0"/>
              <a:t>WALT:</a:t>
            </a:r>
            <a:r>
              <a:rPr lang="en-GB" sz="1800" dirty="0"/>
              <a:t> Understand the importance of choosing the most appropriate type of experiment for psychological research. </a:t>
            </a:r>
            <a:r>
              <a:rPr lang="en-GB" sz="1800" b="1" u="sng" dirty="0"/>
              <a:t>Outcomes:</a:t>
            </a:r>
            <a:r>
              <a:rPr lang="en-GB" sz="1800" dirty="0"/>
              <a:t> Describe the difference between validity and reliability; Explain different types of experimental research method; Evaluate different types of experimental research method in terms of validity and reliability.  </a:t>
            </a:r>
            <a:r>
              <a:rPr lang="en-GB" sz="1800" b="1" u="sng" dirty="0"/>
              <a:t>PLC ref.:</a:t>
            </a:r>
            <a:r>
              <a:rPr lang="en-GB" sz="1800" dirty="0"/>
              <a:t> AQA Paper 2 –3.2.3 (a); 3.2.3.1 (</a:t>
            </a:r>
            <a:r>
              <a:rPr lang="en-GB" sz="1800" dirty="0" err="1"/>
              <a:t>m,n</a:t>
            </a:r>
            <a:r>
              <a:rPr lang="en-GB" sz="1800" dirty="0"/>
              <a:t>)</a:t>
            </a:r>
            <a:endParaRPr lang="en-GB" sz="2400" b="1" dirty="0"/>
          </a:p>
          <a:p>
            <a:pPr marL="0" indent="0">
              <a:buNone/>
            </a:pPr>
            <a:endParaRPr lang="en-GB" sz="2000" b="1" dirty="0"/>
          </a:p>
          <a:p>
            <a:pPr marL="0" indent="0">
              <a:buNone/>
            </a:pPr>
            <a:r>
              <a:rPr lang="en-GB" sz="2400" b="1" dirty="0"/>
              <a:t>Starter:</a:t>
            </a:r>
          </a:p>
          <a:p>
            <a:pPr marL="0" indent="0">
              <a:buNone/>
            </a:pPr>
            <a:r>
              <a:rPr lang="en-GB" sz="1800" dirty="0"/>
              <a:t>Complete exam questions – feedback on both correct answers &amp; exam technique</a:t>
            </a:r>
            <a:endParaRPr lang="en-GB" sz="2800" dirty="0"/>
          </a:p>
          <a:p>
            <a:pPr marL="0" indent="0">
              <a:buNone/>
            </a:pPr>
            <a:r>
              <a:rPr lang="en-GB" sz="2400" b="1" dirty="0"/>
              <a:t>Main Activities:</a:t>
            </a:r>
          </a:p>
          <a:p>
            <a:pPr marL="0" indent="0">
              <a:buNone/>
            </a:pPr>
            <a:r>
              <a:rPr lang="en-GB" sz="1800" dirty="0"/>
              <a:t>Watch the 2 videos on Reliability &amp; Validity and complete notes in study booklet</a:t>
            </a:r>
          </a:p>
          <a:p>
            <a:pPr marL="0" indent="0">
              <a:buNone/>
            </a:pPr>
            <a:r>
              <a:rPr lang="en-GB" sz="1800" dirty="0"/>
              <a:t>Write notes on different types of experimental research method &amp; strengths and limitations</a:t>
            </a:r>
          </a:p>
          <a:p>
            <a:pPr marL="0" indent="0">
              <a:buNone/>
            </a:pPr>
            <a:r>
              <a:rPr lang="en-GB" sz="1800" dirty="0"/>
              <a:t>Complete Apply it Concepts activity on P.172, ensuring each choice is justified appropriately</a:t>
            </a:r>
          </a:p>
          <a:p>
            <a:pPr marL="0" indent="0">
              <a:buNone/>
            </a:pPr>
            <a:r>
              <a:rPr lang="en-GB" sz="2400" b="1" dirty="0"/>
              <a:t>Plenary:</a:t>
            </a:r>
          </a:p>
          <a:p>
            <a:pPr marL="0" indent="0">
              <a:buNone/>
            </a:pPr>
            <a:r>
              <a:rPr lang="en-GB" sz="2000" dirty="0"/>
              <a:t>Choose plenary activity</a:t>
            </a:r>
          </a:p>
          <a:p>
            <a:pPr marL="0" indent="0">
              <a:buNone/>
            </a:pPr>
            <a:r>
              <a:rPr lang="en-GB" sz="2400" b="1" dirty="0"/>
              <a:t>Assessment:</a:t>
            </a:r>
          </a:p>
          <a:p>
            <a:pPr marL="0" indent="0">
              <a:buNone/>
            </a:pPr>
            <a:r>
              <a:rPr lang="en-GB" sz="2000" dirty="0"/>
              <a:t>Assessment to be carried out at each activity and appropriate feedback given</a:t>
            </a:r>
          </a:p>
          <a:p>
            <a:pPr marL="0" indent="0">
              <a:buNone/>
            </a:pPr>
            <a:r>
              <a:rPr lang="en-GB" sz="2400" b="1" dirty="0"/>
              <a:t>Differentiation:</a:t>
            </a:r>
          </a:p>
          <a:p>
            <a:pPr marL="0" indent="0">
              <a:buNone/>
            </a:pPr>
            <a:r>
              <a:rPr lang="en-GB" sz="2000" dirty="0"/>
              <a:t>Challenge activities to stretch Higher Ability students; choice of </a:t>
            </a:r>
            <a:r>
              <a:rPr lang="en-GB" sz="2000"/>
              <a:t>plenary activity</a:t>
            </a:r>
            <a:endParaRPr lang="en-GB" sz="2000" dirty="0"/>
          </a:p>
        </p:txBody>
      </p:sp>
    </p:spTree>
    <p:extLst>
      <p:ext uri="{BB962C8B-B14F-4D97-AF65-F5344CB8AC3E}">
        <p14:creationId xmlns:p14="http://schemas.microsoft.com/office/powerpoint/2010/main" val="164999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descr="http://cdn.shopify.com/s/files/1/0212/5596/products/mapping_journey_image_1024x1024.jpg?v=1392913482"/>
          <p:cNvPicPr>
            <a:picLocks noChangeAspect="1" noChangeArrowheads="1"/>
          </p:cNvPicPr>
          <p:nvPr/>
        </p:nvPicPr>
        <p:blipFill rotWithShape="1">
          <a:blip r:embed="rId3">
            <a:extLst>
              <a:ext uri="{28A0092B-C50C-407E-A947-70E740481C1C}">
                <a14:useLocalDpi xmlns:a14="http://schemas.microsoft.com/office/drawing/2010/main" val="0"/>
              </a:ext>
            </a:extLst>
          </a:blip>
          <a:srcRect t="5156"/>
          <a:stretch/>
        </p:blipFill>
        <p:spPr bwMode="auto">
          <a:xfrm>
            <a:off x="0" y="1099189"/>
            <a:ext cx="12801600" cy="7964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75782" y="8296929"/>
            <a:ext cx="10325818" cy="13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1) </a:t>
            </a:r>
            <a:r>
              <a:rPr lang="en-GB" sz="3200" b="1" u="sng" dirty="0"/>
              <a:t>Explain</a:t>
            </a:r>
            <a:r>
              <a:rPr lang="en-GB" sz="3200" dirty="0"/>
              <a:t> the process of treating depression using Cognitive principles</a:t>
            </a:r>
          </a:p>
        </p:txBody>
      </p:sp>
      <p:sp>
        <p:nvSpPr>
          <p:cNvPr id="6" name="Rectangle 5"/>
          <p:cNvSpPr/>
          <p:nvPr/>
        </p:nvSpPr>
        <p:spPr>
          <a:xfrm>
            <a:off x="3678898" y="6688257"/>
            <a:ext cx="9122702" cy="119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 </a:t>
            </a:r>
            <a:r>
              <a:rPr lang="en-GB" sz="3200" b="1" u="sng" dirty="0"/>
              <a:t>Apply</a:t>
            </a:r>
            <a:r>
              <a:rPr lang="en-GB" sz="3200" b="1" dirty="0"/>
              <a:t> </a:t>
            </a:r>
            <a:r>
              <a:rPr lang="en-GB" sz="3200" dirty="0"/>
              <a:t>Cognitive principles to the treatment of depression</a:t>
            </a:r>
          </a:p>
        </p:txBody>
      </p:sp>
      <p:sp>
        <p:nvSpPr>
          <p:cNvPr id="8" name="Rectangle 7"/>
          <p:cNvSpPr/>
          <p:nvPr/>
        </p:nvSpPr>
        <p:spPr>
          <a:xfrm>
            <a:off x="5090254" y="4926723"/>
            <a:ext cx="7711346" cy="15982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60" dirty="0"/>
              <a:t>3) </a:t>
            </a:r>
            <a:r>
              <a:rPr lang="en-GB" sz="3360" b="1" u="sng" dirty="0"/>
              <a:t>Evaluate</a:t>
            </a:r>
            <a:r>
              <a:rPr lang="en-GB" sz="3360" dirty="0"/>
              <a:t> </a:t>
            </a:r>
            <a:r>
              <a:rPr lang="en-GB" sz="3200" dirty="0"/>
              <a:t>the Cognitive Approach to treating depression</a:t>
            </a:r>
            <a:endParaRPr lang="en-GB" sz="3360" dirty="0"/>
          </a:p>
        </p:txBody>
      </p:sp>
      <p:pic>
        <p:nvPicPr>
          <p:cNvPr id="5" name="Picture 2" descr="http://www.acmpglobal.org/resource/resmgr/we-are-here.png"/>
          <p:cNvPicPr>
            <a:picLocks noChangeAspect="1" noChangeArrowheads="1"/>
          </p:cNvPicPr>
          <p:nvPr/>
        </p:nvPicPr>
        <p:blipFill>
          <a:blip r:embed="rId4" cstate="print">
            <a:clrChange>
              <a:clrFrom>
                <a:srgbClr val="FEFEFE">
                  <a:alpha val="29020"/>
                </a:srgbClr>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799465">
            <a:off x="341289" y="7918887"/>
            <a:ext cx="907897" cy="17869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5008"/>
            <a:ext cx="12801601" cy="1200329"/>
          </a:xfrm>
          <a:prstGeom prst="rect">
            <a:avLst/>
          </a:prstGeom>
        </p:spPr>
        <p:txBody>
          <a:bodyPr wrap="square">
            <a:spAutoFit/>
          </a:bodyPr>
          <a:lstStyle/>
          <a:p>
            <a:pPr algn="ctr"/>
            <a:r>
              <a:rPr lang="en-GB" sz="3600" b="1" u="sng" dirty="0"/>
              <a:t>A Level Psychology Year 1  –  Paper 1: Psychopathology – The Cognitive Approach to Treating Depression</a:t>
            </a:r>
            <a:endParaRPr lang="en-GB" sz="1800" b="1" u="sng" dirty="0"/>
          </a:p>
        </p:txBody>
      </p:sp>
      <p:sp>
        <p:nvSpPr>
          <p:cNvPr id="9" name="Rectangle 8"/>
          <p:cNvSpPr/>
          <p:nvPr/>
        </p:nvSpPr>
        <p:spPr>
          <a:xfrm>
            <a:off x="147361" y="3576464"/>
            <a:ext cx="12647621" cy="10905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920" b="1" u="sng" dirty="0"/>
              <a:t>WALT: </a:t>
            </a:r>
            <a:r>
              <a:rPr lang="en-GB" sz="3600" b="1" dirty="0"/>
              <a:t>Understand how the Cognitive approach can be used to treat depression</a:t>
            </a:r>
            <a:endParaRPr lang="en-GB" sz="3920" dirty="0"/>
          </a:p>
        </p:txBody>
      </p:sp>
    </p:spTree>
    <p:extLst>
      <p:ext uri="{BB962C8B-B14F-4D97-AF65-F5344CB8AC3E}">
        <p14:creationId xmlns:p14="http://schemas.microsoft.com/office/powerpoint/2010/main" val="397626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504" y="1344217"/>
            <a:ext cx="12442983" cy="1080119"/>
          </a:xfrm>
        </p:spPr>
        <p:txBody>
          <a:bodyPr>
            <a:noAutofit/>
          </a:bodyPr>
          <a:lstStyle/>
          <a:p>
            <a:pPr marL="0" indent="0">
              <a:buNone/>
            </a:pPr>
            <a:r>
              <a:rPr lang="en-GB" sz="4000" b="1" dirty="0" err="1"/>
              <a:t>Multichoice</a:t>
            </a:r>
            <a:r>
              <a:rPr lang="en-GB" sz="4000" b="1" dirty="0"/>
              <a:t> Qs</a:t>
            </a:r>
            <a:endParaRPr lang="en-GB" sz="4000" dirty="0"/>
          </a:p>
          <a:p>
            <a:pPr>
              <a:buFont typeface="+mj-lt"/>
              <a:buAutoNum type="arabicPeriod"/>
            </a:pPr>
            <a:endParaRPr lang="en-GB" sz="2240" dirty="0"/>
          </a:p>
          <a:p>
            <a:pPr>
              <a:buFont typeface="+mj-lt"/>
              <a:buAutoNum type="arabicPeriod"/>
            </a:pPr>
            <a:endParaRPr lang="en-GB" sz="2240" dirty="0"/>
          </a:p>
        </p:txBody>
      </p:sp>
      <p:sp>
        <p:nvSpPr>
          <p:cNvPr id="7" name="TextBox 6">
            <a:extLst>
              <a:ext uri="{FF2B5EF4-FFF2-40B4-BE49-F238E27FC236}">
                <a16:creationId xmlns:a16="http://schemas.microsoft.com/office/drawing/2014/main" id="{F8DB3865-856D-4B78-9173-D702015B6349}"/>
              </a:ext>
            </a:extLst>
          </p:cNvPr>
          <p:cNvSpPr txBox="1"/>
          <p:nvPr/>
        </p:nvSpPr>
        <p:spPr>
          <a:xfrm>
            <a:off x="233895" y="1979432"/>
            <a:ext cx="12442983" cy="1877437"/>
          </a:xfrm>
          <a:prstGeom prst="rect">
            <a:avLst/>
          </a:prstGeom>
          <a:solidFill>
            <a:schemeClr val="accent3">
              <a:lumMod val="60000"/>
              <a:lumOff val="40000"/>
            </a:schemeClr>
          </a:solidFill>
        </p:spPr>
        <p:txBody>
          <a:bodyPr wrap="square" rtlCol="0">
            <a:spAutoFit/>
          </a:bodyPr>
          <a:lstStyle/>
          <a:p>
            <a:r>
              <a:rPr lang="en-GB" sz="4400" dirty="0"/>
              <a:t>Answer the multiple choice questions in your study booklet.</a:t>
            </a:r>
          </a:p>
          <a:p>
            <a:pPr lvl="1"/>
            <a:endParaRPr lang="en-GB" sz="2800" dirty="0"/>
          </a:p>
        </p:txBody>
      </p:sp>
      <p:sp>
        <p:nvSpPr>
          <p:cNvPr id="6" name="Rectangle 5">
            <a:extLst>
              <a:ext uri="{FF2B5EF4-FFF2-40B4-BE49-F238E27FC236}">
                <a16:creationId xmlns:a16="http://schemas.microsoft.com/office/drawing/2014/main" id="{012EA2DE-2BDB-47B3-A8AF-36DC3B0CBB8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depression using Cognitive principles </a:t>
            </a:r>
          </a:p>
          <a:p>
            <a:pPr marL="342900" indent="-342900">
              <a:buFont typeface="Wingdings" panose="05000000000000000000" pitchFamily="2" charset="2"/>
              <a:buChar char="ü"/>
            </a:pPr>
            <a:r>
              <a:rPr lang="en-GB" sz="2000" b="1" u="sng" dirty="0"/>
              <a:t>Apply</a:t>
            </a:r>
            <a:r>
              <a:rPr lang="en-GB" sz="2000" b="1" dirty="0"/>
              <a:t> </a:t>
            </a:r>
            <a:r>
              <a:rPr lang="en-GB" sz="2000" dirty="0"/>
              <a:t>Cognitive principles to the treatment of depression </a:t>
            </a:r>
          </a:p>
          <a:p>
            <a:pPr marL="342900" indent="-342900">
              <a:buFont typeface="Wingdings" panose="05000000000000000000" pitchFamily="2" charset="2"/>
              <a:buChar char="ü"/>
            </a:pPr>
            <a:r>
              <a:rPr lang="en-GB" sz="2000" b="1" u="sng" dirty="0"/>
              <a:t>Evaluate</a:t>
            </a:r>
            <a:r>
              <a:rPr lang="en-GB" sz="2000" dirty="0"/>
              <a:t> the Cognitive Approach to treating depression</a:t>
            </a:r>
            <a:endParaRPr lang="en-GB" sz="2400" dirty="0"/>
          </a:p>
        </p:txBody>
      </p:sp>
    </p:spTree>
    <p:extLst>
      <p:ext uri="{BB962C8B-B14F-4D97-AF65-F5344CB8AC3E}">
        <p14:creationId xmlns:p14="http://schemas.microsoft.com/office/powerpoint/2010/main" val="172291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504" y="1344217"/>
            <a:ext cx="12442983" cy="1080119"/>
          </a:xfrm>
        </p:spPr>
        <p:txBody>
          <a:bodyPr>
            <a:noAutofit/>
          </a:bodyPr>
          <a:lstStyle/>
          <a:p>
            <a:pPr marL="0" indent="0">
              <a:buNone/>
            </a:pPr>
            <a:r>
              <a:rPr lang="en-GB" sz="4000" b="1" dirty="0"/>
              <a:t>Starter – Beck &amp; Ellis from memory</a:t>
            </a:r>
            <a:endParaRPr lang="en-GB" sz="4000" dirty="0"/>
          </a:p>
          <a:p>
            <a:pPr>
              <a:buFont typeface="+mj-lt"/>
              <a:buAutoNum type="arabicPeriod"/>
            </a:pPr>
            <a:endParaRPr lang="en-GB" sz="2240" dirty="0"/>
          </a:p>
          <a:p>
            <a:pPr>
              <a:buFont typeface="+mj-lt"/>
              <a:buAutoNum type="arabicPeriod"/>
            </a:pPr>
            <a:endParaRPr lang="en-GB" sz="2240" dirty="0"/>
          </a:p>
        </p:txBody>
      </p:sp>
      <p:sp>
        <p:nvSpPr>
          <p:cNvPr id="7" name="TextBox 6">
            <a:extLst>
              <a:ext uri="{FF2B5EF4-FFF2-40B4-BE49-F238E27FC236}">
                <a16:creationId xmlns:a16="http://schemas.microsoft.com/office/drawing/2014/main" id="{F8DB3865-856D-4B78-9173-D702015B6349}"/>
              </a:ext>
            </a:extLst>
          </p:cNvPr>
          <p:cNvSpPr txBox="1"/>
          <p:nvPr/>
        </p:nvSpPr>
        <p:spPr>
          <a:xfrm>
            <a:off x="233895" y="1979432"/>
            <a:ext cx="5518833" cy="7171194"/>
          </a:xfrm>
          <a:prstGeom prst="rect">
            <a:avLst/>
          </a:prstGeom>
          <a:solidFill>
            <a:schemeClr val="accent3">
              <a:lumMod val="60000"/>
              <a:lumOff val="40000"/>
            </a:schemeClr>
          </a:solidFill>
        </p:spPr>
        <p:txBody>
          <a:bodyPr wrap="square" rtlCol="0">
            <a:spAutoFit/>
          </a:bodyPr>
          <a:lstStyle/>
          <a:p>
            <a:pPr marL="457200" lvl="0" indent="-457200">
              <a:buFont typeface="+mj-lt"/>
              <a:buAutoNum type="arabicPeriod"/>
            </a:pPr>
            <a:r>
              <a:rPr lang="en-GB" sz="3600" i="1" dirty="0"/>
              <a:t>Using only your memories, think about how Beck &amp; Ellis explained depression</a:t>
            </a:r>
          </a:p>
          <a:p>
            <a:pPr marL="457200" lvl="0" indent="-457200">
              <a:buFont typeface="+mj-lt"/>
              <a:buAutoNum type="arabicPeriod"/>
            </a:pPr>
            <a:r>
              <a:rPr lang="en-GB" sz="3600" i="1" dirty="0"/>
              <a:t>Jot down key points around each thought bubble.</a:t>
            </a:r>
          </a:p>
          <a:p>
            <a:pPr marL="457200" lvl="0" indent="-457200">
              <a:buFont typeface="+mj-lt"/>
              <a:buAutoNum type="arabicPeriod"/>
            </a:pPr>
            <a:r>
              <a:rPr lang="en-GB" sz="3600" i="1" dirty="0"/>
              <a:t>Summarise each explanation inside the thought bubbles and be ready to share with the class.</a:t>
            </a:r>
          </a:p>
          <a:p>
            <a:pPr marL="457200" lvl="0" indent="-457200">
              <a:buFont typeface="+mj-lt"/>
              <a:buAutoNum type="arabicPeriod"/>
            </a:pPr>
            <a:endParaRPr lang="en-GB" sz="2800" dirty="0"/>
          </a:p>
        </p:txBody>
      </p:sp>
      <p:sp>
        <p:nvSpPr>
          <p:cNvPr id="5" name="Rectangle 4">
            <a:extLst>
              <a:ext uri="{FF2B5EF4-FFF2-40B4-BE49-F238E27FC236}">
                <a16:creationId xmlns:a16="http://schemas.microsoft.com/office/drawing/2014/main" id="{FAC60819-28A1-4EE6-B568-7F602FB34B86}"/>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depression using Cognitive principles </a:t>
            </a:r>
          </a:p>
          <a:p>
            <a:pPr marL="342900" indent="-342900">
              <a:buFont typeface="Wingdings" panose="05000000000000000000" pitchFamily="2" charset="2"/>
              <a:buChar char="ü"/>
            </a:pPr>
            <a:r>
              <a:rPr lang="en-GB" sz="2000" b="1" u="sng" dirty="0"/>
              <a:t>Apply</a:t>
            </a:r>
            <a:r>
              <a:rPr lang="en-GB" sz="2000" b="1" dirty="0"/>
              <a:t> </a:t>
            </a:r>
            <a:r>
              <a:rPr lang="en-GB" sz="2000" dirty="0"/>
              <a:t>Cognitive principles to the treatment of depression </a:t>
            </a:r>
          </a:p>
          <a:p>
            <a:pPr marL="342900" indent="-342900">
              <a:buFont typeface="Wingdings" panose="05000000000000000000" pitchFamily="2" charset="2"/>
              <a:buChar char="ü"/>
            </a:pPr>
            <a:r>
              <a:rPr lang="en-GB" sz="2000" b="1" u="sng" dirty="0"/>
              <a:t>Evaluate</a:t>
            </a:r>
            <a:r>
              <a:rPr lang="en-GB" sz="2000" dirty="0"/>
              <a:t> the Cognitive Approach to treating depression</a:t>
            </a:r>
            <a:endParaRPr lang="en-GB" sz="2400" dirty="0"/>
          </a:p>
        </p:txBody>
      </p:sp>
      <p:sp>
        <p:nvSpPr>
          <p:cNvPr id="4" name="Thought Bubble: Cloud 3">
            <a:extLst>
              <a:ext uri="{FF2B5EF4-FFF2-40B4-BE49-F238E27FC236}">
                <a16:creationId xmlns:a16="http://schemas.microsoft.com/office/drawing/2014/main" id="{211E3047-2E07-4788-A8FA-FCB3FECA4179}"/>
              </a:ext>
            </a:extLst>
          </p:cNvPr>
          <p:cNvSpPr/>
          <p:nvPr/>
        </p:nvSpPr>
        <p:spPr>
          <a:xfrm>
            <a:off x="7336904" y="2327635"/>
            <a:ext cx="4888632" cy="3265054"/>
          </a:xfrm>
          <a:prstGeom prst="cloudCallout">
            <a:avLst>
              <a:gd name="adj1" fmla="val -37150"/>
              <a:gd name="adj2" fmla="val 94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62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C60819-28A1-4EE6-B568-7F602FB34B86}"/>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depression using Cognitive principles </a:t>
            </a:r>
          </a:p>
          <a:p>
            <a:pPr marL="342900" indent="-342900">
              <a:buFont typeface="Wingdings" panose="05000000000000000000" pitchFamily="2" charset="2"/>
              <a:buChar char="ü"/>
            </a:pPr>
            <a:r>
              <a:rPr lang="en-GB" sz="2000" b="1" u="sng" dirty="0"/>
              <a:t>Apply</a:t>
            </a:r>
            <a:r>
              <a:rPr lang="en-GB" sz="2000" b="1" dirty="0"/>
              <a:t> </a:t>
            </a:r>
            <a:r>
              <a:rPr lang="en-GB" sz="2000" dirty="0"/>
              <a:t>Cognitive principles to the treatment of depression </a:t>
            </a:r>
          </a:p>
          <a:p>
            <a:pPr marL="342900" indent="-342900">
              <a:buFont typeface="Wingdings" panose="05000000000000000000" pitchFamily="2" charset="2"/>
              <a:buChar char="ü"/>
            </a:pPr>
            <a:r>
              <a:rPr lang="en-GB" sz="2000" b="1" u="sng" dirty="0"/>
              <a:t>Evaluate</a:t>
            </a:r>
            <a:r>
              <a:rPr lang="en-GB" sz="2000" dirty="0"/>
              <a:t> the Cognitive Approach to treating depression</a:t>
            </a:r>
            <a:endParaRPr lang="en-GB" sz="2400" dirty="0"/>
          </a:p>
        </p:txBody>
      </p:sp>
      <p:grpSp>
        <p:nvGrpSpPr>
          <p:cNvPr id="17" name="Group 16">
            <a:extLst>
              <a:ext uri="{FF2B5EF4-FFF2-40B4-BE49-F238E27FC236}">
                <a16:creationId xmlns:a16="http://schemas.microsoft.com/office/drawing/2014/main" id="{F4DF2661-F55A-4CAA-88C3-014E6303D538}"/>
              </a:ext>
            </a:extLst>
          </p:cNvPr>
          <p:cNvGrpSpPr/>
          <p:nvPr/>
        </p:nvGrpSpPr>
        <p:grpSpPr>
          <a:xfrm>
            <a:off x="263330" y="0"/>
            <a:ext cx="12538270" cy="7684994"/>
            <a:chOff x="131665" y="-5849"/>
            <a:chExt cx="12538270" cy="7684994"/>
          </a:xfrm>
        </p:grpSpPr>
        <p:sp>
          <p:nvSpPr>
            <p:cNvPr id="15" name="TextBox 14">
              <a:extLst>
                <a:ext uri="{FF2B5EF4-FFF2-40B4-BE49-F238E27FC236}">
                  <a16:creationId xmlns:a16="http://schemas.microsoft.com/office/drawing/2014/main" id="{BC988239-E868-4755-B778-9F1AD5C4A3EE}"/>
                </a:ext>
              </a:extLst>
            </p:cNvPr>
            <p:cNvSpPr txBox="1"/>
            <p:nvPr/>
          </p:nvSpPr>
          <p:spPr>
            <a:xfrm>
              <a:off x="131665" y="1554391"/>
              <a:ext cx="12270164" cy="6124754"/>
            </a:xfrm>
            <a:prstGeom prst="rect">
              <a:avLst/>
            </a:prstGeom>
            <a:noFill/>
          </p:spPr>
          <p:txBody>
            <a:bodyPr wrap="square" rtlCol="0">
              <a:spAutoFit/>
            </a:bodyPr>
            <a:lstStyle/>
            <a:p>
              <a:r>
                <a:rPr lang="en-GB" sz="3200" b="1" u="sng" dirty="0" smtClean="0"/>
                <a:t>Cognitive Behaviour Therapy</a:t>
              </a:r>
              <a:endParaRPr lang="en-GB" sz="3200" b="1" u="sng" dirty="0"/>
            </a:p>
            <a:p>
              <a:pPr marL="342900" lvl="0" indent="-342900">
                <a:buFont typeface="Arial" panose="020B0604020202020204" pitchFamily="34" charset="0"/>
                <a:buChar char="•"/>
              </a:pPr>
              <a:r>
                <a:rPr lang="en-GB" sz="3600" dirty="0" smtClean="0"/>
                <a:t>Most commonly used treatment – depression &amp; other MHDs</a:t>
              </a:r>
            </a:p>
            <a:p>
              <a:pPr marL="342900" lvl="0" indent="-342900">
                <a:buFont typeface="Arial" panose="020B0604020202020204" pitchFamily="34" charset="0"/>
                <a:buChar char="•"/>
              </a:pPr>
              <a:r>
                <a:rPr lang="en-GB" sz="3600" dirty="0" smtClean="0"/>
                <a:t>Clinical Psychologists</a:t>
              </a:r>
            </a:p>
            <a:p>
              <a:pPr marL="342900" lvl="0" indent="-342900">
                <a:buFont typeface="Arial" panose="020B0604020202020204" pitchFamily="34" charset="0"/>
                <a:buChar char="•"/>
              </a:pPr>
              <a:r>
                <a:rPr lang="en-GB" sz="3600" dirty="0" smtClean="0"/>
                <a:t>Starts with assessment – clarification of problems</a:t>
              </a:r>
            </a:p>
            <a:p>
              <a:pPr marL="342900" lvl="0" indent="-342900">
                <a:buFont typeface="Arial" panose="020B0604020202020204" pitchFamily="34" charset="0"/>
                <a:buChar char="•"/>
              </a:pPr>
              <a:r>
                <a:rPr lang="en-GB" sz="3600" dirty="0" smtClean="0"/>
                <a:t>Identification of therapeutic goals together &amp; form plan</a:t>
              </a:r>
            </a:p>
            <a:p>
              <a:pPr marL="342900" lvl="0" indent="-342900">
                <a:buFont typeface="Arial" panose="020B0604020202020204" pitchFamily="34" charset="0"/>
                <a:buChar char="•"/>
              </a:pPr>
              <a:r>
                <a:rPr lang="en-GB" sz="3600" dirty="0" smtClean="0"/>
                <a:t>Identification &amp; challenging negative thought patterns &amp; replace with effective behaviours</a:t>
              </a:r>
            </a:p>
            <a:p>
              <a:pPr marL="342900" lvl="0" indent="-342900">
                <a:buFont typeface="Arial" panose="020B0604020202020204" pitchFamily="34" charset="0"/>
                <a:buChar char="•"/>
              </a:pPr>
              <a:r>
                <a:rPr lang="en-GB" sz="3600" b="1" u="sng" dirty="0" smtClean="0"/>
                <a:t>Behavioural activation</a:t>
              </a:r>
              <a:r>
                <a:rPr lang="en-GB" sz="3600" dirty="0" smtClean="0"/>
                <a:t> – used alongside CBT to encourage activity &amp; engagement in enjoyable activities – therefore making beliefs seem even more irrational.</a:t>
              </a:r>
              <a:endParaRPr lang="en-GB" sz="3600" b="1" u="sng" dirty="0" smtClean="0"/>
            </a:p>
            <a:p>
              <a:pPr marL="342900" lvl="0" indent="-342900">
                <a:buFont typeface="Arial" panose="020B0604020202020204" pitchFamily="34" charset="0"/>
                <a:buChar char="•"/>
              </a:pPr>
              <a:endParaRPr lang="en-GB" sz="3600" dirty="0"/>
            </a:p>
          </p:txBody>
        </p:sp>
        <p:pic>
          <p:nvPicPr>
            <p:cNvPr id="16" name="Picture 2" descr="Image result for note taking">
              <a:extLst>
                <a:ext uri="{FF2B5EF4-FFF2-40B4-BE49-F238E27FC236}">
                  <a16:creationId xmlns:a16="http://schemas.microsoft.com/office/drawing/2014/main" id="{9D078BB4-6A99-4EC4-8128-A2E90C4CF5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7323" y="-5849"/>
              <a:ext cx="1922612" cy="17821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17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DB3865-856D-4B78-9173-D702015B6349}"/>
              </a:ext>
            </a:extLst>
          </p:cNvPr>
          <p:cNvSpPr txBox="1"/>
          <p:nvPr/>
        </p:nvSpPr>
        <p:spPr>
          <a:xfrm>
            <a:off x="203953" y="1704256"/>
            <a:ext cx="12483346" cy="7786747"/>
          </a:xfrm>
          <a:prstGeom prst="rect">
            <a:avLst/>
          </a:prstGeom>
          <a:solidFill>
            <a:schemeClr val="accent3">
              <a:lumMod val="60000"/>
              <a:lumOff val="40000"/>
            </a:schemeClr>
          </a:solidFill>
        </p:spPr>
        <p:txBody>
          <a:bodyPr wrap="square" rtlCol="0">
            <a:spAutoFit/>
          </a:bodyPr>
          <a:lstStyle/>
          <a:p>
            <a:r>
              <a:rPr lang="en-GB" b="1" u="sng" dirty="0"/>
              <a:t>Activity 1 – Treating depression using Beck’s cognitive therapy &amp; Ellis’s rational emotive behaviour therapy (REBT)</a:t>
            </a:r>
            <a:endParaRPr lang="en-GB" dirty="0"/>
          </a:p>
          <a:p>
            <a:r>
              <a:rPr lang="en-GB" b="1" dirty="0"/>
              <a:t>Below is an excerpt from an interview with a depressed patient. Read the excerpt and do the following:</a:t>
            </a:r>
          </a:p>
          <a:p>
            <a:pPr marL="457200" lvl="0" indent="-457200">
              <a:buFont typeface="+mj-lt"/>
              <a:buAutoNum type="arabicPeriod"/>
            </a:pPr>
            <a:r>
              <a:rPr lang="en-GB" b="1" dirty="0"/>
              <a:t>Use a highlighter to identify the negative thinking within the excerpt.</a:t>
            </a:r>
          </a:p>
          <a:p>
            <a:pPr marL="457200" lvl="0" indent="-457200">
              <a:buFont typeface="+mj-lt"/>
              <a:buAutoNum type="arabicPeriod"/>
            </a:pPr>
            <a:r>
              <a:rPr lang="en-GB" b="1" dirty="0"/>
              <a:t>Complete the table on the next page: a) describing key processes within Beck &amp; Ellis’s therapeutic models (use p.148 &amp; 150) to help you; b) explaining how the model could be used to treat the individual below (e.g. what questions is the therapist likely to ask &amp; what answers might they get).</a:t>
            </a:r>
          </a:p>
          <a:p>
            <a:r>
              <a:rPr lang="en-GB" dirty="0"/>
              <a:t> </a:t>
            </a:r>
          </a:p>
          <a:p>
            <a:r>
              <a:rPr lang="en-GB" i="1" dirty="0"/>
              <a:t>I’m finding it impossible to cope at work. However hard I seem to work it never all gets done and I’m constantly running to stand still. The boss doesn’t seem to notice that I’m struggling but then again he doesn’t think much of me anyway and if I tell him I can’t manage he’ll just think I’m even more useless than he does already. I should never have gone for that promotion. I knew I wasn’t really up to it. They probably only gave me the job so I’d screw up and they’d have an excuse for firing me. Now I am screwing up and it’s hurting the company, the clients are upset and it’s all my fault. I should go for another job but with my track record I’d be lucky to end up cleaning the toilets and I’ve got to think about the mortgage. I suppose I could just jack it all in and say, ‘f*** it!’ but I can’t, I’ve got my family to think about, God knows I’m a bad enough husband and father as it is</a:t>
            </a:r>
            <a:r>
              <a:rPr lang="en-GB" i="1" dirty="0" smtClean="0"/>
              <a:t>.</a:t>
            </a:r>
            <a:endParaRPr lang="en-GB" dirty="0"/>
          </a:p>
        </p:txBody>
      </p:sp>
      <p:sp>
        <p:nvSpPr>
          <p:cNvPr id="10" name="Rectangle 9">
            <a:extLst>
              <a:ext uri="{FF2B5EF4-FFF2-40B4-BE49-F238E27FC236}">
                <a16:creationId xmlns:a16="http://schemas.microsoft.com/office/drawing/2014/main" id="{FB5D63DA-68D0-4BEA-ACFC-378496D37B8C}"/>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depression using Cognitive principles </a:t>
            </a:r>
          </a:p>
          <a:p>
            <a:pPr marL="342900" indent="-342900">
              <a:buFont typeface="Wingdings" panose="05000000000000000000" pitchFamily="2" charset="2"/>
              <a:buChar char="ü"/>
            </a:pPr>
            <a:r>
              <a:rPr lang="en-GB" sz="2000" b="1" u="sng" dirty="0"/>
              <a:t>Apply</a:t>
            </a:r>
            <a:r>
              <a:rPr lang="en-GB" sz="2000" b="1" dirty="0"/>
              <a:t> </a:t>
            </a:r>
            <a:r>
              <a:rPr lang="en-GB" sz="2000" dirty="0"/>
              <a:t>Cognitive principles to the treatment of depression </a:t>
            </a:r>
          </a:p>
          <a:p>
            <a:pPr marL="342900" indent="-342900">
              <a:buFont typeface="Wingdings" panose="05000000000000000000" pitchFamily="2" charset="2"/>
              <a:buChar char="ü"/>
            </a:pPr>
            <a:r>
              <a:rPr lang="en-GB" sz="2000" b="1" u="sng" dirty="0"/>
              <a:t>Evaluate</a:t>
            </a:r>
            <a:r>
              <a:rPr lang="en-GB" sz="2000" dirty="0"/>
              <a:t> the Cognitive Approach to treating depression</a:t>
            </a:r>
            <a:endParaRPr lang="en-GB" sz="2400" dirty="0"/>
          </a:p>
        </p:txBody>
      </p:sp>
      <p:graphicFrame>
        <p:nvGraphicFramePr>
          <p:cNvPr id="2" name="Table 1"/>
          <p:cNvGraphicFramePr>
            <a:graphicFrameLocks noGrp="1"/>
          </p:cNvGraphicFramePr>
          <p:nvPr>
            <p:extLst>
              <p:ext uri="{D42A27DB-BD31-4B8C-83A1-F6EECF244321}">
                <p14:modId xmlns:p14="http://schemas.microsoft.com/office/powerpoint/2010/main" val="2843507671"/>
              </p:ext>
            </p:extLst>
          </p:nvPr>
        </p:nvGraphicFramePr>
        <p:xfrm>
          <a:off x="203953" y="1704256"/>
          <a:ext cx="12484506" cy="7772400"/>
        </p:xfrm>
        <a:graphic>
          <a:graphicData uri="http://schemas.openxmlformats.org/drawingml/2006/table">
            <a:tbl>
              <a:tblPr firstRow="1" bandRow="1">
                <a:tableStyleId>{5C22544A-7EE6-4342-B048-85BDC9FD1C3A}</a:tableStyleId>
              </a:tblPr>
              <a:tblGrid>
                <a:gridCol w="6242253">
                  <a:extLst>
                    <a:ext uri="{9D8B030D-6E8A-4147-A177-3AD203B41FA5}">
                      <a16:colId xmlns:a16="http://schemas.microsoft.com/office/drawing/2014/main" val="285252307"/>
                    </a:ext>
                  </a:extLst>
                </a:gridCol>
                <a:gridCol w="6242253">
                  <a:extLst>
                    <a:ext uri="{9D8B030D-6E8A-4147-A177-3AD203B41FA5}">
                      <a16:colId xmlns:a16="http://schemas.microsoft.com/office/drawing/2014/main" val="2507545609"/>
                    </a:ext>
                  </a:extLst>
                </a:gridCol>
              </a:tblGrid>
              <a:tr h="370840">
                <a:tc>
                  <a:txBody>
                    <a:bodyPr/>
                    <a:lstStyle/>
                    <a:p>
                      <a:r>
                        <a:rPr lang="en-GB" dirty="0" smtClean="0"/>
                        <a:t>CBT - Beck</a:t>
                      </a:r>
                      <a:endParaRPr lang="en-GB" dirty="0"/>
                    </a:p>
                  </a:txBody>
                  <a:tcPr/>
                </a:tc>
                <a:tc>
                  <a:txBody>
                    <a:bodyPr/>
                    <a:lstStyle/>
                    <a:p>
                      <a:r>
                        <a:rPr lang="en-GB" dirty="0" smtClean="0"/>
                        <a:t>Link to scenario</a:t>
                      </a:r>
                      <a:endParaRPr lang="en-GB" dirty="0"/>
                    </a:p>
                  </a:txBody>
                  <a:tcPr/>
                </a:tc>
                <a:extLst>
                  <a:ext uri="{0D108BD9-81ED-4DB2-BD59-A6C34878D82A}">
                    <a16:rowId xmlns:a16="http://schemas.microsoft.com/office/drawing/2014/main" val="965875932"/>
                  </a:ext>
                </a:extLst>
              </a:tr>
              <a:tr h="370840">
                <a:tc>
                  <a:txBody>
                    <a:bodyPr/>
                    <a:lstStyle/>
                    <a:p>
                      <a:r>
                        <a:rPr lang="en-GB" sz="4000" dirty="0" smtClean="0"/>
                        <a:t>Negative</a:t>
                      </a:r>
                      <a:r>
                        <a:rPr lang="en-GB" sz="4000" baseline="0" dirty="0" smtClean="0"/>
                        <a:t> triad:</a:t>
                      </a:r>
                    </a:p>
                    <a:p>
                      <a:pPr marL="342900" indent="-342900">
                        <a:buFont typeface="Arial" panose="020B0604020202020204" pitchFamily="34" charset="0"/>
                        <a:buChar char="•"/>
                      </a:pPr>
                      <a:r>
                        <a:rPr lang="en-GB" sz="4000" baseline="0" dirty="0" smtClean="0"/>
                        <a:t>Thoughts about the world</a:t>
                      </a:r>
                    </a:p>
                    <a:p>
                      <a:pPr marL="342900" indent="-342900">
                        <a:buFont typeface="Arial" panose="020B0604020202020204" pitchFamily="34" charset="0"/>
                        <a:buChar char="•"/>
                      </a:pPr>
                      <a:r>
                        <a:rPr lang="en-GB" sz="4000" baseline="0" dirty="0" smtClean="0"/>
                        <a:t>Thoughts about the self</a:t>
                      </a:r>
                    </a:p>
                    <a:p>
                      <a:pPr marL="342900" indent="-342900">
                        <a:buFont typeface="Arial" panose="020B0604020202020204" pitchFamily="34" charset="0"/>
                        <a:buChar char="•"/>
                      </a:pPr>
                      <a:r>
                        <a:rPr lang="en-GB" sz="4000" baseline="0" dirty="0" smtClean="0"/>
                        <a:t>Thoughts about the future</a:t>
                      </a:r>
                    </a:p>
                    <a:p>
                      <a:pPr marL="0" indent="0">
                        <a:buFont typeface="Arial" panose="020B0604020202020204" pitchFamily="34" charset="0"/>
                        <a:buNone/>
                      </a:pPr>
                      <a:endParaRPr lang="en-GB" sz="4000" baseline="0" dirty="0" smtClean="0"/>
                    </a:p>
                    <a:p>
                      <a:pPr marL="457200" indent="-457200">
                        <a:buFont typeface="Arial" panose="020B0604020202020204" pitchFamily="34" charset="0"/>
                        <a:buAutoNum type="arabicPeriod"/>
                      </a:pPr>
                      <a:r>
                        <a:rPr lang="en-GB" sz="4000" baseline="0" dirty="0" smtClean="0"/>
                        <a:t>Challenge thoughts</a:t>
                      </a:r>
                    </a:p>
                    <a:p>
                      <a:pPr marL="457200" indent="-457200">
                        <a:buFont typeface="Arial" panose="020B0604020202020204" pitchFamily="34" charset="0"/>
                        <a:buAutoNum type="arabicPeriod"/>
                      </a:pPr>
                      <a:r>
                        <a:rPr lang="en-GB" sz="4000" baseline="0" dirty="0" smtClean="0"/>
                        <a:t>Set homework (record when someone was nice to them) – ‘patient as scientist’ testing reality of negative beliefs </a:t>
                      </a:r>
                    </a:p>
                  </a:txBody>
                  <a:tcPr/>
                </a:tc>
                <a:tc>
                  <a:txBody>
                    <a:bodyPr/>
                    <a:lstStyle/>
                    <a:p>
                      <a:pPr marL="342900" indent="-342900">
                        <a:buFont typeface="Arial" panose="020B0604020202020204" pitchFamily="34" charset="0"/>
                        <a:buChar char="•"/>
                      </a:pPr>
                      <a:r>
                        <a:rPr lang="en-GB" sz="2800" dirty="0" smtClean="0"/>
                        <a:t>“They probably</a:t>
                      </a:r>
                      <a:r>
                        <a:rPr lang="en-GB" sz="2800" baseline="0" dirty="0" smtClean="0"/>
                        <a:t> gave me the job because I’d screw it up and they could fire me” (World)</a:t>
                      </a:r>
                    </a:p>
                    <a:p>
                      <a:pPr marL="342900" indent="-342900">
                        <a:buFont typeface="Arial" panose="020B0604020202020204" pitchFamily="34" charset="0"/>
                        <a:buChar char="•"/>
                      </a:pPr>
                      <a:r>
                        <a:rPr lang="en-GB" sz="2800" baseline="0" dirty="0" smtClean="0"/>
                        <a:t>“God knows I’m a bad enough husband and father as it is” (Self)</a:t>
                      </a:r>
                    </a:p>
                    <a:p>
                      <a:pPr marL="342900" indent="-342900">
                        <a:buFont typeface="Arial" panose="020B0604020202020204" pitchFamily="34" charset="0"/>
                        <a:buChar char="•"/>
                      </a:pPr>
                      <a:r>
                        <a:rPr lang="en-GB" sz="2800" baseline="0" dirty="0" smtClean="0"/>
                        <a:t>“I’d be lucky to end up cleaning the toilets” (Future)</a:t>
                      </a:r>
                    </a:p>
                    <a:p>
                      <a:pPr marL="342900" indent="-342900">
                        <a:buFont typeface="Arial" panose="020B0604020202020204" pitchFamily="34" charset="0"/>
                        <a:buChar char="•"/>
                      </a:pPr>
                      <a:endParaRPr lang="en-GB" sz="2800" baseline="0" dirty="0" smtClean="0"/>
                    </a:p>
                    <a:p>
                      <a:pPr marL="457200" indent="-457200">
                        <a:buFont typeface="Arial" panose="020B0604020202020204" pitchFamily="34" charset="0"/>
                        <a:buAutoNum type="arabicPeriod"/>
                      </a:pPr>
                      <a:r>
                        <a:rPr lang="en-GB" sz="2800" baseline="0" dirty="0" smtClean="0"/>
                        <a:t>What did you have to do to get the promotion? Who were you up against? How long was the interview? Why would the company set someone up to fail?</a:t>
                      </a:r>
                    </a:p>
                    <a:p>
                      <a:pPr marL="457200" indent="-457200">
                        <a:buFont typeface="Arial" panose="020B0604020202020204" pitchFamily="34" charset="0"/>
                        <a:buAutoNum type="arabicPeriod"/>
                      </a:pPr>
                      <a:r>
                        <a:rPr lang="en-GB" sz="2800" baseline="0" dirty="0" smtClean="0"/>
                        <a:t>Use a diary to record all the positive comments about you made by your wife and children over the next week.</a:t>
                      </a:r>
                      <a:endParaRPr lang="en-GB" baseline="0" dirty="0" smtClean="0"/>
                    </a:p>
                    <a:p>
                      <a:pPr marL="457200" indent="-457200">
                        <a:buFont typeface="Arial" panose="020B0604020202020204" pitchFamily="34" charset="0"/>
                        <a:buAutoNum type="arabicPeriod"/>
                      </a:pPr>
                      <a:endParaRPr lang="en-GB" dirty="0"/>
                    </a:p>
                  </a:txBody>
                  <a:tcPr/>
                </a:tc>
                <a:extLst>
                  <a:ext uri="{0D108BD9-81ED-4DB2-BD59-A6C34878D82A}">
                    <a16:rowId xmlns:a16="http://schemas.microsoft.com/office/drawing/2014/main" val="61320040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64724139"/>
              </p:ext>
            </p:extLst>
          </p:nvPr>
        </p:nvGraphicFramePr>
        <p:xfrm>
          <a:off x="158547" y="1689909"/>
          <a:ext cx="12484506" cy="7879080"/>
        </p:xfrm>
        <a:graphic>
          <a:graphicData uri="http://schemas.openxmlformats.org/drawingml/2006/table">
            <a:tbl>
              <a:tblPr firstRow="1" bandRow="1">
                <a:tableStyleId>{5C22544A-7EE6-4342-B048-85BDC9FD1C3A}</a:tableStyleId>
              </a:tblPr>
              <a:tblGrid>
                <a:gridCol w="6242253">
                  <a:extLst>
                    <a:ext uri="{9D8B030D-6E8A-4147-A177-3AD203B41FA5}">
                      <a16:colId xmlns:a16="http://schemas.microsoft.com/office/drawing/2014/main" val="285252307"/>
                    </a:ext>
                  </a:extLst>
                </a:gridCol>
                <a:gridCol w="6242253">
                  <a:extLst>
                    <a:ext uri="{9D8B030D-6E8A-4147-A177-3AD203B41FA5}">
                      <a16:colId xmlns:a16="http://schemas.microsoft.com/office/drawing/2014/main" val="2507545609"/>
                    </a:ext>
                  </a:extLst>
                </a:gridCol>
              </a:tblGrid>
              <a:tr h="370840">
                <a:tc>
                  <a:txBody>
                    <a:bodyPr/>
                    <a:lstStyle/>
                    <a:p>
                      <a:r>
                        <a:rPr lang="en-GB" dirty="0" smtClean="0"/>
                        <a:t>CBT – Ellis REBT</a:t>
                      </a:r>
                      <a:endParaRPr lang="en-GB" dirty="0"/>
                    </a:p>
                  </a:txBody>
                  <a:tcPr/>
                </a:tc>
                <a:tc>
                  <a:txBody>
                    <a:bodyPr/>
                    <a:lstStyle/>
                    <a:p>
                      <a:r>
                        <a:rPr lang="en-GB" dirty="0" smtClean="0"/>
                        <a:t>Link to scenario</a:t>
                      </a:r>
                      <a:endParaRPr lang="en-GB" dirty="0"/>
                    </a:p>
                  </a:txBody>
                  <a:tcPr/>
                </a:tc>
                <a:extLst>
                  <a:ext uri="{0D108BD9-81ED-4DB2-BD59-A6C34878D82A}">
                    <a16:rowId xmlns:a16="http://schemas.microsoft.com/office/drawing/2014/main" val="965875932"/>
                  </a:ext>
                </a:extLst>
              </a:tr>
              <a:tr h="370840">
                <a:tc>
                  <a:txBody>
                    <a:bodyPr/>
                    <a:lstStyle/>
                    <a:p>
                      <a:r>
                        <a:rPr lang="en-GB" sz="2800" dirty="0" smtClean="0"/>
                        <a:t>ABCDE</a:t>
                      </a:r>
                      <a:r>
                        <a:rPr lang="en-GB" sz="2800" baseline="0" dirty="0" smtClean="0"/>
                        <a:t> Model</a:t>
                      </a:r>
                    </a:p>
                    <a:p>
                      <a:r>
                        <a:rPr lang="en-GB" sz="2800" b="1" baseline="0" dirty="0" smtClean="0"/>
                        <a:t>Activating event </a:t>
                      </a:r>
                      <a:r>
                        <a:rPr lang="en-GB" sz="2800" baseline="0" dirty="0" smtClean="0"/>
                        <a:t>– what was the thing that caused the negative belief?</a:t>
                      </a:r>
                    </a:p>
                    <a:p>
                      <a:r>
                        <a:rPr lang="en-GB" sz="2800" b="1" baseline="0" dirty="0" smtClean="0"/>
                        <a:t>Beliefs</a:t>
                      </a:r>
                      <a:r>
                        <a:rPr lang="en-GB" sz="2800" baseline="0" dirty="0" smtClean="0"/>
                        <a:t> –range of irrational beliefs : ‘musturbation’ to always succeed / achieve perfection; ‘I-can’t-stand-it-itis’ major disaster = when something doesn’t always run smoothly; Utopianism – life is always meant to be fair</a:t>
                      </a:r>
                    </a:p>
                    <a:p>
                      <a:r>
                        <a:rPr lang="en-GB" sz="2800" b="1" baseline="0" dirty="0" smtClean="0"/>
                        <a:t>Consequences</a:t>
                      </a:r>
                      <a:r>
                        <a:rPr lang="en-GB" sz="2800" baseline="0" dirty="0" smtClean="0"/>
                        <a:t> – what are the behavioural &amp; emotional consequences of beliefs?</a:t>
                      </a:r>
                    </a:p>
                    <a:p>
                      <a:r>
                        <a:rPr lang="en-GB" sz="2800" b="1" baseline="0" dirty="0" smtClean="0"/>
                        <a:t>Dispute</a:t>
                      </a:r>
                      <a:r>
                        <a:rPr lang="en-GB" sz="2800" baseline="0" dirty="0" smtClean="0"/>
                        <a:t> – challenging the irrational thoughts with an argument</a:t>
                      </a:r>
                    </a:p>
                    <a:p>
                      <a:r>
                        <a:rPr lang="en-GB" sz="2800" b="1" baseline="0" dirty="0" smtClean="0"/>
                        <a:t>Effect</a:t>
                      </a:r>
                      <a:r>
                        <a:rPr lang="en-GB" sz="2800" baseline="0" dirty="0" smtClean="0"/>
                        <a:t> – what is the intended outcome of the dispute?</a:t>
                      </a:r>
                      <a:endParaRPr lang="en-GB" sz="3200" baseline="0" dirty="0" smtClean="0"/>
                    </a:p>
                  </a:txBody>
                  <a:tcPr/>
                </a:tc>
                <a:tc>
                  <a:txBody>
                    <a:bodyPr/>
                    <a:lstStyle/>
                    <a:p>
                      <a:pPr marL="342900" indent="-342900">
                        <a:buFont typeface="Arial" panose="020B0604020202020204" pitchFamily="34" charset="0"/>
                        <a:buChar char="•"/>
                      </a:pPr>
                      <a:r>
                        <a:rPr lang="en-GB" sz="2400" baseline="0" dirty="0" smtClean="0"/>
                        <a:t>A – Struggling with workload due to new promotion</a:t>
                      </a:r>
                    </a:p>
                    <a:p>
                      <a:pPr marL="342900" indent="-342900">
                        <a:buFont typeface="Arial" panose="020B0604020202020204" pitchFamily="34" charset="0"/>
                        <a:buChar char="•"/>
                      </a:pPr>
                      <a:r>
                        <a:rPr lang="en-GB" sz="2400" baseline="0" dirty="0" smtClean="0"/>
                        <a:t>B – I can’t cope; boss won’t listen &amp; doesn’t understand; they only gave me promotion to fire me - ‘I-can’t-stand-it-itis’ </a:t>
                      </a:r>
                    </a:p>
                    <a:p>
                      <a:pPr marL="342900" indent="-342900">
                        <a:buFont typeface="Arial" panose="020B0604020202020204" pitchFamily="34" charset="0"/>
                        <a:buChar char="•"/>
                      </a:pPr>
                      <a:r>
                        <a:rPr lang="en-GB" sz="2400" baseline="0" dirty="0" smtClean="0"/>
                        <a:t>C – Depression, anxiety about job and the future, anxiety in other areas of life &amp; defeatist behaviour</a:t>
                      </a:r>
                    </a:p>
                    <a:p>
                      <a:pPr marL="342900" indent="-342900">
                        <a:buFont typeface="Arial" panose="020B0604020202020204" pitchFamily="34" charset="0"/>
                        <a:buChar char="•"/>
                      </a:pPr>
                      <a:r>
                        <a:rPr lang="en-GB" sz="2400" baseline="0" dirty="0" smtClean="0"/>
                        <a:t>D – What is it you can’t cope with? Why won’t your boss understand? Why do you not think he will listen? Why would you get a promotion if they didn’t think you could handle it?</a:t>
                      </a:r>
                    </a:p>
                    <a:p>
                      <a:pPr marL="342900" indent="-342900">
                        <a:buFont typeface="Arial" panose="020B0604020202020204" pitchFamily="34" charset="0"/>
                        <a:buChar char="•"/>
                      </a:pPr>
                      <a:r>
                        <a:rPr lang="en-GB" sz="2400" baseline="0" dirty="0" smtClean="0"/>
                        <a:t>E - Get patient to think more rationally about their promotion and come to understand that </a:t>
                      </a:r>
                      <a:r>
                        <a:rPr lang="en-GB" sz="2400" baseline="0" smtClean="0"/>
                        <a:t>things </a:t>
                      </a:r>
                      <a:r>
                        <a:rPr lang="en-GB" sz="2400" baseline="0" smtClean="0"/>
                        <a:t>don’t  </a:t>
                      </a:r>
                      <a:r>
                        <a:rPr lang="en-GB" sz="2400" baseline="0" dirty="0" smtClean="0"/>
                        <a:t>always run to plan</a:t>
                      </a:r>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endParaRPr lang="en-GB" sz="2400" dirty="0"/>
                    </a:p>
                  </a:txBody>
                  <a:tcPr/>
                </a:tc>
                <a:extLst>
                  <a:ext uri="{0D108BD9-81ED-4DB2-BD59-A6C34878D82A}">
                    <a16:rowId xmlns:a16="http://schemas.microsoft.com/office/drawing/2014/main" val="613200408"/>
                  </a:ext>
                </a:extLst>
              </a:tr>
            </a:tbl>
          </a:graphicData>
        </a:graphic>
      </p:graphicFrame>
    </p:spTree>
    <p:extLst>
      <p:ext uri="{BB962C8B-B14F-4D97-AF65-F5344CB8AC3E}">
        <p14:creationId xmlns:p14="http://schemas.microsoft.com/office/powerpoint/2010/main" val="16568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DB3865-856D-4B78-9173-D702015B6349}"/>
              </a:ext>
            </a:extLst>
          </p:cNvPr>
          <p:cNvSpPr txBox="1"/>
          <p:nvPr/>
        </p:nvSpPr>
        <p:spPr>
          <a:xfrm>
            <a:off x="203953" y="1704256"/>
            <a:ext cx="12483346" cy="7786747"/>
          </a:xfrm>
          <a:prstGeom prst="rect">
            <a:avLst/>
          </a:prstGeom>
          <a:solidFill>
            <a:schemeClr val="accent3">
              <a:lumMod val="60000"/>
              <a:lumOff val="40000"/>
            </a:schemeClr>
          </a:solidFill>
        </p:spPr>
        <p:txBody>
          <a:bodyPr wrap="square" rtlCol="0">
            <a:spAutoFit/>
          </a:bodyPr>
          <a:lstStyle/>
          <a:p>
            <a:r>
              <a:rPr lang="en-GB" b="1" u="sng" dirty="0"/>
              <a:t>Activity </a:t>
            </a:r>
            <a:r>
              <a:rPr lang="en-GB" b="1" u="sng" dirty="0" smtClean="0"/>
              <a:t>2 </a:t>
            </a:r>
            <a:r>
              <a:rPr lang="en-GB" b="1" u="sng" dirty="0"/>
              <a:t>– Apply it – Methods: Clinical Trials of </a:t>
            </a:r>
            <a:r>
              <a:rPr lang="en-GB" b="1" u="sng" dirty="0" smtClean="0"/>
              <a:t>CBT</a:t>
            </a:r>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dirty="0"/>
          </a:p>
        </p:txBody>
      </p:sp>
      <p:sp>
        <p:nvSpPr>
          <p:cNvPr id="10" name="Rectangle 9">
            <a:extLst>
              <a:ext uri="{FF2B5EF4-FFF2-40B4-BE49-F238E27FC236}">
                <a16:creationId xmlns:a16="http://schemas.microsoft.com/office/drawing/2014/main" id="{FB5D63DA-68D0-4BEA-ACFC-378496D37B8C}"/>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depression using Cognitive principles </a:t>
            </a:r>
          </a:p>
          <a:p>
            <a:pPr marL="342900" indent="-342900">
              <a:buFont typeface="Wingdings" panose="05000000000000000000" pitchFamily="2" charset="2"/>
              <a:buChar char="ü"/>
            </a:pPr>
            <a:r>
              <a:rPr lang="en-GB" sz="2000" b="1" u="sng" dirty="0"/>
              <a:t>Apply</a:t>
            </a:r>
            <a:r>
              <a:rPr lang="en-GB" sz="2000" b="1" dirty="0"/>
              <a:t> </a:t>
            </a:r>
            <a:r>
              <a:rPr lang="en-GB" sz="2000" dirty="0"/>
              <a:t>Cognitive principles to the treatment of depression </a:t>
            </a:r>
          </a:p>
          <a:p>
            <a:pPr marL="342900" indent="-342900">
              <a:buFont typeface="Wingdings" panose="05000000000000000000" pitchFamily="2" charset="2"/>
              <a:buChar char="ü"/>
            </a:pPr>
            <a:r>
              <a:rPr lang="en-GB" sz="2000" b="1" u="sng" dirty="0"/>
              <a:t>Evaluate</a:t>
            </a:r>
            <a:r>
              <a:rPr lang="en-GB" sz="2000" dirty="0"/>
              <a:t> the Cognitive Approach to treating depression</a:t>
            </a:r>
            <a:endParaRPr lang="en-GB" sz="24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l="9027" t="33296" r="1924" b="11796"/>
          <a:stretch/>
        </p:blipFill>
        <p:spPr bwMode="auto">
          <a:xfrm>
            <a:off x="928192" y="2568352"/>
            <a:ext cx="10369152"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510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0504" y="1416224"/>
            <a:ext cx="12536796" cy="6986528"/>
          </a:xfrm>
          <a:prstGeom prst="rect">
            <a:avLst/>
          </a:prstGeom>
          <a:solidFill>
            <a:schemeClr val="accent3">
              <a:lumMod val="60000"/>
              <a:lumOff val="40000"/>
            </a:schemeClr>
          </a:solidFill>
        </p:spPr>
        <p:txBody>
          <a:bodyPr wrap="square" rtlCol="0">
            <a:spAutoFit/>
          </a:bodyPr>
          <a:lstStyle/>
          <a:p>
            <a:r>
              <a:rPr lang="en-GB" sz="3200" b="1" u="sng" dirty="0"/>
              <a:t>Activity </a:t>
            </a:r>
            <a:r>
              <a:rPr lang="en-GB" sz="3200" b="1" u="sng" dirty="0" smtClean="0"/>
              <a:t>3: </a:t>
            </a:r>
            <a:r>
              <a:rPr lang="en-GB" sz="3200" b="1" u="sng" dirty="0"/>
              <a:t>Evaluating the Cognitive Approach to </a:t>
            </a:r>
            <a:r>
              <a:rPr lang="en-GB" sz="3200" b="1" u="sng" dirty="0" smtClean="0"/>
              <a:t>treating </a:t>
            </a:r>
            <a:r>
              <a:rPr lang="en-GB" sz="3200" b="1" u="sng" dirty="0"/>
              <a:t>depression</a:t>
            </a:r>
            <a:endParaRPr lang="en-GB" sz="3200" dirty="0"/>
          </a:p>
          <a:p>
            <a:pPr marL="514350" indent="-514350">
              <a:buFont typeface="+mj-lt"/>
              <a:buAutoNum type="arabicPeriod"/>
            </a:pPr>
            <a:r>
              <a:rPr lang="en-GB" sz="3200" dirty="0"/>
              <a:t>Read the evaluation of the Cognitive Approach to </a:t>
            </a:r>
            <a:r>
              <a:rPr lang="en-GB" sz="3200" dirty="0" smtClean="0"/>
              <a:t>treating </a:t>
            </a:r>
            <a:r>
              <a:rPr lang="en-GB" sz="3200" dirty="0"/>
              <a:t>depression (</a:t>
            </a:r>
            <a:r>
              <a:rPr lang="en-GB" sz="3200" dirty="0" smtClean="0"/>
              <a:t>p.151), </a:t>
            </a:r>
            <a:r>
              <a:rPr lang="en-GB" sz="3200" dirty="0"/>
              <a:t>other textbooks and the AO3 points on </a:t>
            </a:r>
            <a:r>
              <a:rPr lang="en-GB" sz="3200" dirty="0">
                <a:hlinkClick r:id="rId3"/>
              </a:rPr>
              <a:t>www.simplypsychology.org</a:t>
            </a:r>
            <a:r>
              <a:rPr lang="en-GB" sz="3200" dirty="0"/>
              <a:t> /  </a:t>
            </a:r>
          </a:p>
          <a:p>
            <a:pPr marL="514350" indent="-514350">
              <a:buFont typeface="+mj-lt"/>
              <a:buAutoNum type="arabicPeriod"/>
            </a:pPr>
            <a:r>
              <a:rPr lang="en-GB" sz="3200" dirty="0"/>
              <a:t>Produce a table evaluating this research.</a:t>
            </a:r>
          </a:p>
          <a:p>
            <a:pPr marL="514350" indent="-514350">
              <a:buFont typeface="+mj-lt"/>
              <a:buAutoNum type="arabicPeriod"/>
            </a:pPr>
            <a:endParaRPr lang="en-GB" sz="3200" dirty="0"/>
          </a:p>
          <a:p>
            <a:endParaRPr lang="en-GB" sz="3200" dirty="0"/>
          </a:p>
          <a:p>
            <a:endParaRPr lang="en-GB" sz="3200" dirty="0"/>
          </a:p>
          <a:p>
            <a:endParaRPr lang="en-GB" sz="3200" dirty="0"/>
          </a:p>
          <a:p>
            <a:endParaRPr lang="en-GB" sz="3200" dirty="0"/>
          </a:p>
          <a:p>
            <a:pPr marL="1154430" lvl="1" indent="-514350">
              <a:buFont typeface="Arial" panose="020B0604020202020204" pitchFamily="34" charset="0"/>
              <a:buChar char="•"/>
            </a:pPr>
            <a:endParaRPr lang="en-GB" sz="3200" dirty="0"/>
          </a:p>
          <a:p>
            <a:endParaRPr lang="en-GB" sz="3200" dirty="0"/>
          </a:p>
          <a:p>
            <a:endParaRPr lang="en-GB" sz="3200" dirty="0"/>
          </a:p>
          <a:p>
            <a:endParaRPr lang="en-GB" sz="3200" dirty="0"/>
          </a:p>
        </p:txBody>
      </p:sp>
      <p:graphicFrame>
        <p:nvGraphicFramePr>
          <p:cNvPr id="2" name="Table 1">
            <a:extLst>
              <a:ext uri="{FF2B5EF4-FFF2-40B4-BE49-F238E27FC236}">
                <a16:creationId xmlns:a16="http://schemas.microsoft.com/office/drawing/2014/main" id="{28F09CBE-CA68-488C-9946-C41C102F5618}"/>
              </a:ext>
            </a:extLst>
          </p:cNvPr>
          <p:cNvGraphicFramePr>
            <a:graphicFrameLocks noGrp="1"/>
          </p:cNvGraphicFramePr>
          <p:nvPr/>
        </p:nvGraphicFramePr>
        <p:xfrm>
          <a:off x="748172" y="4152528"/>
          <a:ext cx="11305256" cy="3859520"/>
        </p:xfrm>
        <a:graphic>
          <a:graphicData uri="http://schemas.openxmlformats.org/drawingml/2006/table">
            <a:tbl>
              <a:tblPr firstRow="1" bandRow="1">
                <a:tableStyleId>{5C22544A-7EE6-4342-B048-85BDC9FD1C3A}</a:tableStyleId>
              </a:tblPr>
              <a:tblGrid>
                <a:gridCol w="5184576">
                  <a:extLst>
                    <a:ext uri="{9D8B030D-6E8A-4147-A177-3AD203B41FA5}">
                      <a16:colId xmlns:a16="http://schemas.microsoft.com/office/drawing/2014/main" val="2019319043"/>
                    </a:ext>
                  </a:extLst>
                </a:gridCol>
                <a:gridCol w="6120680">
                  <a:extLst>
                    <a:ext uri="{9D8B030D-6E8A-4147-A177-3AD203B41FA5}">
                      <a16:colId xmlns:a16="http://schemas.microsoft.com/office/drawing/2014/main" val="2768593670"/>
                    </a:ext>
                  </a:extLst>
                </a:gridCol>
              </a:tblGrid>
              <a:tr h="720080">
                <a:tc>
                  <a:txBody>
                    <a:bodyPr/>
                    <a:lstStyle/>
                    <a:p>
                      <a:r>
                        <a:rPr lang="en-GB" dirty="0"/>
                        <a:t>Supporting evidence</a:t>
                      </a:r>
                    </a:p>
                  </a:txBody>
                  <a:tcPr/>
                </a:tc>
                <a:tc>
                  <a:txBody>
                    <a:bodyPr/>
                    <a:lstStyle/>
                    <a:p>
                      <a:r>
                        <a:rPr lang="en-GB" dirty="0"/>
                        <a:t>Opposing Evidence</a:t>
                      </a:r>
                    </a:p>
                  </a:txBody>
                  <a:tcPr/>
                </a:tc>
                <a:extLst>
                  <a:ext uri="{0D108BD9-81ED-4DB2-BD59-A6C34878D82A}">
                    <a16:rowId xmlns:a16="http://schemas.microsoft.com/office/drawing/2014/main" val="644947194"/>
                  </a:ext>
                </a:extLst>
              </a:tr>
              <a:tr h="693217">
                <a:tc>
                  <a:txBody>
                    <a:bodyPr/>
                    <a:lstStyle/>
                    <a:p>
                      <a:r>
                        <a:rPr lang="en-GB" dirty="0"/>
                        <a:t>P</a:t>
                      </a:r>
                    </a:p>
                    <a:p>
                      <a:endParaRPr lang="en-GB" dirty="0"/>
                    </a:p>
                    <a:p>
                      <a:r>
                        <a:rPr lang="en-GB" dirty="0"/>
                        <a:t>E</a:t>
                      </a:r>
                    </a:p>
                    <a:p>
                      <a:endParaRPr lang="en-GB" dirty="0"/>
                    </a:p>
                    <a:p>
                      <a:r>
                        <a:rPr lang="en-GB" dirty="0"/>
                        <a:t>E</a:t>
                      </a:r>
                    </a:p>
                    <a:p>
                      <a:endParaRPr lang="en-GB" dirty="0"/>
                    </a:p>
                    <a:p>
                      <a:r>
                        <a:rPr lang="en-GB" dirty="0"/>
                        <a:t>L</a:t>
                      </a:r>
                    </a:p>
                    <a:p>
                      <a:endParaRPr lang="en-GB" dirty="0"/>
                    </a:p>
                  </a:txBody>
                  <a:tcPr/>
                </a:tc>
                <a:tc>
                  <a:txBody>
                    <a:bodyPr/>
                    <a:lstStyle/>
                    <a:p>
                      <a:r>
                        <a:rPr lang="en-GB" dirty="0"/>
                        <a:t>P</a:t>
                      </a:r>
                    </a:p>
                    <a:p>
                      <a:endParaRPr lang="en-GB" dirty="0"/>
                    </a:p>
                    <a:p>
                      <a:r>
                        <a:rPr lang="en-GB" dirty="0"/>
                        <a:t>E</a:t>
                      </a:r>
                    </a:p>
                    <a:p>
                      <a:endParaRPr lang="en-GB" dirty="0"/>
                    </a:p>
                    <a:p>
                      <a:r>
                        <a:rPr lang="en-GB" dirty="0"/>
                        <a:t>E</a:t>
                      </a:r>
                    </a:p>
                    <a:p>
                      <a:endParaRPr lang="en-GB" dirty="0"/>
                    </a:p>
                    <a:p>
                      <a:r>
                        <a:rPr lang="en-GB" dirty="0"/>
                        <a:t>L</a:t>
                      </a:r>
                    </a:p>
                    <a:p>
                      <a:endParaRPr lang="en-GB" dirty="0"/>
                    </a:p>
                  </a:txBody>
                  <a:tcPr/>
                </a:tc>
                <a:extLst>
                  <a:ext uri="{0D108BD9-81ED-4DB2-BD59-A6C34878D82A}">
                    <a16:rowId xmlns:a16="http://schemas.microsoft.com/office/drawing/2014/main" val="2670175850"/>
                  </a:ext>
                </a:extLst>
              </a:tr>
            </a:tbl>
          </a:graphicData>
        </a:graphic>
      </p:graphicFrame>
      <p:sp>
        <p:nvSpPr>
          <p:cNvPr id="7" name="Rectangle 6">
            <a:extLst>
              <a:ext uri="{FF2B5EF4-FFF2-40B4-BE49-F238E27FC236}">
                <a16:creationId xmlns:a16="http://schemas.microsoft.com/office/drawing/2014/main" id="{77A673B8-4C0D-41DE-A1E0-BC3FB3D02C47}"/>
              </a:ext>
            </a:extLst>
          </p:cNvPr>
          <p:cNvSpPr/>
          <p:nvPr/>
        </p:nvSpPr>
        <p:spPr>
          <a:xfrm>
            <a:off x="150504" y="7968953"/>
            <a:ext cx="12536795" cy="15121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t>Challenge activity</a:t>
            </a:r>
            <a:r>
              <a:rPr lang="en-GB" sz="3200" i="1" dirty="0"/>
              <a:t> – </a:t>
            </a:r>
            <a:r>
              <a:rPr lang="en-GB" sz="3200" dirty="0"/>
              <a:t>Produce a double whopper paragraph using </a:t>
            </a:r>
            <a:r>
              <a:rPr lang="en-GB" sz="3200" dirty="0" smtClean="0"/>
              <a:t>evaluations</a:t>
            </a:r>
            <a:endParaRPr lang="en-GB" sz="3200" dirty="0"/>
          </a:p>
        </p:txBody>
      </p:sp>
      <p:sp>
        <p:nvSpPr>
          <p:cNvPr id="8" name="Rectangle 7">
            <a:extLst>
              <a:ext uri="{FF2B5EF4-FFF2-40B4-BE49-F238E27FC236}">
                <a16:creationId xmlns:a16="http://schemas.microsoft.com/office/drawing/2014/main" id="{DCC9722F-AF64-4EC3-B00E-3C84A346FED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depression using Cognitive principles </a:t>
            </a:r>
          </a:p>
          <a:p>
            <a:pPr marL="342900" indent="-342900">
              <a:buFont typeface="Wingdings" panose="05000000000000000000" pitchFamily="2" charset="2"/>
              <a:buChar char="ü"/>
            </a:pPr>
            <a:r>
              <a:rPr lang="en-GB" sz="2000" b="1" u="sng" dirty="0"/>
              <a:t>Apply</a:t>
            </a:r>
            <a:r>
              <a:rPr lang="en-GB" sz="2000" b="1" dirty="0"/>
              <a:t> </a:t>
            </a:r>
            <a:r>
              <a:rPr lang="en-GB" sz="2000" dirty="0"/>
              <a:t>Cognitive principles to the treatment of depression </a:t>
            </a:r>
          </a:p>
          <a:p>
            <a:pPr marL="342900" indent="-342900">
              <a:buFont typeface="Wingdings" panose="05000000000000000000" pitchFamily="2" charset="2"/>
              <a:buChar char="ü"/>
            </a:pPr>
            <a:r>
              <a:rPr lang="en-GB" sz="2000" b="1" u="sng" dirty="0"/>
              <a:t>Evaluate</a:t>
            </a:r>
            <a:r>
              <a:rPr lang="en-GB" sz="2000" dirty="0"/>
              <a:t> the Cognitive Approach to treating depression</a:t>
            </a:r>
            <a:endParaRPr lang="en-GB" sz="2400" dirty="0"/>
          </a:p>
        </p:txBody>
      </p:sp>
    </p:spTree>
    <p:extLst>
      <p:ext uri="{BB962C8B-B14F-4D97-AF65-F5344CB8AC3E}">
        <p14:creationId xmlns:p14="http://schemas.microsoft.com/office/powerpoint/2010/main" val="2595912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descr="http://cdn.shopify.com/s/files/1/0212/5596/products/mapping_journey_image_1024x1024.jpg?v=1392913482"/>
          <p:cNvPicPr>
            <a:picLocks noChangeAspect="1" noChangeArrowheads="1"/>
          </p:cNvPicPr>
          <p:nvPr/>
        </p:nvPicPr>
        <p:blipFill rotWithShape="1">
          <a:blip r:embed="rId3">
            <a:extLst>
              <a:ext uri="{28A0092B-C50C-407E-A947-70E740481C1C}">
                <a14:useLocalDpi xmlns:a14="http://schemas.microsoft.com/office/drawing/2010/main" val="0"/>
              </a:ext>
            </a:extLst>
          </a:blip>
          <a:srcRect t="5156"/>
          <a:stretch/>
        </p:blipFill>
        <p:spPr bwMode="auto">
          <a:xfrm>
            <a:off x="0" y="1099189"/>
            <a:ext cx="12801600" cy="7964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75782" y="8296929"/>
            <a:ext cx="10325818" cy="13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1) </a:t>
            </a:r>
            <a:r>
              <a:rPr lang="en-GB" sz="3200" b="1" u="sng" dirty="0"/>
              <a:t>Explain</a:t>
            </a:r>
            <a:r>
              <a:rPr lang="en-GB" sz="3200" dirty="0"/>
              <a:t> the process of treating depression using Cognitive principles</a:t>
            </a:r>
          </a:p>
        </p:txBody>
      </p:sp>
      <p:sp>
        <p:nvSpPr>
          <p:cNvPr id="6" name="Rectangle 5"/>
          <p:cNvSpPr/>
          <p:nvPr/>
        </p:nvSpPr>
        <p:spPr>
          <a:xfrm>
            <a:off x="3678898" y="6688257"/>
            <a:ext cx="9122702" cy="119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 </a:t>
            </a:r>
            <a:r>
              <a:rPr lang="en-GB" sz="3200" b="1" u="sng" dirty="0"/>
              <a:t>Apply</a:t>
            </a:r>
            <a:r>
              <a:rPr lang="en-GB" sz="3200" b="1" dirty="0"/>
              <a:t> </a:t>
            </a:r>
            <a:r>
              <a:rPr lang="en-GB" sz="3200" dirty="0"/>
              <a:t>Cognitive principles to the treatment of depression</a:t>
            </a:r>
          </a:p>
        </p:txBody>
      </p:sp>
      <p:sp>
        <p:nvSpPr>
          <p:cNvPr id="8" name="Rectangle 7"/>
          <p:cNvSpPr/>
          <p:nvPr/>
        </p:nvSpPr>
        <p:spPr>
          <a:xfrm>
            <a:off x="5090254" y="4926723"/>
            <a:ext cx="7711346" cy="15982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60" dirty="0"/>
              <a:t>3) </a:t>
            </a:r>
            <a:r>
              <a:rPr lang="en-GB" sz="3360" b="1" u="sng" dirty="0"/>
              <a:t>Evaluate</a:t>
            </a:r>
            <a:r>
              <a:rPr lang="en-GB" sz="3360" dirty="0"/>
              <a:t> </a:t>
            </a:r>
            <a:r>
              <a:rPr lang="en-GB" sz="3200" dirty="0"/>
              <a:t>the Cognitive Approach to treating depression</a:t>
            </a:r>
            <a:endParaRPr lang="en-GB" sz="3360" dirty="0"/>
          </a:p>
        </p:txBody>
      </p:sp>
      <p:pic>
        <p:nvPicPr>
          <p:cNvPr id="5" name="Picture 2" descr="http://www.acmpglobal.org/resource/resmgr/we-are-here.png"/>
          <p:cNvPicPr>
            <a:picLocks noChangeAspect="1" noChangeArrowheads="1"/>
          </p:cNvPicPr>
          <p:nvPr/>
        </p:nvPicPr>
        <p:blipFill>
          <a:blip r:embed="rId4" cstate="print">
            <a:clrChange>
              <a:clrFrom>
                <a:srgbClr val="FEFEFE">
                  <a:alpha val="29020"/>
                </a:srgbClr>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799465">
            <a:off x="341289" y="7918887"/>
            <a:ext cx="907897" cy="17869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5008"/>
            <a:ext cx="12801601" cy="1200329"/>
          </a:xfrm>
          <a:prstGeom prst="rect">
            <a:avLst/>
          </a:prstGeom>
        </p:spPr>
        <p:txBody>
          <a:bodyPr wrap="square">
            <a:spAutoFit/>
          </a:bodyPr>
          <a:lstStyle/>
          <a:p>
            <a:pPr algn="ctr"/>
            <a:r>
              <a:rPr lang="en-GB" sz="3600" b="1" u="sng" dirty="0"/>
              <a:t>A Level Psychology Year 1  –  Paper 1: Psychopathology – The Cognitive Approach to Treating Depression</a:t>
            </a:r>
            <a:endParaRPr lang="en-GB" sz="1800" b="1" u="sng" dirty="0"/>
          </a:p>
        </p:txBody>
      </p:sp>
      <p:sp>
        <p:nvSpPr>
          <p:cNvPr id="9" name="Rectangle 8"/>
          <p:cNvSpPr/>
          <p:nvPr/>
        </p:nvSpPr>
        <p:spPr>
          <a:xfrm>
            <a:off x="147361" y="3576464"/>
            <a:ext cx="12647621" cy="10905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920" b="1" u="sng" dirty="0"/>
              <a:t>WALT: </a:t>
            </a:r>
            <a:r>
              <a:rPr lang="en-GB" sz="3600" b="1" dirty="0"/>
              <a:t>Understand how the Cognitive approach can be used to treat depression</a:t>
            </a:r>
            <a:endParaRPr lang="en-GB" sz="3920" dirty="0"/>
          </a:p>
        </p:txBody>
      </p:sp>
    </p:spTree>
    <p:extLst>
      <p:ext uri="{BB962C8B-B14F-4D97-AF65-F5344CB8AC3E}">
        <p14:creationId xmlns:p14="http://schemas.microsoft.com/office/powerpoint/2010/main" val="2701350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22494</TotalTime>
  <Words>1225</Words>
  <Application>Microsoft Office PowerPoint</Application>
  <PresentationFormat>A3 Paper (297x420 mm)</PresentationFormat>
  <Paragraphs>154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Teacher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dc:creator>
  <cp:lastModifiedBy>Michael Bullock</cp:lastModifiedBy>
  <cp:revision>561</cp:revision>
  <cp:lastPrinted>2018-05-21T08:59:44Z</cp:lastPrinted>
  <dcterms:created xsi:type="dcterms:W3CDTF">2016-05-18T16:02:07Z</dcterms:created>
  <dcterms:modified xsi:type="dcterms:W3CDTF">2019-09-25T10:37:21Z</dcterms:modified>
</cp:coreProperties>
</file>