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1" r:id="rId4"/>
    <p:sldId id="283" r:id="rId5"/>
    <p:sldId id="285" r:id="rId6"/>
    <p:sldId id="279" r:id="rId7"/>
    <p:sldId id="287" r:id="rId8"/>
    <p:sldId id="284" r:id="rId9"/>
    <p:sldId id="288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20A-439F-4B89-B943-53B9DCE481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BCDB-A88B-4BDE-BA38-E63ED19DE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59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20A-439F-4B89-B943-53B9DCE481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BCDB-A88B-4BDE-BA38-E63ED19DE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60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20A-439F-4B89-B943-53B9DCE481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BCDB-A88B-4BDE-BA38-E63ED19DE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24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20A-439F-4B89-B943-53B9DCE481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BCDB-A88B-4BDE-BA38-E63ED19DE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9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20A-439F-4B89-B943-53B9DCE481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BCDB-A88B-4BDE-BA38-E63ED19DE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77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20A-439F-4B89-B943-53B9DCE481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BCDB-A88B-4BDE-BA38-E63ED19DE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33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20A-439F-4B89-B943-53B9DCE481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BCDB-A88B-4BDE-BA38-E63ED19DE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99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20A-439F-4B89-B943-53B9DCE481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BCDB-A88B-4BDE-BA38-E63ED19DE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23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20A-439F-4B89-B943-53B9DCE481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BCDB-A88B-4BDE-BA38-E63ED19DE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56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20A-439F-4B89-B943-53B9DCE481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BCDB-A88B-4BDE-BA38-E63ED19DE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63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20A-439F-4B89-B943-53B9DCE481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BCDB-A88B-4BDE-BA38-E63ED19DE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24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A520A-439F-4B89-B943-53B9DCE481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0BCDB-A88B-4BDE-BA38-E63ED19DE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25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4BA3F1-C680-442C-A0DB-6667AA918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4" t="26044" r="1513" b="26129"/>
          <a:stretch/>
        </p:blipFill>
        <p:spPr>
          <a:xfrm>
            <a:off x="156411" y="1690689"/>
            <a:ext cx="11851106" cy="32783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CB38BB-DF56-4BAB-A947-DD795652308C}"/>
              </a:ext>
            </a:extLst>
          </p:cNvPr>
          <p:cNvSpPr txBox="1"/>
          <p:nvPr/>
        </p:nvSpPr>
        <p:spPr>
          <a:xfrm>
            <a:off x="938151" y="486888"/>
            <a:ext cx="3184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highlight>
                  <a:srgbClr val="FFFF00"/>
                </a:highlight>
              </a:rPr>
              <a:t>Task 1 </a:t>
            </a:r>
            <a:r>
              <a:rPr lang="en-GB" sz="2400" dirty="0"/>
              <a:t>revise vocabulary</a:t>
            </a:r>
          </a:p>
        </p:txBody>
      </p:sp>
    </p:spTree>
    <p:extLst>
      <p:ext uri="{BB962C8B-B14F-4D97-AF65-F5344CB8AC3E}">
        <p14:creationId xmlns:p14="http://schemas.microsoft.com/office/powerpoint/2010/main" val="3579757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3" y="158397"/>
            <a:ext cx="5249111" cy="2274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3" y="2544245"/>
            <a:ext cx="5249111" cy="2274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230" y="158396"/>
            <a:ext cx="5249111" cy="2274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230" y="2544245"/>
            <a:ext cx="5249111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2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761" y="325821"/>
            <a:ext cx="708956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highlight>
                  <a:srgbClr val="FFFF00"/>
                </a:highlight>
              </a:rPr>
              <a:t>Task 2 </a:t>
            </a:r>
            <a:r>
              <a:rPr lang="en-GB" sz="2400" dirty="0"/>
              <a:t>Read   El </a:t>
            </a:r>
            <a:r>
              <a:rPr lang="en-GB" sz="2400" dirty="0" err="1"/>
              <a:t>futuro</a:t>
            </a:r>
            <a:r>
              <a:rPr lang="en-GB" sz="2400" dirty="0"/>
              <a:t>-  the future tense</a:t>
            </a:r>
          </a:p>
          <a:p>
            <a:r>
              <a:rPr lang="en-GB" sz="2400" dirty="0"/>
              <a:t>‘will do something’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6744" y="1755229"/>
            <a:ext cx="50870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/>
              <a:t>Yo</a:t>
            </a:r>
            <a:r>
              <a:rPr lang="en-GB" sz="4000" dirty="0"/>
              <a:t> </a:t>
            </a:r>
            <a:r>
              <a:rPr lang="en-GB" sz="4000" dirty="0" err="1"/>
              <a:t>hablar</a:t>
            </a:r>
            <a:r>
              <a:rPr lang="en-GB" sz="4000" b="1" dirty="0" err="1">
                <a:solidFill>
                  <a:srgbClr val="FF0000"/>
                </a:solidFill>
              </a:rPr>
              <a:t>é</a:t>
            </a:r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dirty="0" err="1"/>
              <a:t>Tú</a:t>
            </a:r>
            <a:r>
              <a:rPr lang="en-GB" sz="4000" dirty="0"/>
              <a:t> </a:t>
            </a:r>
            <a:r>
              <a:rPr lang="en-GB" sz="4000" dirty="0" err="1"/>
              <a:t>hablar</a:t>
            </a:r>
            <a:r>
              <a:rPr lang="en-GB" sz="4000" b="1" dirty="0" err="1">
                <a:solidFill>
                  <a:srgbClr val="FF0000"/>
                </a:solidFill>
              </a:rPr>
              <a:t>ás</a:t>
            </a:r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dirty="0" err="1"/>
              <a:t>Él</a:t>
            </a:r>
            <a:r>
              <a:rPr lang="en-GB" sz="4000" dirty="0"/>
              <a:t>/Ella </a:t>
            </a:r>
            <a:r>
              <a:rPr lang="en-GB" sz="4000" dirty="0" err="1"/>
              <a:t>hablar</a:t>
            </a:r>
            <a:r>
              <a:rPr lang="en-GB" sz="4000" b="1" dirty="0" err="1">
                <a:solidFill>
                  <a:srgbClr val="FF0000"/>
                </a:solidFill>
              </a:rPr>
              <a:t>á</a:t>
            </a:r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dirty="0" err="1"/>
              <a:t>Nosotros</a:t>
            </a:r>
            <a:r>
              <a:rPr lang="en-GB" sz="4000" dirty="0"/>
              <a:t> </a:t>
            </a:r>
            <a:r>
              <a:rPr lang="en-GB" sz="4000" dirty="0" err="1"/>
              <a:t>hablar</a:t>
            </a:r>
            <a:r>
              <a:rPr lang="en-GB" sz="4000" b="1" dirty="0" err="1">
                <a:solidFill>
                  <a:srgbClr val="FF0000"/>
                </a:solidFill>
              </a:rPr>
              <a:t>emos</a:t>
            </a:r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dirty="0" err="1"/>
              <a:t>Vosotros</a:t>
            </a:r>
            <a:r>
              <a:rPr lang="en-GB" sz="4000" dirty="0"/>
              <a:t> </a:t>
            </a:r>
            <a:r>
              <a:rPr lang="en-GB" sz="4000" dirty="0" err="1"/>
              <a:t>hablar</a:t>
            </a:r>
            <a:r>
              <a:rPr lang="en-GB" sz="4000" b="1" dirty="0" err="1">
                <a:solidFill>
                  <a:srgbClr val="FF0000"/>
                </a:solidFill>
              </a:rPr>
              <a:t>éis</a:t>
            </a:r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dirty="0" err="1"/>
              <a:t>Ellos</a:t>
            </a:r>
            <a:r>
              <a:rPr lang="en-GB" sz="4000" dirty="0"/>
              <a:t> </a:t>
            </a:r>
            <a:r>
              <a:rPr lang="en-GB" sz="4000" dirty="0" err="1"/>
              <a:t>hablar</a:t>
            </a:r>
            <a:r>
              <a:rPr lang="en-GB" sz="4000" b="1" dirty="0" err="1">
                <a:solidFill>
                  <a:srgbClr val="FF0000"/>
                </a:solidFill>
              </a:rPr>
              <a:t>án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0510" y="945931"/>
            <a:ext cx="306902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Can you spot any pattern?</a:t>
            </a:r>
          </a:p>
          <a:p>
            <a:r>
              <a:rPr lang="en-GB" dirty="0"/>
              <a:t>How do you think is formed?</a:t>
            </a:r>
          </a:p>
        </p:txBody>
      </p:sp>
    </p:spTree>
    <p:extLst>
      <p:ext uri="{BB962C8B-B14F-4D97-AF65-F5344CB8AC3E}">
        <p14:creationId xmlns:p14="http://schemas.microsoft.com/office/powerpoint/2010/main" val="417552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3793" y="325821"/>
            <a:ext cx="595729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800" dirty="0">
                <a:highlight>
                  <a:srgbClr val="FFFF00"/>
                </a:highlight>
              </a:rPr>
              <a:t>Task 2  </a:t>
            </a:r>
            <a:r>
              <a:rPr lang="en-GB" sz="4800" dirty="0"/>
              <a:t>El </a:t>
            </a:r>
            <a:r>
              <a:rPr lang="en-GB" sz="4800" dirty="0" err="1"/>
              <a:t>futuro</a:t>
            </a:r>
            <a:endParaRPr lang="en-GB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0824C-2997-431E-BF0C-854CB566F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16" y="1592262"/>
            <a:ext cx="6701074" cy="469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3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31951" y="307975"/>
            <a:ext cx="8856663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 dirty="0">
                <a:highlight>
                  <a:srgbClr val="FFFF00"/>
                </a:highlight>
                <a:latin typeface="Kristen ITC" panose="03050502040202030202" pitchFamily="66" charset="0"/>
                <a:cs typeface="Arial" panose="020B0604020202020204" pitchFamily="34" charset="0"/>
              </a:rPr>
              <a:t>Task 2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427765" y="1453713"/>
            <a:ext cx="7488238" cy="3139321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altLang="en-US" b="1" dirty="0">
                <a:latin typeface="Verdana" panose="020B0604030504040204" pitchFamily="34" charset="0"/>
              </a:rPr>
              <a:t>El futuro se forma añadiendo unas terminaciones al verbo en INFINITIVO:</a:t>
            </a:r>
          </a:p>
          <a:p>
            <a:endParaRPr lang="es-ES_tradnl" altLang="en-US" b="1" dirty="0">
              <a:latin typeface="Verdana" panose="020B0604030504040204" pitchFamily="34" charset="0"/>
            </a:endParaRPr>
          </a:p>
          <a:p>
            <a:r>
              <a:rPr lang="es-ES_tradnl" altLang="en-US" sz="2400" b="1" dirty="0">
                <a:latin typeface="Verdana" panose="020B0604030504040204" pitchFamily="34" charset="0"/>
              </a:rPr>
              <a:t>Hablar –</a:t>
            </a:r>
            <a:r>
              <a:rPr lang="es-ES_tradnl" altLang="en-US" sz="2400" b="1" dirty="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é		</a:t>
            </a:r>
            <a:r>
              <a:rPr lang="es-ES_tradnl" altLang="en-U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Comer</a:t>
            </a:r>
            <a:r>
              <a:rPr lang="es-ES_tradnl" altLang="en-US" sz="24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altLang="en-U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–</a:t>
            </a:r>
            <a:r>
              <a:rPr lang="es-ES_tradnl" altLang="en-US" sz="24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é</a:t>
            </a:r>
            <a:r>
              <a:rPr lang="es-ES_tradnl" altLang="en-US" sz="2400" b="1" dirty="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		</a:t>
            </a:r>
            <a:r>
              <a:rPr lang="es-ES_tradnl" altLang="en-US" sz="2400" b="1" dirty="0">
                <a:latin typeface="Verdana" panose="020B0604030504040204" pitchFamily="34" charset="0"/>
                <a:cs typeface="Arial" panose="020B0604020202020204" pitchFamily="34" charset="0"/>
              </a:rPr>
              <a:t>Ir-</a:t>
            </a:r>
            <a:r>
              <a:rPr lang="es-ES_tradnl" altLang="en-US" sz="2400" b="1" dirty="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é</a:t>
            </a:r>
          </a:p>
          <a:p>
            <a:r>
              <a:rPr lang="es-ES_tradnl" altLang="en-US" sz="2400" b="1" dirty="0">
                <a:latin typeface="Verdana" panose="020B0604030504040204" pitchFamily="34" charset="0"/>
                <a:cs typeface="Arial" panose="020B0604020202020204" pitchFamily="34" charset="0"/>
              </a:rPr>
              <a:t>Hablar –</a:t>
            </a:r>
            <a:r>
              <a:rPr lang="es-ES_tradnl" altLang="en-US" sz="2400" b="1" dirty="0" err="1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ás</a:t>
            </a:r>
            <a:r>
              <a:rPr lang="es-ES_tradnl" altLang="en-US" sz="2400" b="1" dirty="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es-ES_tradnl" altLang="en-U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Comer</a:t>
            </a:r>
            <a:r>
              <a:rPr lang="es-ES_tradnl" altLang="en-US" sz="24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altLang="en-U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–</a:t>
            </a:r>
            <a:r>
              <a:rPr lang="es-ES_tradnl" altLang="en-US" sz="2400" b="1" dirty="0" err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ás</a:t>
            </a:r>
            <a:r>
              <a:rPr lang="es-ES_tradnl" altLang="en-US" sz="2400" b="1" dirty="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		</a:t>
            </a:r>
            <a:r>
              <a:rPr lang="es-ES_tradnl" altLang="en-US" sz="2400" b="1" dirty="0">
                <a:latin typeface="Verdana" panose="020B0604030504040204" pitchFamily="34" charset="0"/>
                <a:cs typeface="Arial" panose="020B0604020202020204" pitchFamily="34" charset="0"/>
              </a:rPr>
              <a:t>Ir-</a:t>
            </a:r>
            <a:r>
              <a:rPr lang="es-ES_tradnl" altLang="en-US" sz="2400" b="1" dirty="0" err="1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ás</a:t>
            </a:r>
            <a:endParaRPr lang="es-ES_tradnl" altLang="en-US" sz="2400" b="1" dirty="0">
              <a:solidFill>
                <a:srgbClr val="FF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S_tradnl" altLang="en-US" sz="2400" b="1" dirty="0">
                <a:latin typeface="Verdana" panose="020B0604030504040204" pitchFamily="34" charset="0"/>
                <a:cs typeface="Arial" panose="020B0604020202020204" pitchFamily="34" charset="0"/>
              </a:rPr>
              <a:t>Hablar –</a:t>
            </a:r>
            <a:r>
              <a:rPr lang="es-ES_tradnl" altLang="en-US" sz="2400" b="1" dirty="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á		</a:t>
            </a:r>
            <a:r>
              <a:rPr lang="es-ES_tradnl" altLang="en-U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Comer –</a:t>
            </a:r>
            <a:r>
              <a:rPr lang="es-ES_tradnl" altLang="en-US" sz="24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á</a:t>
            </a:r>
            <a:r>
              <a:rPr lang="es-ES_tradnl" altLang="en-US" sz="2400" b="1" dirty="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		</a:t>
            </a:r>
            <a:r>
              <a:rPr lang="es-ES_tradnl" altLang="en-US" sz="2400" b="1" dirty="0">
                <a:latin typeface="Verdana" panose="020B0604030504040204" pitchFamily="34" charset="0"/>
                <a:cs typeface="Arial" panose="020B0604020202020204" pitchFamily="34" charset="0"/>
              </a:rPr>
              <a:t>Ir-</a:t>
            </a:r>
            <a:r>
              <a:rPr lang="es-ES_tradnl" altLang="en-US" sz="2400" b="1" dirty="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á</a:t>
            </a:r>
          </a:p>
          <a:p>
            <a:r>
              <a:rPr lang="es-ES_tradnl" altLang="en-US" sz="2400" b="1" dirty="0">
                <a:latin typeface="Verdana" panose="020B0604030504040204" pitchFamily="34" charset="0"/>
                <a:cs typeface="Arial" panose="020B0604020202020204" pitchFamily="34" charset="0"/>
              </a:rPr>
              <a:t>Hablar –</a:t>
            </a:r>
            <a:r>
              <a:rPr lang="es-ES_tradnl" altLang="en-US" sz="2400" b="1" dirty="0" err="1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emos</a:t>
            </a:r>
            <a:r>
              <a:rPr lang="es-ES_tradnl" altLang="en-US" sz="2400" b="1" dirty="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es-ES_tradnl" altLang="en-U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Comer</a:t>
            </a:r>
            <a:r>
              <a:rPr lang="es-ES_tradnl" altLang="en-US" sz="24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altLang="en-U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–</a:t>
            </a:r>
            <a:r>
              <a:rPr lang="es-ES_tradnl" altLang="en-US" sz="2400" b="1" dirty="0" err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emos</a:t>
            </a:r>
            <a:r>
              <a:rPr lang="es-ES_tradnl" altLang="en-US" sz="2400" b="1" dirty="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es-ES_tradnl" altLang="en-US" sz="2400" b="1" dirty="0">
                <a:latin typeface="Verdana" panose="020B0604030504040204" pitchFamily="34" charset="0"/>
                <a:cs typeface="Arial" panose="020B0604020202020204" pitchFamily="34" charset="0"/>
              </a:rPr>
              <a:t>Ir-</a:t>
            </a:r>
            <a:r>
              <a:rPr lang="es-ES_tradnl" altLang="en-US" sz="2400" b="1" dirty="0" err="1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emos</a:t>
            </a:r>
            <a:endParaRPr lang="es-ES_tradnl" altLang="en-US" sz="2400" b="1" dirty="0">
              <a:solidFill>
                <a:srgbClr val="FF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S_tradnl" altLang="en-US" sz="2400" b="1" dirty="0">
                <a:latin typeface="Verdana" panose="020B0604030504040204" pitchFamily="34" charset="0"/>
                <a:cs typeface="Arial" panose="020B0604020202020204" pitchFamily="34" charset="0"/>
              </a:rPr>
              <a:t>Hablar –</a:t>
            </a:r>
            <a:r>
              <a:rPr lang="es-ES_tradnl" altLang="en-US" sz="2400" b="1" dirty="0" err="1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éis</a:t>
            </a:r>
            <a:r>
              <a:rPr lang="es-ES_tradnl" altLang="en-US" sz="2400" b="1" dirty="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es-ES_tradnl" altLang="en-U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Comer</a:t>
            </a:r>
            <a:r>
              <a:rPr lang="es-ES_tradnl" altLang="en-US" sz="24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altLang="en-U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–</a:t>
            </a:r>
            <a:r>
              <a:rPr lang="es-ES_tradnl" altLang="en-US" sz="2400" b="1" dirty="0" err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éis</a:t>
            </a:r>
            <a:r>
              <a:rPr lang="es-ES_tradnl" altLang="en-US" sz="2400" b="1" dirty="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		</a:t>
            </a:r>
            <a:r>
              <a:rPr lang="es-ES_tradnl" altLang="en-US" sz="2400" b="1" dirty="0">
                <a:latin typeface="Verdana" panose="020B0604030504040204" pitchFamily="34" charset="0"/>
                <a:cs typeface="Arial" panose="020B0604020202020204" pitchFamily="34" charset="0"/>
              </a:rPr>
              <a:t>Ir-</a:t>
            </a:r>
            <a:r>
              <a:rPr lang="es-ES_tradnl" altLang="en-US" sz="2400" b="1" dirty="0" err="1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éis</a:t>
            </a:r>
            <a:endParaRPr lang="es-ES_tradnl" altLang="en-US" sz="2400" b="1" dirty="0">
              <a:solidFill>
                <a:srgbClr val="FF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S_tradnl" altLang="en-US" sz="2400" b="1" dirty="0">
                <a:latin typeface="Verdana" panose="020B0604030504040204" pitchFamily="34" charset="0"/>
                <a:cs typeface="Arial" panose="020B0604020202020204" pitchFamily="34" charset="0"/>
              </a:rPr>
              <a:t>Hablar –</a:t>
            </a:r>
            <a:r>
              <a:rPr lang="es-ES_tradnl" altLang="en-US" sz="2400" b="1" dirty="0" err="1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án</a:t>
            </a:r>
            <a:r>
              <a:rPr lang="es-ES_tradnl" altLang="en-US" sz="2400" b="1" dirty="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es-ES_tradnl" altLang="en-U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Comer</a:t>
            </a:r>
            <a:r>
              <a:rPr lang="es-ES_tradnl" altLang="en-US" sz="24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altLang="en-U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–</a:t>
            </a:r>
            <a:r>
              <a:rPr lang="es-ES_tradnl" altLang="en-US" sz="2400" b="1" dirty="0" err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án</a:t>
            </a:r>
            <a:r>
              <a:rPr lang="es-ES_tradnl" altLang="en-US" sz="2400" b="1" dirty="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		</a:t>
            </a:r>
            <a:r>
              <a:rPr lang="es-ES_tradnl" altLang="en-US" sz="2400" b="1" dirty="0">
                <a:latin typeface="Verdana" panose="020B0604030504040204" pitchFamily="34" charset="0"/>
                <a:cs typeface="Arial" panose="020B0604020202020204" pitchFamily="34" charset="0"/>
              </a:rPr>
              <a:t>Ir-</a:t>
            </a:r>
            <a:r>
              <a:rPr lang="es-ES_tradnl" altLang="en-US" sz="2400" b="1" dirty="0" err="1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án</a:t>
            </a:r>
            <a:endParaRPr lang="es-ES_tradnl" altLang="en-US" sz="2400" b="1" dirty="0">
              <a:solidFill>
                <a:srgbClr val="FF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297730" y="5054437"/>
            <a:ext cx="2535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4000" dirty="0">
                <a:latin typeface="Britannic Bold" panose="020B0903060703020204" pitchFamily="34" charset="0"/>
                <a:cs typeface="Arial" panose="020B0604020202020204" pitchFamily="34" charset="0"/>
              </a:rPr>
              <a:t>¡</a:t>
            </a:r>
            <a:r>
              <a:rPr lang="en-GB" altLang="en-US" sz="4000" dirty="0" err="1">
                <a:latin typeface="Britannic Bold" panose="020B0903060703020204" pitchFamily="34" charset="0"/>
                <a:cs typeface="Arial" panose="020B0604020202020204" pitchFamily="34" charset="0"/>
              </a:rPr>
              <a:t>Qué</a:t>
            </a:r>
            <a:r>
              <a:rPr lang="en-GB" altLang="en-US" sz="4000" dirty="0">
                <a:latin typeface="Britannic Bold" panose="020B0903060703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000" dirty="0" err="1">
                <a:latin typeface="Britannic Bold" panose="020B0903060703020204" pitchFamily="34" charset="0"/>
                <a:cs typeface="Arial" panose="020B0604020202020204" pitchFamily="34" charset="0"/>
              </a:rPr>
              <a:t>fácil</a:t>
            </a:r>
            <a:r>
              <a:rPr lang="en-GB" altLang="en-US" sz="4000" dirty="0">
                <a:latin typeface="Britannic Bold" panose="020B0903060703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5" y="4789324"/>
            <a:ext cx="58102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9" grpId="0" animBg="1"/>
      <p:bldP spid="112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493986" y="1114097"/>
            <a:ext cx="2312276" cy="194441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ardrop 2"/>
          <p:cNvSpPr/>
          <p:nvPr/>
        </p:nvSpPr>
        <p:spPr>
          <a:xfrm>
            <a:off x="3547244" y="2534141"/>
            <a:ext cx="2312276" cy="194441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ardrop 3"/>
          <p:cNvSpPr/>
          <p:nvPr/>
        </p:nvSpPr>
        <p:spPr>
          <a:xfrm>
            <a:off x="783020" y="4240925"/>
            <a:ext cx="2312276" cy="194441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ardrop 4"/>
          <p:cNvSpPr/>
          <p:nvPr/>
        </p:nvSpPr>
        <p:spPr>
          <a:xfrm>
            <a:off x="7488620" y="2212429"/>
            <a:ext cx="2312276" cy="194441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963" y="4466896"/>
            <a:ext cx="2322777" cy="1956986"/>
          </a:xfrm>
          <a:prstGeom prst="rect">
            <a:avLst/>
          </a:prstGeom>
        </p:spPr>
      </p:pic>
      <p:sp>
        <p:nvSpPr>
          <p:cNvPr id="7" name="Teardrop 6"/>
          <p:cNvSpPr/>
          <p:nvPr/>
        </p:nvSpPr>
        <p:spPr>
          <a:xfrm>
            <a:off x="9643241" y="415159"/>
            <a:ext cx="2312276" cy="194441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ardrop 7"/>
          <p:cNvSpPr/>
          <p:nvPr/>
        </p:nvSpPr>
        <p:spPr>
          <a:xfrm>
            <a:off x="9385737" y="4593021"/>
            <a:ext cx="2312276" cy="194441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56442" y="1387365"/>
            <a:ext cx="1723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will go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31023" y="2785241"/>
            <a:ext cx="2028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He will play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77200" y="2534141"/>
            <a:ext cx="1723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will eat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53145" y="548836"/>
            <a:ext cx="2138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They will listen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3284" y="4466896"/>
            <a:ext cx="1723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will buy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94129" y="4869618"/>
            <a:ext cx="2178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will have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43241" y="4728506"/>
            <a:ext cx="2054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My sister will see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040" y="21032"/>
            <a:ext cx="5247718" cy="22737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909034" y="3088441"/>
            <a:ext cx="1823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Comeré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5976" y="3418795"/>
            <a:ext cx="1823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Jugará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5684" y="2154774"/>
            <a:ext cx="1823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Iré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00896" y="1466798"/>
            <a:ext cx="2301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Escucharán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6442" y="5008839"/>
            <a:ext cx="2123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Compraré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85943" y="5369337"/>
            <a:ext cx="2086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Tendré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15247" y="5692502"/>
            <a:ext cx="3310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Mi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hermana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verá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A69B79-182F-4140-BD03-E825AA311207}"/>
              </a:ext>
            </a:extLst>
          </p:cNvPr>
          <p:cNvSpPr txBox="1"/>
          <p:nvPr/>
        </p:nvSpPr>
        <p:spPr>
          <a:xfrm>
            <a:off x="783020" y="213756"/>
            <a:ext cx="75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Task 3</a:t>
            </a:r>
          </a:p>
        </p:txBody>
      </p:sp>
    </p:spTree>
    <p:extLst>
      <p:ext uri="{BB962C8B-B14F-4D97-AF65-F5344CB8AC3E}">
        <p14:creationId xmlns:p14="http://schemas.microsoft.com/office/powerpoint/2010/main" val="234864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7" y="701841"/>
            <a:ext cx="8666241" cy="57456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C386A5-5E4E-4593-B800-10EF738CE65F}"/>
              </a:ext>
            </a:extLst>
          </p:cNvPr>
          <p:cNvSpPr txBox="1"/>
          <p:nvPr/>
        </p:nvSpPr>
        <p:spPr>
          <a:xfrm>
            <a:off x="997527" y="332509"/>
            <a:ext cx="6908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Task 4  </a:t>
            </a:r>
            <a:r>
              <a:rPr lang="en-GB" dirty="0"/>
              <a:t>Read the text and decide which 3 sentences from 1-6 are correct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CBFE7D-B467-4030-A784-E391AFCC3E9C}"/>
              </a:ext>
            </a:extLst>
          </p:cNvPr>
          <p:cNvSpPr txBox="1"/>
          <p:nvPr/>
        </p:nvSpPr>
        <p:spPr>
          <a:xfrm>
            <a:off x="5617029" y="4928260"/>
            <a:ext cx="877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Correct</a:t>
            </a:r>
          </a:p>
          <a:p>
            <a:r>
              <a:rPr lang="en-GB" dirty="0">
                <a:solidFill>
                  <a:srgbClr val="FF0000"/>
                </a:solidFill>
              </a:rPr>
              <a:t>1.</a:t>
            </a:r>
          </a:p>
          <a:p>
            <a:r>
              <a:rPr lang="en-GB" dirty="0">
                <a:solidFill>
                  <a:srgbClr val="FF0000"/>
                </a:solidFill>
              </a:rPr>
              <a:t>4.</a:t>
            </a:r>
          </a:p>
          <a:p>
            <a:r>
              <a:rPr lang="en-GB" dirty="0">
                <a:solidFill>
                  <a:srgbClr val="FF0000"/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236499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7" y="701841"/>
            <a:ext cx="8666241" cy="57456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C386A5-5E4E-4593-B800-10EF738CE65F}"/>
              </a:ext>
            </a:extLst>
          </p:cNvPr>
          <p:cNvSpPr txBox="1"/>
          <p:nvPr/>
        </p:nvSpPr>
        <p:spPr>
          <a:xfrm>
            <a:off x="997527" y="332509"/>
            <a:ext cx="6908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Task 4  </a:t>
            </a:r>
            <a:r>
              <a:rPr lang="en-GB" dirty="0"/>
              <a:t>Read the text and decide which 3 sentences from 1-6 are correct</a:t>
            </a:r>
          </a:p>
        </p:txBody>
      </p:sp>
    </p:spTree>
    <p:extLst>
      <p:ext uri="{BB962C8B-B14F-4D97-AF65-F5344CB8AC3E}">
        <p14:creationId xmlns:p14="http://schemas.microsoft.com/office/powerpoint/2010/main" val="2390145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C1C0E3-A87D-41EB-89EE-4528E16BD433}"/>
              </a:ext>
            </a:extLst>
          </p:cNvPr>
          <p:cNvSpPr txBox="1"/>
          <p:nvPr/>
        </p:nvSpPr>
        <p:spPr>
          <a:xfrm>
            <a:off x="1033153" y="475013"/>
            <a:ext cx="587987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highlight>
                  <a:srgbClr val="FFFF00"/>
                </a:highlight>
              </a:rPr>
              <a:t>Task 11- </a:t>
            </a:r>
            <a:r>
              <a:rPr lang="en-GB" sz="2400" dirty="0"/>
              <a:t>Find the following phrases in the text</a:t>
            </a:r>
          </a:p>
          <a:p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/>
              <a:t>Elena’s dad will take us</a:t>
            </a:r>
          </a:p>
          <a:p>
            <a:pPr marL="342900" indent="-342900">
              <a:buAutoNum type="arabicPeriod"/>
            </a:pPr>
            <a:r>
              <a:rPr lang="en-GB" sz="2400" dirty="0"/>
              <a:t>we will go up in a </a:t>
            </a:r>
            <a:r>
              <a:rPr lang="en-GB" sz="2400" dirty="0" err="1"/>
              <a:t>cablecar</a:t>
            </a:r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/>
              <a:t>we will go through the clouds</a:t>
            </a:r>
          </a:p>
          <a:p>
            <a:pPr marL="342900" indent="-342900">
              <a:buAutoNum type="arabicPeriod"/>
            </a:pPr>
            <a:r>
              <a:rPr lang="en-GB" sz="2400" dirty="0"/>
              <a:t>there will be snow</a:t>
            </a:r>
          </a:p>
          <a:p>
            <a:pPr marL="342900" indent="-342900">
              <a:buAutoNum type="arabicPeriod"/>
            </a:pPr>
            <a:r>
              <a:rPr lang="en-GB" sz="2400" dirty="0"/>
              <a:t>it will be great</a:t>
            </a:r>
          </a:p>
          <a:p>
            <a:pPr marL="342900" indent="-342900">
              <a:buAutoNum type="arabicPeriod"/>
            </a:pPr>
            <a:r>
              <a:rPr lang="en-GB" sz="2400" dirty="0"/>
              <a:t>we will walk down</a:t>
            </a:r>
          </a:p>
          <a:p>
            <a:pPr marL="342900" indent="-342900">
              <a:buAutoNum type="arabicPeriod"/>
            </a:pPr>
            <a:r>
              <a:rPr lang="en-GB" sz="2400" dirty="0"/>
              <a:t>I will take lots of photos</a:t>
            </a:r>
          </a:p>
          <a:p>
            <a:pPr marL="342900" indent="-342900">
              <a:buAutoNum type="arabicPeriod"/>
            </a:pPr>
            <a:r>
              <a:rPr lang="en-GB" sz="2400" dirty="0"/>
              <a:t>I will upload them</a:t>
            </a:r>
          </a:p>
          <a:p>
            <a:pPr marL="342900" indent="-342900">
              <a:buAutoNum type="arabicPeriod"/>
            </a:pPr>
            <a:r>
              <a:rPr lang="en-GB" sz="2400" dirty="0"/>
              <a:t>I will send you</a:t>
            </a:r>
          </a:p>
          <a:p>
            <a:pPr marL="342900" indent="-342900">
              <a:buAutoNum type="arabicPeriod"/>
            </a:pPr>
            <a:r>
              <a:rPr lang="en-GB" sz="2400" dirty="0"/>
              <a:t>We will go to the beach</a:t>
            </a:r>
          </a:p>
        </p:txBody>
      </p:sp>
    </p:spTree>
    <p:extLst>
      <p:ext uri="{BB962C8B-B14F-4D97-AF65-F5344CB8AC3E}">
        <p14:creationId xmlns:p14="http://schemas.microsoft.com/office/powerpoint/2010/main" val="139606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719" y="1625090"/>
            <a:ext cx="4678783" cy="48799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C1C0E3-A87D-41EB-89EE-4528E16BD433}"/>
              </a:ext>
            </a:extLst>
          </p:cNvPr>
          <p:cNvSpPr txBox="1"/>
          <p:nvPr/>
        </p:nvSpPr>
        <p:spPr>
          <a:xfrm>
            <a:off x="1033153" y="475013"/>
            <a:ext cx="2593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highlight>
                  <a:srgbClr val="FFFF00"/>
                </a:highlight>
              </a:rPr>
              <a:t>Task 11-</a:t>
            </a:r>
            <a:r>
              <a:rPr lang="en-GB" sz="2800" dirty="0">
                <a:solidFill>
                  <a:srgbClr val="FF0000"/>
                </a:solidFill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901369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198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Britannic Bold</vt:lpstr>
      <vt:lpstr>Calibri</vt:lpstr>
      <vt:lpstr>Calibri Light</vt:lpstr>
      <vt:lpstr>Comic Sans MS</vt:lpstr>
      <vt:lpstr>Kristen ITC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Bray</dc:creator>
  <cp:lastModifiedBy>Pip Brimblecombe</cp:lastModifiedBy>
  <cp:revision>38</cp:revision>
  <dcterms:created xsi:type="dcterms:W3CDTF">2017-06-14T11:29:58Z</dcterms:created>
  <dcterms:modified xsi:type="dcterms:W3CDTF">2020-06-11T10:35:07Z</dcterms:modified>
</cp:coreProperties>
</file>