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2F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A6CD-B3D1-2947-8969-0187CE2C038B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562A-78B2-5047-8B66-E46567E11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A6CD-B3D1-2947-8969-0187CE2C038B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562A-78B2-5047-8B66-E46567E11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A6CD-B3D1-2947-8969-0187CE2C038B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562A-78B2-5047-8B66-E46567E11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A6CD-B3D1-2947-8969-0187CE2C038B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562A-78B2-5047-8B66-E46567E11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A6CD-B3D1-2947-8969-0187CE2C038B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562A-78B2-5047-8B66-E46567E11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A6CD-B3D1-2947-8969-0187CE2C038B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562A-78B2-5047-8B66-E46567E11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A6CD-B3D1-2947-8969-0187CE2C038B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562A-78B2-5047-8B66-E46567E11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A6CD-B3D1-2947-8969-0187CE2C038B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562A-78B2-5047-8B66-E46567E11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A6CD-B3D1-2947-8969-0187CE2C038B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562A-78B2-5047-8B66-E46567E11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A6CD-B3D1-2947-8969-0187CE2C038B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562A-78B2-5047-8B66-E46567E11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A6CD-B3D1-2947-8969-0187CE2C038B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562A-78B2-5047-8B66-E46567E11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9A6CD-B3D1-2947-8969-0187CE2C038B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D562A-78B2-5047-8B66-E46567E11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0" y="83073"/>
            <a:ext cx="8960588" cy="6638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055" y="5150269"/>
            <a:ext cx="8003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Impact" panose="020B0806030902050204" pitchFamily="34" charset="0"/>
              </a:rPr>
              <a:t>Top 11 facts on …. UK weather  </a:t>
            </a:r>
            <a:endParaRPr lang="en-GB" sz="3600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63" y="96477"/>
            <a:ext cx="8882162" cy="1321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3" y="274638"/>
            <a:ext cx="888216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rgbClr val="FFFF00"/>
                </a:solidFill>
              </a:rPr>
              <a:t>3.Bonus ecosystems slide! How do they link to weather? 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2839"/>
          <a:stretch/>
        </p:blipFill>
        <p:spPr>
          <a:xfrm>
            <a:off x="129863" y="1417638"/>
            <a:ext cx="8709337" cy="526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5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63" y="96477"/>
            <a:ext cx="8882162" cy="1321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3" y="274638"/>
            <a:ext cx="8882162" cy="1143000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FFFF00"/>
                </a:solidFill>
              </a:rPr>
              <a:t>2.Weather skills 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0411" y="1595799"/>
            <a:ext cx="6841066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0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63" y="96477"/>
            <a:ext cx="8882162" cy="1321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3" y="274638"/>
            <a:ext cx="8882162" cy="1143000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rgbClr val="FFFF00"/>
                </a:solidFill>
              </a:rPr>
              <a:t>1</a:t>
            </a:r>
            <a:r>
              <a:rPr lang="en-GB" dirty="0" smtClean="0">
                <a:solidFill>
                  <a:srgbClr val="FFFF00"/>
                </a:solidFill>
              </a:rPr>
              <a:t>. Synoptic links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63" y="1600200"/>
            <a:ext cx="8882162" cy="51305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Topic links to:</a:t>
            </a:r>
          </a:p>
          <a:p>
            <a:pPr marL="0" indent="0">
              <a:buNone/>
            </a:pPr>
            <a:r>
              <a:rPr lang="en-GB" dirty="0" smtClean="0"/>
              <a:t>Paper 1 – rivers &amp; flooding (theme 1)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Paper 1 – rest of theme 3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Paper 2 – Ecosystems (theme 1)</a:t>
            </a:r>
          </a:p>
          <a:p>
            <a:pPr marL="0" indent="0">
              <a:buNone/>
            </a:pPr>
            <a:r>
              <a:rPr lang="en-GB" dirty="0" smtClean="0"/>
              <a:t>Paper 2 – extreme weather (theme 3)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You may find it easier to revise these ideas together?</a:t>
            </a:r>
          </a:p>
        </p:txBody>
      </p:sp>
    </p:spTree>
    <p:extLst>
      <p:ext uri="{BB962C8B-B14F-4D97-AF65-F5344CB8AC3E}">
        <p14:creationId xmlns:p14="http://schemas.microsoft.com/office/powerpoint/2010/main" val="215879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63" y="96477"/>
            <a:ext cx="8882162" cy="1321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3" y="274638"/>
            <a:ext cx="8882162" cy="1143000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FFFF00"/>
                </a:solidFill>
              </a:rPr>
              <a:t>11. Weather Vs Climate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182" y="1600200"/>
            <a:ext cx="7703128" cy="5130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Weather</a:t>
            </a:r>
            <a:r>
              <a:rPr lang="en-GB" dirty="0"/>
              <a:t> = </a:t>
            </a:r>
          </a:p>
          <a:p>
            <a:r>
              <a:rPr lang="en-GB" dirty="0"/>
              <a:t>day-to-day conditions of the atmosphere. </a:t>
            </a:r>
          </a:p>
          <a:p>
            <a:r>
              <a:rPr lang="en-GB" dirty="0"/>
              <a:t>Changes frequently. </a:t>
            </a:r>
          </a:p>
          <a:p>
            <a:r>
              <a:rPr lang="en-GB" dirty="0"/>
              <a:t>Refers to temperature, precipitation (type &amp; amount), cloud cover &amp; wind strength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Climate</a:t>
            </a:r>
            <a:r>
              <a:rPr lang="en-GB" dirty="0"/>
              <a:t> = average weather over a period of time (min 30 years)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972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63" y="96477"/>
            <a:ext cx="8882162" cy="1321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3" y="274638"/>
            <a:ext cx="8882162" cy="1143000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FFFF00"/>
                </a:solidFill>
              </a:rPr>
              <a:t>10. What affects the UK’s weather?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4434"/>
          <a:stretch/>
        </p:blipFill>
        <p:spPr>
          <a:xfrm>
            <a:off x="2720663" y="1417638"/>
            <a:ext cx="3513882" cy="54403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932" y="1417638"/>
            <a:ext cx="25908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Latitude</a:t>
            </a:r>
            <a:r>
              <a:rPr lang="en-GB" sz="1400" dirty="0"/>
              <a:t> means how far a place is from the </a:t>
            </a:r>
            <a:r>
              <a:rPr lang="en-GB" sz="1400" dirty="0" smtClean="0"/>
              <a:t>equator. At </a:t>
            </a:r>
            <a:r>
              <a:rPr lang="en-GB" sz="1400" dirty="0"/>
              <a:t>places near the equator the sun is more focused on a small space so temperatures are higher</a:t>
            </a:r>
          </a:p>
          <a:p>
            <a:r>
              <a:rPr lang="en-GB" sz="1400" dirty="0"/>
              <a:t>At places further </a:t>
            </a:r>
            <a:r>
              <a:rPr lang="en-GB" sz="1400" dirty="0" smtClean="0"/>
              <a:t>from </a:t>
            </a:r>
            <a:r>
              <a:rPr lang="en-GB" sz="1400" dirty="0"/>
              <a:t>the equator the sun is </a:t>
            </a:r>
            <a:r>
              <a:rPr lang="en-GB" sz="1400" dirty="0" smtClean="0"/>
              <a:t>spread </a:t>
            </a:r>
            <a:r>
              <a:rPr lang="en-GB" sz="1400" dirty="0"/>
              <a:t>over a larger space (because the earth curves) so </a:t>
            </a:r>
            <a:r>
              <a:rPr lang="en-GB" sz="1400" dirty="0" smtClean="0"/>
              <a:t>temperatures </a:t>
            </a:r>
            <a:r>
              <a:rPr lang="en-GB" sz="1400" dirty="0"/>
              <a:t>are </a:t>
            </a:r>
            <a:r>
              <a:rPr lang="en-GB" sz="1400" dirty="0" smtClean="0"/>
              <a:t>lower.</a:t>
            </a:r>
            <a:endParaRPr lang="en-GB" sz="1400" dirty="0"/>
          </a:p>
        </p:txBody>
      </p:sp>
      <p:sp>
        <p:nvSpPr>
          <p:cNvPr id="7" name="Rectangle 6"/>
          <p:cNvSpPr/>
          <p:nvPr/>
        </p:nvSpPr>
        <p:spPr>
          <a:xfrm>
            <a:off x="6026727" y="1417638"/>
            <a:ext cx="298529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Earth’s tilt: </a:t>
            </a:r>
            <a:r>
              <a:rPr lang="en-GB" sz="1400" dirty="0" smtClean="0"/>
              <a:t>As </a:t>
            </a:r>
            <a:r>
              <a:rPr lang="en-GB" sz="1400" dirty="0"/>
              <a:t>the earth moves around the sun the angle it tilts at changes</a:t>
            </a:r>
          </a:p>
          <a:p>
            <a:r>
              <a:rPr lang="en-GB" sz="1400" dirty="0"/>
              <a:t>In summer the earth is tilted towards the sun and so temperatures are higher </a:t>
            </a:r>
          </a:p>
          <a:p>
            <a:r>
              <a:rPr lang="en-GB" sz="1400" dirty="0"/>
              <a:t>In winter the earth tilts away from the sun and we get less heat</a:t>
            </a:r>
          </a:p>
        </p:txBody>
      </p:sp>
      <p:sp>
        <p:nvSpPr>
          <p:cNvPr id="8" name="Rectangle 7"/>
          <p:cNvSpPr/>
          <p:nvPr/>
        </p:nvSpPr>
        <p:spPr>
          <a:xfrm>
            <a:off x="64931" y="3743332"/>
            <a:ext cx="265573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Distance from the sea: </a:t>
            </a:r>
            <a:r>
              <a:rPr lang="en-GB" sz="1400" dirty="0" smtClean="0"/>
              <a:t>In </a:t>
            </a:r>
            <a:r>
              <a:rPr lang="en-GB" sz="1400" dirty="0"/>
              <a:t>summer the sea is colder than the land, so when the wind blows over the sea onto the land it keeps the area </a:t>
            </a:r>
            <a:r>
              <a:rPr lang="en-GB" sz="1400" dirty="0" smtClean="0"/>
              <a:t>cool. In </a:t>
            </a:r>
            <a:r>
              <a:rPr lang="en-GB" sz="1400" dirty="0"/>
              <a:t>winter the sea is hotter than the land, so sea breezes help to warm the coast.</a:t>
            </a:r>
          </a:p>
        </p:txBody>
      </p:sp>
      <p:sp>
        <p:nvSpPr>
          <p:cNvPr id="9" name="Rectangle 8"/>
          <p:cNvSpPr/>
          <p:nvPr/>
        </p:nvSpPr>
        <p:spPr>
          <a:xfrm>
            <a:off x="6026727" y="3374000"/>
            <a:ext cx="29852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The </a:t>
            </a:r>
            <a:r>
              <a:rPr lang="en-GB" sz="1400" dirty="0" smtClean="0">
                <a:solidFill>
                  <a:srgbClr val="FF0000"/>
                </a:solidFill>
              </a:rPr>
              <a:t>prevailing wind </a:t>
            </a:r>
            <a:r>
              <a:rPr lang="en-GB" sz="1400" dirty="0">
                <a:solidFill>
                  <a:srgbClr val="FF0000"/>
                </a:solidFill>
              </a:rPr>
              <a:t>direction </a:t>
            </a:r>
            <a:r>
              <a:rPr lang="en-GB" sz="1400" dirty="0"/>
              <a:t>will change the </a:t>
            </a:r>
            <a:r>
              <a:rPr lang="en-GB" sz="1400" dirty="0" smtClean="0"/>
              <a:t>weather. In </a:t>
            </a:r>
            <a:r>
              <a:rPr lang="en-GB" sz="1400" dirty="0"/>
              <a:t>the UK the wind usually comes from the southwest which means it travels over the ocean and so there is rain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932" y="5535531"/>
            <a:ext cx="26557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Ocean currents</a:t>
            </a:r>
            <a:r>
              <a:rPr lang="en-GB" sz="1400" dirty="0" smtClean="0"/>
              <a:t>: Some </a:t>
            </a:r>
            <a:r>
              <a:rPr lang="en-GB" sz="1400" dirty="0"/>
              <a:t>oceans have warm water currents near the surface which will make the wind warmer as it blows over the </a:t>
            </a:r>
            <a:r>
              <a:rPr lang="en-GB" sz="1400" dirty="0" smtClean="0"/>
              <a:t>ocean e.g. the </a:t>
            </a:r>
            <a:r>
              <a:rPr lang="en-GB" sz="1400" dirty="0"/>
              <a:t>North Atlantic drift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34544" y="5091224"/>
            <a:ext cx="277748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Altitude</a:t>
            </a:r>
            <a:r>
              <a:rPr lang="en-GB" sz="1400" dirty="0"/>
              <a:t> means the height above sea </a:t>
            </a:r>
            <a:r>
              <a:rPr lang="en-GB" sz="1400" dirty="0" smtClean="0"/>
              <a:t>level.</a:t>
            </a:r>
            <a:endParaRPr lang="en-GB" sz="1400" dirty="0"/>
          </a:p>
          <a:p>
            <a:r>
              <a:rPr lang="en-GB" sz="1400" dirty="0"/>
              <a:t>The temperature falls by 1OC for each 100 meters you go </a:t>
            </a:r>
            <a:r>
              <a:rPr lang="en-GB" sz="1400" dirty="0" smtClean="0"/>
              <a:t>up. Places </a:t>
            </a:r>
            <a:r>
              <a:rPr lang="en-GB" sz="1400" dirty="0"/>
              <a:t>which are higher up hills or mountains will have lower </a:t>
            </a:r>
            <a:r>
              <a:rPr lang="en-GB" sz="1400" dirty="0" smtClean="0"/>
              <a:t>temperatures.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4666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63" y="96477"/>
            <a:ext cx="8882162" cy="1321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3" y="274638"/>
            <a:ext cx="8882162" cy="1143000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rgbClr val="FFFF00"/>
                </a:solidFill>
              </a:rPr>
              <a:t>9</a:t>
            </a:r>
            <a:r>
              <a:rPr lang="en-GB" dirty="0" smtClean="0">
                <a:solidFill>
                  <a:srgbClr val="FFFF00"/>
                </a:solidFill>
              </a:rPr>
              <a:t>. How do air masses work? 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863" y="1417637"/>
            <a:ext cx="5398101" cy="5149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27964" y="1595799"/>
            <a:ext cx="32323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Remember:</a:t>
            </a:r>
          </a:p>
          <a:p>
            <a:endParaRPr lang="en-GB" sz="2000" dirty="0" smtClean="0"/>
          </a:p>
          <a:p>
            <a:r>
              <a:rPr lang="en-GB" sz="2000" dirty="0" smtClean="0"/>
              <a:t>The first part of the name (polar, arctic, tropical) tells you where the air mass is from and gives an idea of the temperature</a:t>
            </a:r>
          </a:p>
          <a:p>
            <a:endParaRPr lang="en-GB" sz="2000" dirty="0" smtClean="0"/>
          </a:p>
          <a:p>
            <a:r>
              <a:rPr lang="en-GB" sz="2000" dirty="0" smtClean="0"/>
              <a:t>The second part of the name (maritime, continental) tells you what the air mass travelled across and gives an idea of how much moisture the air mass will bring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2082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63" y="96477"/>
            <a:ext cx="8882162" cy="1321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3" y="274638"/>
            <a:ext cx="8882162" cy="1143000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FFFF00"/>
                </a:solidFill>
              </a:rPr>
              <a:t>8.Air masses &amp; extreme weather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63" y="1600200"/>
            <a:ext cx="8882162" cy="5130538"/>
          </a:xfrm>
        </p:spPr>
        <p:txBody>
          <a:bodyPr>
            <a:normAutofit fontScale="77500" lnSpcReduction="20000"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Tropical maritime: Strong winds 2014</a:t>
            </a:r>
          </a:p>
          <a:p>
            <a:r>
              <a:rPr lang="en-GB" dirty="0"/>
              <a:t>Feb 2014, winter storms from Atlantic, large waves breached defences in Cornwall, Devon &amp; Dorset, SW mainline railway damaged at Dawlish, Devon, roofs damaged in </a:t>
            </a:r>
            <a:r>
              <a:rPr lang="en-GB" dirty="0" err="1"/>
              <a:t>Porthmadog</a:t>
            </a:r>
            <a:r>
              <a:rPr lang="en-GB" dirty="0"/>
              <a:t> &amp; 1 killed on 13</a:t>
            </a:r>
            <a:r>
              <a:rPr lang="en-GB" baseline="30000" dirty="0"/>
              <a:t>th</a:t>
            </a:r>
            <a:r>
              <a:rPr lang="en-GB" dirty="0"/>
              <a:t> Feb.</a:t>
            </a:r>
          </a:p>
          <a:p>
            <a:r>
              <a:rPr lang="en-GB" sz="3600" dirty="0">
                <a:solidFill>
                  <a:srgbClr val="FF0000"/>
                </a:solidFill>
              </a:rPr>
              <a:t>Tropical continental: Heatwave 2003</a:t>
            </a:r>
          </a:p>
          <a:p>
            <a:r>
              <a:rPr lang="en-GB" dirty="0"/>
              <a:t>Most extreme heatwave for over 500 years, over 2000 died across Europe, wildfires broke out, rivers &amp; reservoirs depleted, farm animals died &amp; crops failed so food prices rose.</a:t>
            </a:r>
          </a:p>
          <a:p>
            <a:r>
              <a:rPr lang="en-GB" sz="3600" dirty="0">
                <a:solidFill>
                  <a:srgbClr val="FF0000"/>
                </a:solidFill>
              </a:rPr>
              <a:t>Arctic Maritime: Heavy snow 2009-10</a:t>
            </a:r>
          </a:p>
          <a:p>
            <a:r>
              <a:rPr lang="en-GB" dirty="0"/>
              <a:t>Ice &amp; snow bought down power lines affecting 25,000 homes, transport network disrupted, several died in accidents, farm animals (esp. sheep in highlands) affected.</a:t>
            </a:r>
          </a:p>
          <a:p>
            <a:r>
              <a:rPr lang="en-GB" dirty="0">
                <a:solidFill>
                  <a:srgbClr val="002060"/>
                </a:solidFill>
              </a:rPr>
              <a:t>NB/ could also refer to ‘Beast from the East’ 2018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46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63" y="96477"/>
            <a:ext cx="8882162" cy="1321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3" y="274638"/>
            <a:ext cx="8882162" cy="1143000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rgbClr val="FFFF00"/>
                </a:solidFill>
              </a:rPr>
              <a:t>7</a:t>
            </a:r>
            <a:r>
              <a:rPr lang="en-GB" dirty="0" smtClean="0">
                <a:solidFill>
                  <a:srgbClr val="FFFF00"/>
                </a:solidFill>
              </a:rPr>
              <a:t>. What’s our case study?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63" y="1600200"/>
            <a:ext cx="8882162" cy="51305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Somerset Levels: 2014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Where</a:t>
            </a:r>
            <a:r>
              <a:rPr lang="en-GB" dirty="0">
                <a:solidFill>
                  <a:srgbClr val="FF0000"/>
                </a:solidFill>
              </a:rPr>
              <a:t>?</a:t>
            </a:r>
          </a:p>
          <a:p>
            <a:r>
              <a:rPr lang="en-GB" dirty="0"/>
              <a:t>SW England</a:t>
            </a:r>
          </a:p>
          <a:p>
            <a:r>
              <a:rPr lang="en-GB" dirty="0"/>
              <a:t>Cover 650km in north &amp; central Somerset</a:t>
            </a:r>
          </a:p>
          <a:p>
            <a:r>
              <a:rPr lang="en-GB" dirty="0"/>
              <a:t>Between Quantock &amp; Mendip hills</a:t>
            </a:r>
          </a:p>
          <a:p>
            <a:r>
              <a:rPr lang="en-GB" dirty="0"/>
              <a:t>Much is below sea level. Max height is 8m </a:t>
            </a:r>
            <a:r>
              <a:rPr lang="en-GB" dirty="0" err="1"/>
              <a:t>asl</a:t>
            </a: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Uniqueness?</a:t>
            </a:r>
          </a:p>
          <a:p>
            <a:r>
              <a:rPr lang="en-GB" dirty="0"/>
              <a:t>Drained historically for agriculture and residential use</a:t>
            </a:r>
          </a:p>
          <a:p>
            <a:r>
              <a:rPr lang="en-GB" dirty="0"/>
              <a:t>1000’s of years ago was covered by sea, now mainly rivers &amp; wetlands</a:t>
            </a:r>
          </a:p>
          <a:p>
            <a:r>
              <a:rPr lang="en-GB" dirty="0"/>
              <a:t>Roman times = build sea defences</a:t>
            </a:r>
          </a:p>
          <a:p>
            <a:r>
              <a:rPr lang="en-GB" dirty="0"/>
              <a:t>17</a:t>
            </a:r>
            <a:r>
              <a:rPr lang="en-GB" baseline="30000" dirty="0"/>
              <a:t>th</a:t>
            </a:r>
            <a:r>
              <a:rPr lang="en-GB" dirty="0"/>
              <a:t> century = Dutch engineers drained area &amp; dug channels to allow farming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908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63" y="96477"/>
            <a:ext cx="8882162" cy="1321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3" y="274638"/>
            <a:ext cx="8882162" cy="1143000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FFFF00"/>
                </a:solidFill>
              </a:rPr>
              <a:t>6. What caused it?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63" y="1600200"/>
            <a:ext cx="8882162" cy="51305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Causes: Physical</a:t>
            </a:r>
          </a:p>
          <a:p>
            <a:r>
              <a:rPr lang="en-GB" dirty="0"/>
              <a:t>Prolonged rain, hurricane winds &amp; tidal surges</a:t>
            </a:r>
          </a:p>
          <a:p>
            <a:r>
              <a:rPr lang="en-GB" dirty="0"/>
              <a:t>Jet stream pushed low-pressure storms across </a:t>
            </a:r>
            <a:r>
              <a:rPr lang="en-GB" dirty="0" smtClean="0"/>
              <a:t>Atlantic</a:t>
            </a:r>
            <a:endParaRPr lang="en-GB" dirty="0"/>
          </a:p>
          <a:p>
            <a:r>
              <a:rPr lang="en-GB" dirty="0"/>
              <a:t>12 major storms between mid-Dec 2013 and mid-Feb 2014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Causes: Human</a:t>
            </a:r>
          </a:p>
          <a:p>
            <a:r>
              <a:rPr lang="en-GB" dirty="0"/>
              <a:t>River not dredged for 20 years (was every 5 years at £4 million) &amp; farmers warnings ignored by Government</a:t>
            </a:r>
          </a:p>
          <a:p>
            <a:r>
              <a:rPr lang="en-GB" dirty="0"/>
              <a:t>Building on floodplain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15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63" y="96477"/>
            <a:ext cx="8882162" cy="1321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3" y="274638"/>
            <a:ext cx="8882162" cy="1143000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rgbClr val="FFFF00"/>
                </a:solidFill>
              </a:rPr>
              <a:t>5</a:t>
            </a:r>
            <a:r>
              <a:rPr lang="en-GB" dirty="0" smtClean="0">
                <a:solidFill>
                  <a:srgbClr val="FFFF00"/>
                </a:solidFill>
              </a:rPr>
              <a:t>. How bad was it?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63" y="1600200"/>
            <a:ext cx="8882162" cy="513053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Worst storms for 20 years</a:t>
            </a:r>
          </a:p>
          <a:p>
            <a:r>
              <a:rPr lang="en-GB" dirty="0"/>
              <a:t>Wettest January since records started in 1910</a:t>
            </a:r>
          </a:p>
          <a:p>
            <a:r>
              <a:rPr lang="en-GB" dirty="0"/>
              <a:t>350mm of rain in Jan &amp; Feb (100mm above average)</a:t>
            </a:r>
          </a:p>
          <a:p>
            <a:r>
              <a:rPr lang="en-GB" dirty="0"/>
              <a:t>Worst flood recorded; 65million m3 of water covered 65km2</a:t>
            </a:r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Effects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600 homes affected</a:t>
            </a:r>
          </a:p>
          <a:p>
            <a:r>
              <a:rPr lang="en-GB" dirty="0"/>
              <a:t>Roads inaccessible</a:t>
            </a:r>
          </a:p>
          <a:p>
            <a:r>
              <a:rPr lang="en-GB" dirty="0"/>
              <a:t>6,900 Ha of farmland under water for a month</a:t>
            </a:r>
          </a:p>
          <a:p>
            <a:r>
              <a:rPr lang="en-GB" dirty="0"/>
              <a:t>Somerset economy lost £82-147 million</a:t>
            </a:r>
          </a:p>
          <a:p>
            <a:r>
              <a:rPr lang="en-GB" dirty="0"/>
              <a:t>Repairs cost £10 million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321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63" y="96477"/>
            <a:ext cx="8882162" cy="1321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3" y="274638"/>
            <a:ext cx="8882162" cy="1143000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FFFF00"/>
                </a:solidFill>
              </a:rPr>
              <a:t>4. How did they fix it?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63" y="1600200"/>
            <a:ext cx="8882162" cy="51305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Responses: short term</a:t>
            </a:r>
          </a:p>
          <a:p>
            <a:r>
              <a:rPr lang="en-GB" dirty="0"/>
              <a:t>EA installed 62 pumps to remove 1.5 million tonnes of water</a:t>
            </a:r>
          </a:p>
          <a:p>
            <a:r>
              <a:rPr lang="en-GB" dirty="0"/>
              <a:t>Royal Marines used to rescue/help isolated people</a:t>
            </a:r>
          </a:p>
          <a:p>
            <a:r>
              <a:rPr lang="en-GB" dirty="0"/>
              <a:t>Police increased patrols to support people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Responses: long term</a:t>
            </a:r>
          </a:p>
          <a:p>
            <a:r>
              <a:rPr lang="en-GB" dirty="0"/>
              <a:t>50 defences need repairing</a:t>
            </a:r>
          </a:p>
          <a:p>
            <a:r>
              <a:rPr lang="en-GB" dirty="0"/>
              <a:t>Options to remove silt/weeds from rivers, reduce run-off from housing developments and pay farmers to store floodwater</a:t>
            </a:r>
          </a:p>
          <a:p>
            <a:r>
              <a:rPr lang="en-GB" dirty="0"/>
              <a:t>March 2014 Government released a 20 year action plan; increase dredging, repair flood banks, raise road into </a:t>
            </a:r>
            <a:r>
              <a:rPr lang="en-GB" dirty="0" err="1"/>
              <a:t>Muchelney</a:t>
            </a:r>
            <a:r>
              <a:rPr lang="en-GB" dirty="0"/>
              <a:t>, pumps are permanent, add a tidal barrier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53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879</Words>
  <Application>Microsoft Office PowerPoint</Application>
  <PresentationFormat>On-screen Show (4:3)</PresentationFormat>
  <Paragraphs>84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Impact</vt:lpstr>
      <vt:lpstr>Office Theme</vt:lpstr>
      <vt:lpstr>PowerPoint Presentation</vt:lpstr>
      <vt:lpstr>11. Weather Vs Climate </vt:lpstr>
      <vt:lpstr>10. What affects the UK’s weather?</vt:lpstr>
      <vt:lpstr>9. How do air masses work? </vt:lpstr>
      <vt:lpstr>8.Air masses &amp; extreme weather </vt:lpstr>
      <vt:lpstr>7. What’s our case study? </vt:lpstr>
      <vt:lpstr>6. What caused it? </vt:lpstr>
      <vt:lpstr>5. How bad was it? </vt:lpstr>
      <vt:lpstr>4. How did they fix it?</vt:lpstr>
      <vt:lpstr>3.Bonus ecosystems slide! How do they link to weather? </vt:lpstr>
      <vt:lpstr>2.Weather skills </vt:lpstr>
      <vt:lpstr>1. Synoptic links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Hogwarts Contour Mapping</dc:title>
  <dc:creator>Robert Frost</dc:creator>
  <cp:lastModifiedBy>Karen Leeman</cp:lastModifiedBy>
  <cp:revision>76</cp:revision>
  <cp:lastPrinted>2012-06-27T11:20:33Z</cp:lastPrinted>
  <dcterms:created xsi:type="dcterms:W3CDTF">2013-05-12T18:00:49Z</dcterms:created>
  <dcterms:modified xsi:type="dcterms:W3CDTF">2019-06-13T10:47:20Z</dcterms:modified>
</cp:coreProperties>
</file>