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13"/>
  </p:notesMasterIdLst>
  <p:sldIdLst>
    <p:sldId id="270" r:id="rId2"/>
    <p:sldId id="271" r:id="rId3"/>
    <p:sldId id="272" r:id="rId4"/>
    <p:sldId id="269" r:id="rId5"/>
    <p:sldId id="273" r:id="rId6"/>
    <p:sldId id="274" r:id="rId7"/>
    <p:sldId id="275" r:id="rId8"/>
    <p:sldId id="276" r:id="rId9"/>
    <p:sldId id="277" r:id="rId10"/>
    <p:sldId id="279" r:id="rId11"/>
    <p:sldId id="278" r:id="rId12"/>
  </p:sldIdLst>
  <p:sldSz cx="9906000" cy="6858000" type="A4"/>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89" autoAdjust="0"/>
    <p:restoredTop sz="92815" autoAdjust="0"/>
  </p:normalViewPr>
  <p:slideViewPr>
    <p:cSldViewPr snapToGrid="0">
      <p:cViewPr varScale="1">
        <p:scale>
          <a:sx n="84" d="100"/>
          <a:sy n="84" d="100"/>
        </p:scale>
        <p:origin x="774" y="96"/>
      </p:cViewPr>
      <p:guideLst/>
    </p:cSldViewPr>
  </p:slideViewPr>
  <p:notesTextViewPr>
    <p:cViewPr>
      <p:scale>
        <a:sx n="1" d="1"/>
        <a:sy n="1" d="1"/>
      </p:scale>
      <p:origin x="0" y="0"/>
    </p:cViewPr>
  </p:notesTextViewPr>
  <p:sorterViewPr>
    <p:cViewPr>
      <p:scale>
        <a:sx n="100" d="100"/>
        <a:sy n="100" d="100"/>
      </p:scale>
      <p:origin x="0" y="-15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6EEBCA1D-8F73-4C58-9015-CB3571BD1503}" type="datetimeFigureOut">
              <a:rPr lang="en-GB" smtClean="0"/>
              <a:t>22/05/2019</a:t>
            </a:fld>
            <a:endParaRPr lang="en-GB"/>
          </a:p>
        </p:txBody>
      </p:sp>
      <p:sp>
        <p:nvSpPr>
          <p:cNvPr id="4" name="Slide Image Placeholder 3"/>
          <p:cNvSpPr>
            <a:spLocks noGrp="1" noRot="1" noChangeAspect="1"/>
          </p:cNvSpPr>
          <p:nvPr>
            <p:ph type="sldImg" idx="2"/>
          </p:nvPr>
        </p:nvSpPr>
        <p:spPr>
          <a:xfrm>
            <a:off x="977900" y="1241425"/>
            <a:ext cx="4838700"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BFAF6288-A4AA-4D81-93AC-7364564DC78F}" type="slidenum">
              <a:rPr lang="en-GB" smtClean="0"/>
              <a:t>‹#›</a:t>
            </a:fld>
            <a:endParaRPr lang="en-GB"/>
          </a:p>
        </p:txBody>
      </p:sp>
    </p:spTree>
    <p:extLst>
      <p:ext uri="{BB962C8B-B14F-4D97-AF65-F5344CB8AC3E}">
        <p14:creationId xmlns:p14="http://schemas.microsoft.com/office/powerpoint/2010/main" val="2512569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AF6288-A4AA-4D81-93AC-7364564DC78F}" type="slidenum">
              <a:rPr lang="en-GB" smtClean="0"/>
              <a:t>6</a:t>
            </a:fld>
            <a:endParaRPr lang="en-GB"/>
          </a:p>
        </p:txBody>
      </p:sp>
    </p:spTree>
    <p:extLst>
      <p:ext uri="{BB962C8B-B14F-4D97-AF65-F5344CB8AC3E}">
        <p14:creationId xmlns:p14="http://schemas.microsoft.com/office/powerpoint/2010/main" val="3539513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US" smtClean="0"/>
              <a:t>Click to edit Master title style</a:t>
            </a:r>
            <a:endParaRPr lang="en-GB"/>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7F08C46-DD19-4702-B505-1AC7A2F37CA4}" type="datetime1">
              <a:rPr lang="en-GB" smtClean="0"/>
              <a:t>22/05/2019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7A404-B26F-4345-A63A-96B40C6A0284}" type="slidenum">
              <a:rPr lang="en-GB" smtClean="0"/>
              <a:t>‹#›</a:t>
            </a:fld>
            <a:endParaRPr lang="en-GB"/>
          </a:p>
        </p:txBody>
      </p:sp>
    </p:spTree>
    <p:extLst>
      <p:ext uri="{BB962C8B-B14F-4D97-AF65-F5344CB8AC3E}">
        <p14:creationId xmlns:p14="http://schemas.microsoft.com/office/powerpoint/2010/main" val="3060527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AB18B8-7FFA-4F44-88E5-4CC4AFC280AA}" type="datetime1">
              <a:rPr lang="en-GB" smtClean="0"/>
              <a:t>22/05/2019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7A404-B26F-4345-A63A-96B40C6A0284}" type="slidenum">
              <a:rPr lang="en-GB" smtClean="0"/>
              <a:t>‹#›</a:t>
            </a:fld>
            <a:endParaRPr lang="en-GB"/>
          </a:p>
        </p:txBody>
      </p:sp>
    </p:spTree>
    <p:extLst>
      <p:ext uri="{BB962C8B-B14F-4D97-AF65-F5344CB8AC3E}">
        <p14:creationId xmlns:p14="http://schemas.microsoft.com/office/powerpoint/2010/main" val="1208375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4B53D0-874E-4D57-9DA8-98526F77056F}" type="datetime1">
              <a:rPr lang="en-GB" smtClean="0"/>
              <a:t>22/05/2019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7A404-B26F-4345-A63A-96B40C6A0284}" type="slidenum">
              <a:rPr lang="en-GB" smtClean="0"/>
              <a:t>‹#›</a:t>
            </a:fld>
            <a:endParaRPr lang="en-GB"/>
          </a:p>
        </p:txBody>
      </p:sp>
    </p:spTree>
    <p:extLst>
      <p:ext uri="{BB962C8B-B14F-4D97-AF65-F5344CB8AC3E}">
        <p14:creationId xmlns:p14="http://schemas.microsoft.com/office/powerpoint/2010/main" val="3823619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EF0DDB-9E1E-4DD8-80FC-71BF8E49AC05}" type="datetime1">
              <a:rPr lang="en-GB" smtClean="0"/>
              <a:t>22/05/2019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141586" y="6489990"/>
            <a:ext cx="2228850" cy="365125"/>
          </a:xfrm>
        </p:spPr>
        <p:txBody>
          <a:bodyPr/>
          <a:lstStyle/>
          <a:p>
            <a:fld id="{B967A404-B26F-4345-A63A-96B40C6A0284}" type="slidenum">
              <a:rPr lang="en-GB" smtClean="0"/>
              <a:pPr/>
              <a:t>‹#›</a:t>
            </a:fld>
            <a:endParaRPr lang="en-GB" dirty="0"/>
          </a:p>
        </p:txBody>
      </p:sp>
    </p:spTree>
    <p:extLst>
      <p:ext uri="{BB962C8B-B14F-4D97-AF65-F5344CB8AC3E}">
        <p14:creationId xmlns:p14="http://schemas.microsoft.com/office/powerpoint/2010/main" val="1610033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US" smtClean="0"/>
              <a:t>Click to edit Master title style</a:t>
            </a:r>
            <a:endParaRPr lang="en-GB"/>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2380D7E-7B5D-4F33-9A3F-6BEA18A61E67}" type="datetime1">
              <a:rPr lang="en-GB" smtClean="0"/>
              <a:t>22/05/2019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7A404-B26F-4345-A63A-96B40C6A0284}" type="slidenum">
              <a:rPr lang="en-GB" smtClean="0"/>
              <a:t>‹#›</a:t>
            </a:fld>
            <a:endParaRPr lang="en-GB"/>
          </a:p>
        </p:txBody>
      </p:sp>
    </p:spTree>
    <p:extLst>
      <p:ext uri="{BB962C8B-B14F-4D97-AF65-F5344CB8AC3E}">
        <p14:creationId xmlns:p14="http://schemas.microsoft.com/office/powerpoint/2010/main" val="3373148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1038" y="1825625"/>
            <a:ext cx="42100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14913" y="1825625"/>
            <a:ext cx="42100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0B2CD08-2079-49F8-B568-39C6A4FEFC50}" type="datetime1">
              <a:rPr lang="en-GB" smtClean="0"/>
              <a:t>22/05/2019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67A404-B26F-4345-A63A-96B40C6A0284}" type="slidenum">
              <a:rPr lang="en-GB" smtClean="0"/>
              <a:t>‹#›</a:t>
            </a:fld>
            <a:endParaRPr lang="en-GB"/>
          </a:p>
        </p:txBody>
      </p:sp>
    </p:spTree>
    <p:extLst>
      <p:ext uri="{BB962C8B-B14F-4D97-AF65-F5344CB8AC3E}">
        <p14:creationId xmlns:p14="http://schemas.microsoft.com/office/powerpoint/2010/main" val="27568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smtClean="0"/>
              <a:t>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smtClean="0"/>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A858E47-704A-4B65-804D-325FC9F7F89A}" type="datetime1">
              <a:rPr lang="en-GB" smtClean="0"/>
              <a:t>22/05/2019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967A404-B26F-4345-A63A-96B40C6A0284}" type="slidenum">
              <a:rPr lang="en-GB" smtClean="0"/>
              <a:t>‹#›</a:t>
            </a:fld>
            <a:endParaRPr lang="en-GB"/>
          </a:p>
        </p:txBody>
      </p:sp>
    </p:spTree>
    <p:extLst>
      <p:ext uri="{BB962C8B-B14F-4D97-AF65-F5344CB8AC3E}">
        <p14:creationId xmlns:p14="http://schemas.microsoft.com/office/powerpoint/2010/main" val="3189909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8D73507-47B2-4E91-96D8-4410DAE6E418}" type="datetime1">
              <a:rPr lang="en-GB" smtClean="0"/>
              <a:t>22/05/2019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67A404-B26F-4345-A63A-96B40C6A0284}" type="slidenum">
              <a:rPr lang="en-GB" smtClean="0"/>
              <a:t>‹#›</a:t>
            </a:fld>
            <a:endParaRPr lang="en-GB"/>
          </a:p>
        </p:txBody>
      </p:sp>
    </p:spTree>
    <p:extLst>
      <p:ext uri="{BB962C8B-B14F-4D97-AF65-F5344CB8AC3E}">
        <p14:creationId xmlns:p14="http://schemas.microsoft.com/office/powerpoint/2010/main" val="1418003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CF4571-D203-4570-B454-045A501BCCD9}" type="datetime1">
              <a:rPr lang="en-GB" smtClean="0"/>
              <a:t>22/05/2019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967A404-B26F-4345-A63A-96B40C6A0284}" type="slidenum">
              <a:rPr lang="en-GB" smtClean="0"/>
              <a:t>‹#›</a:t>
            </a:fld>
            <a:endParaRPr lang="en-GB"/>
          </a:p>
        </p:txBody>
      </p:sp>
    </p:spTree>
    <p:extLst>
      <p:ext uri="{BB962C8B-B14F-4D97-AF65-F5344CB8AC3E}">
        <p14:creationId xmlns:p14="http://schemas.microsoft.com/office/powerpoint/2010/main" val="1597284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smtClean="0"/>
              <a:t>Click to edit Master title style</a:t>
            </a:r>
            <a:endParaRPr lang="en-GB"/>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smtClean="0"/>
              <a:t>Edit Master text styles</a:t>
            </a:r>
          </a:p>
        </p:txBody>
      </p:sp>
      <p:sp>
        <p:nvSpPr>
          <p:cNvPr id="5" name="Date Placeholder 4"/>
          <p:cNvSpPr>
            <a:spLocks noGrp="1"/>
          </p:cNvSpPr>
          <p:nvPr>
            <p:ph type="dt" sz="half" idx="10"/>
          </p:nvPr>
        </p:nvSpPr>
        <p:spPr/>
        <p:txBody>
          <a:bodyPr/>
          <a:lstStyle/>
          <a:p>
            <a:fld id="{08C5897A-43D0-4E7A-B91B-F03D2A2637C5}" type="datetime1">
              <a:rPr lang="en-GB" smtClean="0"/>
              <a:t>22/05/2019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67A404-B26F-4345-A63A-96B40C6A0284}" type="slidenum">
              <a:rPr lang="en-GB" smtClean="0"/>
              <a:t>‹#›</a:t>
            </a:fld>
            <a:endParaRPr lang="en-GB"/>
          </a:p>
        </p:txBody>
      </p:sp>
    </p:spTree>
    <p:extLst>
      <p:ext uri="{BB962C8B-B14F-4D97-AF65-F5344CB8AC3E}">
        <p14:creationId xmlns:p14="http://schemas.microsoft.com/office/powerpoint/2010/main" val="4292747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smtClean="0"/>
              <a:t>Click to edit Master title style</a:t>
            </a:r>
            <a:endParaRPr lang="en-GB"/>
          </a:p>
        </p:txBody>
      </p:sp>
      <p:sp>
        <p:nvSpPr>
          <p:cNvPr id="3" name="Picture Placeholder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GB"/>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smtClean="0"/>
              <a:t>Edit Master text styles</a:t>
            </a:r>
          </a:p>
        </p:txBody>
      </p:sp>
      <p:sp>
        <p:nvSpPr>
          <p:cNvPr id="5" name="Date Placeholder 4"/>
          <p:cNvSpPr>
            <a:spLocks noGrp="1"/>
          </p:cNvSpPr>
          <p:nvPr>
            <p:ph type="dt" sz="half" idx="10"/>
          </p:nvPr>
        </p:nvSpPr>
        <p:spPr/>
        <p:txBody>
          <a:bodyPr/>
          <a:lstStyle/>
          <a:p>
            <a:fld id="{1892B505-7350-4A95-B0E5-A63397AC3E4C}" type="datetime1">
              <a:rPr lang="en-GB" smtClean="0"/>
              <a:t>22/05/2019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67A404-B26F-4345-A63A-96B40C6A0284}" type="slidenum">
              <a:rPr lang="en-GB" smtClean="0"/>
              <a:t>‹#›</a:t>
            </a:fld>
            <a:endParaRPr lang="en-GB"/>
          </a:p>
        </p:txBody>
      </p:sp>
    </p:spTree>
    <p:extLst>
      <p:ext uri="{BB962C8B-B14F-4D97-AF65-F5344CB8AC3E}">
        <p14:creationId xmlns:p14="http://schemas.microsoft.com/office/powerpoint/2010/main" val="3472296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C764DE79-268F-4C1A-8933-263129D2AF90}" type="datetimeFigureOut">
              <a:rPr lang="en-US" smtClean="0"/>
              <a:t>5/22/2019</a:t>
            </a:fld>
            <a:endParaRPr lang="en-US" dirty="0"/>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48F63A3B-78C7-47BE-AE5E-E10140E04643}" type="slidenum">
              <a:rPr lang="en-US" smtClean="0"/>
              <a:t>‹#›</a:t>
            </a:fld>
            <a:endParaRPr lang="en-US" dirty="0"/>
          </a:p>
        </p:txBody>
      </p:sp>
      <p:graphicFrame>
        <p:nvGraphicFramePr>
          <p:cNvPr id="7" name="Table 6"/>
          <p:cNvGraphicFramePr>
            <a:graphicFrameLocks noGrp="1"/>
          </p:cNvGraphicFramePr>
          <p:nvPr userDrawn="1">
            <p:extLst>
              <p:ext uri="{D42A27DB-BD31-4B8C-83A1-F6EECF244321}">
                <p14:modId xmlns:p14="http://schemas.microsoft.com/office/powerpoint/2010/main" val="3424959552"/>
              </p:ext>
            </p:extLst>
          </p:nvPr>
        </p:nvGraphicFramePr>
        <p:xfrm>
          <a:off x="84427" y="103910"/>
          <a:ext cx="9742776" cy="6679961"/>
        </p:xfrm>
        <a:graphic>
          <a:graphicData uri="http://schemas.openxmlformats.org/drawingml/2006/table">
            <a:tbl>
              <a:tblPr firstRow="1" bandRow="1">
                <a:tableStyleId>{5C22544A-7EE6-4342-B048-85BDC9FD1C3A}</a:tableStyleId>
              </a:tblPr>
              <a:tblGrid>
                <a:gridCol w="2776389">
                  <a:extLst>
                    <a:ext uri="{9D8B030D-6E8A-4147-A177-3AD203B41FA5}">
                      <a16:colId xmlns:a16="http://schemas.microsoft.com/office/drawing/2014/main" val="3760699988"/>
                    </a:ext>
                  </a:extLst>
                </a:gridCol>
                <a:gridCol w="2397161">
                  <a:extLst>
                    <a:ext uri="{9D8B030D-6E8A-4147-A177-3AD203B41FA5}">
                      <a16:colId xmlns:a16="http://schemas.microsoft.com/office/drawing/2014/main" val="1182344232"/>
                    </a:ext>
                  </a:extLst>
                </a:gridCol>
                <a:gridCol w="2397161">
                  <a:extLst>
                    <a:ext uri="{9D8B030D-6E8A-4147-A177-3AD203B41FA5}">
                      <a16:colId xmlns:a16="http://schemas.microsoft.com/office/drawing/2014/main" val="4192869305"/>
                    </a:ext>
                  </a:extLst>
                </a:gridCol>
                <a:gridCol w="2172065">
                  <a:extLst>
                    <a:ext uri="{9D8B030D-6E8A-4147-A177-3AD203B41FA5}">
                      <a16:colId xmlns:a16="http://schemas.microsoft.com/office/drawing/2014/main" val="3772303904"/>
                    </a:ext>
                  </a:extLst>
                </a:gridCol>
              </a:tblGrid>
              <a:tr h="6108415">
                <a:tc gridSpan="4">
                  <a:txBody>
                    <a:bodyPr/>
                    <a:lstStyle/>
                    <a:p>
                      <a:endParaRPr lang="en-GB" dirty="0" smtClean="0"/>
                    </a:p>
                    <a:p>
                      <a:endParaRPr lang="en-GB" dirty="0" smtClean="0"/>
                    </a:p>
                    <a:p>
                      <a:endParaRPr lang="en-GB" dirty="0"/>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21734487"/>
                  </a:ext>
                </a:extLst>
              </a:tr>
              <a:tr h="285773">
                <a:tc>
                  <a:txBody>
                    <a:bodyPr/>
                    <a:lstStyle/>
                    <a:p>
                      <a:r>
                        <a:rPr lang="en-GB" sz="1100" dirty="0" smtClean="0"/>
                        <a:t>Name :</a:t>
                      </a:r>
                      <a:endParaRPr lang="en-GB" sz="1100" dirty="0"/>
                    </a:p>
                  </a:txBody>
                  <a:tcPr marL="74295" marR="7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dirty="0" smtClean="0"/>
                        <a:t>Candidate No</a:t>
                      </a:r>
                      <a:endParaRPr lang="en-GB" sz="1100" dirty="0"/>
                    </a:p>
                  </a:txBody>
                  <a:tcPr marL="74295" marR="7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School</a:t>
                      </a:r>
                      <a:r>
                        <a:rPr lang="en-GB" sz="1100" baseline="0" dirty="0" smtClean="0"/>
                        <a:t> : Thomas Deacon Academy </a:t>
                      </a:r>
                      <a:endParaRPr lang="en-GB" sz="1100" dirty="0" smtClean="0"/>
                    </a:p>
                  </a:txBody>
                  <a:tcPr marL="74295" marR="7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School</a:t>
                      </a:r>
                      <a:r>
                        <a:rPr lang="en-GB" sz="1100" baseline="0" dirty="0" smtClean="0"/>
                        <a:t> No. : 22321</a:t>
                      </a:r>
                      <a:endParaRPr lang="en-GB" sz="1100" dirty="0" smtClean="0"/>
                    </a:p>
                  </a:txBody>
                  <a:tcPr marL="74295" marR="7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3710057"/>
                  </a:ext>
                </a:extLst>
              </a:tr>
              <a:tr h="285773">
                <a:tc gridSpan="2">
                  <a:txBody>
                    <a:bodyPr/>
                    <a:lstStyle/>
                    <a:p>
                      <a:r>
                        <a:rPr lang="en-GB" sz="1100" b="0" kern="1200" dirty="0" smtClean="0">
                          <a:solidFill>
                            <a:schemeClr val="dk1"/>
                          </a:solidFill>
                          <a:effectLst/>
                          <a:latin typeface="+mn-lt"/>
                          <a:ea typeface="+mn-ea"/>
                          <a:cs typeface="+mn-cs"/>
                        </a:rPr>
                        <a:t>Component Number and Title</a:t>
                      </a:r>
                      <a:r>
                        <a:rPr lang="en-GB" sz="1100" b="0" kern="1200" baseline="0" dirty="0" smtClean="0">
                          <a:solidFill>
                            <a:schemeClr val="dk1"/>
                          </a:solidFill>
                          <a:effectLst/>
                          <a:latin typeface="+mn-lt"/>
                          <a:ea typeface="+mn-ea"/>
                          <a:cs typeface="+mn-cs"/>
                        </a:rPr>
                        <a:t> :</a:t>
                      </a:r>
                      <a:r>
                        <a:rPr kumimoji="0" lang="en-GB" altLang="en-US" sz="1100" b="0" i="0" u="none" strike="noStrike" cap="none" normalizeH="0" baseline="0" dirty="0" smtClean="0">
                          <a:ln>
                            <a:noFill/>
                          </a:ln>
                          <a:solidFill>
                            <a:srgbClr val="000000"/>
                          </a:solidFill>
                          <a:effectLst/>
                        </a:rPr>
                        <a:t>1: Exploring Engineering Sectors and Design Applications</a:t>
                      </a:r>
                      <a:endParaRPr lang="en-GB" sz="1100" b="0" dirty="0"/>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100" dirty="0" smtClean="0"/>
                        <a:t>Assignment</a:t>
                      </a:r>
                      <a:r>
                        <a:rPr lang="en-GB" sz="1100" baseline="0" dirty="0" smtClean="0"/>
                        <a:t> Title : </a:t>
                      </a:r>
                      <a:r>
                        <a:rPr kumimoji="0" lang="en-GB" altLang="en-US" sz="1100" b="0" i="0" u="none" strike="noStrike" cap="none" normalizeH="0" baseline="0" dirty="0" smtClean="0">
                          <a:ln>
                            <a:noFill/>
                          </a:ln>
                          <a:solidFill>
                            <a:srgbClr val="000000"/>
                          </a:solidFill>
                          <a:effectLst/>
                        </a:rPr>
                        <a:t>Engineering Skills and Designing Solutions</a:t>
                      </a:r>
                      <a:endParaRPr lang="en-GB" sz="1100" b="0" dirty="0">
                        <a:solidFill>
                          <a:srgbClr val="000000"/>
                        </a:solidFill>
                        <a:effectLst/>
                        <a:latin typeface="+mn-lt"/>
                        <a:ea typeface="Verdana" panose="020B0604030504040204" pitchFamily="34" charset="0"/>
                        <a:cs typeface="Verdana" panose="020B0604030504040204" pitchFamily="34" charset="0"/>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4158619049"/>
                  </a:ext>
                </a:extLst>
              </a:tr>
            </a:tbl>
          </a:graphicData>
        </a:graphic>
      </p:graphicFrame>
    </p:spTree>
    <p:extLst>
      <p:ext uri="{BB962C8B-B14F-4D97-AF65-F5344CB8AC3E}">
        <p14:creationId xmlns:p14="http://schemas.microsoft.com/office/powerpoint/2010/main" val="175346036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iming>
    <p:tnLst>
      <p:par>
        <p:cTn id="1" dur="indefinite" restart="never" nodeType="tmRoot"/>
      </p:par>
    </p:tnLst>
  </p:timing>
  <p:hf hdr="0" ftr="0" dt="0"/>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3879" y="2444125"/>
            <a:ext cx="3970971" cy="2973695"/>
          </a:xfrm>
        </p:spPr>
      </p:pic>
      <p:sp>
        <p:nvSpPr>
          <p:cNvPr id="4" name="Slide Number Placeholder 3"/>
          <p:cNvSpPr>
            <a:spLocks noGrp="1"/>
          </p:cNvSpPr>
          <p:nvPr>
            <p:ph type="sldNum" sz="quarter" idx="12"/>
          </p:nvPr>
        </p:nvSpPr>
        <p:spPr/>
        <p:txBody>
          <a:bodyPr/>
          <a:lstStyle/>
          <a:p>
            <a:fld id="{B967A404-B26F-4345-A63A-96B40C6A0284}" type="slidenum">
              <a:rPr lang="en-GB" smtClean="0"/>
              <a:pPr/>
              <a:t>1</a:t>
            </a:fld>
            <a:endParaRPr lang="en-GB"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178" t="11229" r="2167" b="15573"/>
          <a:stretch/>
        </p:blipFill>
        <p:spPr>
          <a:xfrm>
            <a:off x="4733005" y="2960370"/>
            <a:ext cx="4817161" cy="2457450"/>
          </a:xfrm>
          <a:prstGeom prst="rect">
            <a:avLst/>
          </a:prstGeom>
        </p:spPr>
      </p:pic>
      <p:sp>
        <p:nvSpPr>
          <p:cNvPr id="8" name="TextBox 7"/>
          <p:cNvSpPr txBox="1"/>
          <p:nvPr/>
        </p:nvSpPr>
        <p:spPr>
          <a:xfrm>
            <a:off x="543879" y="5630739"/>
            <a:ext cx="4416741" cy="646331"/>
          </a:xfrm>
          <a:prstGeom prst="rect">
            <a:avLst/>
          </a:prstGeom>
          <a:noFill/>
        </p:spPr>
        <p:txBody>
          <a:bodyPr wrap="square" rtlCol="0">
            <a:spAutoFit/>
          </a:bodyPr>
          <a:lstStyle/>
          <a:p>
            <a:r>
              <a:rPr lang="en-GB" dirty="0" smtClean="0"/>
              <a:t>Thomas Deacon Academy </a:t>
            </a:r>
            <a:r>
              <a:rPr lang="en-GB" dirty="0" smtClean="0"/>
              <a:t>Green power </a:t>
            </a:r>
            <a:endParaRPr lang="en-GB" dirty="0" smtClean="0"/>
          </a:p>
          <a:p>
            <a:r>
              <a:rPr lang="en-GB" dirty="0" smtClean="0"/>
              <a:t>Team 2010</a:t>
            </a:r>
            <a:endParaRPr lang="en-GB" dirty="0"/>
          </a:p>
        </p:txBody>
      </p:sp>
    </p:spTree>
    <p:extLst>
      <p:ext uri="{BB962C8B-B14F-4D97-AF65-F5344CB8AC3E}">
        <p14:creationId xmlns:p14="http://schemas.microsoft.com/office/powerpoint/2010/main" val="1672428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967A404-B26F-4345-A63A-96B40C6A0284}" type="slidenum">
              <a:rPr lang="en-GB" smtClean="0"/>
              <a:pPr/>
              <a:t>10</a:t>
            </a:fld>
            <a:endParaRPr lang="en-GB" dirty="0"/>
          </a:p>
        </p:txBody>
      </p:sp>
      <p:sp>
        <p:nvSpPr>
          <p:cNvPr id="6" name="TextBox 5"/>
          <p:cNvSpPr txBox="1"/>
          <p:nvPr/>
        </p:nvSpPr>
        <p:spPr>
          <a:xfrm>
            <a:off x="102870" y="34290"/>
            <a:ext cx="2274570" cy="369332"/>
          </a:xfrm>
          <a:prstGeom prst="rect">
            <a:avLst/>
          </a:prstGeom>
          <a:noFill/>
        </p:spPr>
        <p:txBody>
          <a:bodyPr wrap="square" rtlCol="0">
            <a:spAutoFit/>
          </a:bodyPr>
          <a:lstStyle/>
          <a:p>
            <a:r>
              <a:rPr lang="en-GB" b="1" dirty="0" smtClean="0"/>
              <a:t>Product Specification </a:t>
            </a:r>
            <a:endParaRPr lang="en-GB" b="1" dirty="0"/>
          </a:p>
        </p:txBody>
      </p:sp>
      <p:graphicFrame>
        <p:nvGraphicFramePr>
          <p:cNvPr id="8" name="Table 7"/>
          <p:cNvGraphicFramePr>
            <a:graphicFrameLocks noGrp="1"/>
          </p:cNvGraphicFramePr>
          <p:nvPr>
            <p:extLst>
              <p:ext uri="{D42A27DB-BD31-4B8C-83A1-F6EECF244321}">
                <p14:modId xmlns:p14="http://schemas.microsoft.com/office/powerpoint/2010/main" val="3741358168"/>
              </p:ext>
            </p:extLst>
          </p:nvPr>
        </p:nvGraphicFramePr>
        <p:xfrm>
          <a:off x="217170" y="403622"/>
          <a:ext cx="9356090" cy="5595336"/>
        </p:xfrm>
        <a:graphic>
          <a:graphicData uri="http://schemas.openxmlformats.org/drawingml/2006/table">
            <a:tbl>
              <a:tblPr firstRow="1" bandRow="1">
                <a:tableStyleId>{5C22544A-7EE6-4342-B048-85BDC9FD1C3A}</a:tableStyleId>
              </a:tblPr>
              <a:tblGrid>
                <a:gridCol w="3275330">
                  <a:extLst>
                    <a:ext uri="{9D8B030D-6E8A-4147-A177-3AD203B41FA5}">
                      <a16:colId xmlns:a16="http://schemas.microsoft.com/office/drawing/2014/main" val="1212232551"/>
                    </a:ext>
                  </a:extLst>
                </a:gridCol>
                <a:gridCol w="6080760">
                  <a:extLst>
                    <a:ext uri="{9D8B030D-6E8A-4147-A177-3AD203B41FA5}">
                      <a16:colId xmlns:a16="http://schemas.microsoft.com/office/drawing/2014/main" val="510804299"/>
                    </a:ext>
                  </a:extLst>
                </a:gridCol>
              </a:tblGrid>
              <a:tr h="419338">
                <a:tc>
                  <a:txBody>
                    <a:bodyPr/>
                    <a:lstStyle/>
                    <a:p>
                      <a:r>
                        <a:rPr lang="en-GB" sz="1100" b="0" i="0" u="none" strike="noStrike" kern="1200" baseline="0" dirty="0" smtClean="0">
                          <a:solidFill>
                            <a:schemeClr val="tx1"/>
                          </a:solidFill>
                          <a:latin typeface="+mn-lt"/>
                          <a:ea typeface="+mn-ea"/>
                          <a:cs typeface="+mn-cs"/>
                        </a:rPr>
                        <a:t>Product use and 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smtClean="0">
                          <a:solidFill>
                            <a:schemeClr val="tx1"/>
                          </a:solidFill>
                        </a:rPr>
                        <a:t>It</a:t>
                      </a:r>
                      <a:r>
                        <a:rPr lang="en-US" sz="1100" baseline="0" dirty="0" smtClean="0">
                          <a:solidFill>
                            <a:schemeClr val="tx1"/>
                          </a:solidFill>
                        </a:rPr>
                        <a:t> helps the wheel to steer around and so that the steering wheel controls the wheels</a:t>
                      </a:r>
                      <a:endParaRPr lang="en-GB" sz="1100" dirty="0" smtClean="0">
                        <a:solidFill>
                          <a:schemeClr val="tx1"/>
                        </a:solidFill>
                      </a:endParaRPr>
                    </a:p>
                    <a:p>
                      <a:endParaRPr lang="en-GB" sz="1100" dirty="0" smtClean="0">
                        <a:solidFill>
                          <a:schemeClr val="tx1"/>
                        </a:solidFill>
                      </a:endParaRPr>
                    </a:p>
                    <a:p>
                      <a:endParaRPr lang="en-GB"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3954457"/>
                  </a:ext>
                </a:extLst>
              </a:tr>
              <a:tr h="37719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b="0" i="0" u="none" strike="noStrike" kern="1200" baseline="0" dirty="0" smtClean="0">
                          <a:solidFill>
                            <a:schemeClr val="tx1"/>
                          </a:solidFill>
                          <a:latin typeface="+mn-lt"/>
                          <a:ea typeface="+mn-ea"/>
                          <a:cs typeface="+mn-cs"/>
                        </a:rPr>
                        <a:t>Legal and ethical considerations.</a:t>
                      </a:r>
                      <a:endParaRPr lang="en-GB" sz="1100" dirty="0" smtClean="0">
                        <a:solidFill>
                          <a:schemeClr val="tx1"/>
                        </a:solidFill>
                      </a:endParaRPr>
                    </a:p>
                    <a:p>
                      <a:endParaRPr lang="en-GB"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b="0" i="0" u="none" strike="noStrike" kern="1200" baseline="0" dirty="0" smtClean="0">
                          <a:solidFill>
                            <a:schemeClr val="tx1"/>
                          </a:solidFill>
                          <a:latin typeface="+mn-lt"/>
                          <a:ea typeface="+mn-ea"/>
                          <a:cs typeface="+mn-cs"/>
                        </a:rPr>
                        <a:t>A scrutineer will check the car over to ensure it is safe to compete. The Green power scrutineering process checks that all elements of your car are safe and that the kit has been built according to the regulations.</a:t>
                      </a:r>
                      <a:endParaRPr lang="en-GB"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1762724"/>
                  </a:ext>
                </a:extLst>
              </a:tr>
              <a:tr h="536316">
                <a:tc>
                  <a:txBody>
                    <a:bodyPr/>
                    <a:lstStyle/>
                    <a:p>
                      <a:r>
                        <a:rPr lang="en-GB" sz="1100" b="0" i="0" u="none" strike="noStrike" kern="1200" baseline="0" dirty="0" smtClean="0">
                          <a:solidFill>
                            <a:schemeClr val="tx1"/>
                          </a:solidFill>
                          <a:latin typeface="+mn-lt"/>
                          <a:ea typeface="+mn-ea"/>
                          <a:cs typeface="+mn-cs"/>
                        </a:rPr>
                        <a:t>Operation and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smtClean="0">
                          <a:solidFill>
                            <a:schemeClr val="tx1"/>
                          </a:solidFill>
                        </a:rPr>
                        <a:t>So I would need to steer the steering wheel and so this would transfer the wheels to move around</a:t>
                      </a:r>
                      <a:endParaRPr lang="en-GB"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7565592"/>
                  </a:ext>
                </a:extLst>
              </a:tr>
              <a:tr h="536316">
                <a:tc>
                  <a:txBody>
                    <a:bodyPr/>
                    <a:lstStyle/>
                    <a:p>
                      <a:r>
                        <a:rPr lang="en-GB" sz="1100" b="0" i="0" u="none" strike="noStrike" kern="1200" baseline="0" dirty="0" smtClean="0">
                          <a:solidFill>
                            <a:schemeClr val="tx1"/>
                          </a:solidFill>
                          <a:latin typeface="+mn-lt"/>
                          <a:ea typeface="+mn-ea"/>
                          <a:cs typeface="+mn-cs"/>
                        </a:rPr>
                        <a:t>Physical dimensions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b="0" i="0" u="none" strike="noStrike" kern="1200" baseline="0" dirty="0" smtClean="0">
                          <a:solidFill>
                            <a:schemeClr val="tx1"/>
                          </a:solidFill>
                          <a:latin typeface="+mn-lt"/>
                          <a:ea typeface="+mn-ea"/>
                          <a:cs typeface="+mn-cs"/>
                        </a:rPr>
                        <a:t>The vehicle must not exceed 1200 mm in width, ground clearance must not be less than 30 mm. No part of the vehicle may extend more than 800 mm behind the centre point of the rear wheels.</a:t>
                      </a:r>
                      <a:endParaRPr lang="en-GB"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5783060"/>
                  </a:ext>
                </a:extLst>
              </a:tr>
              <a:tr h="536316">
                <a:tc>
                  <a:txBody>
                    <a:bodyPr/>
                    <a:lstStyle/>
                    <a:p>
                      <a:r>
                        <a:rPr lang="en-GB" sz="1100" b="0" i="0" u="none" strike="noStrike" kern="1200" baseline="0" dirty="0" smtClean="0">
                          <a:solidFill>
                            <a:schemeClr val="tx1"/>
                          </a:solidFill>
                          <a:latin typeface="+mn-lt"/>
                          <a:ea typeface="+mn-ea"/>
                          <a:cs typeface="+mn-cs"/>
                        </a:rPr>
                        <a:t>Production quantities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smtClean="0">
                          <a:solidFill>
                            <a:schemeClr val="tx1"/>
                          </a:solidFill>
                        </a:rPr>
                        <a:t>We are making one unless there</a:t>
                      </a:r>
                      <a:r>
                        <a:rPr lang="en-US" sz="1100" baseline="0" dirty="0" smtClean="0">
                          <a:solidFill>
                            <a:schemeClr val="tx1"/>
                          </a:solidFill>
                        </a:rPr>
                        <a:t> are more additional members in the team so that we could make more </a:t>
                      </a:r>
                      <a:endParaRPr lang="en-GB"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5300278"/>
                  </a:ext>
                </a:extLst>
              </a:tr>
              <a:tr h="536316">
                <a:tc>
                  <a:txBody>
                    <a:bodyPr/>
                    <a:lstStyle/>
                    <a:p>
                      <a:r>
                        <a:rPr lang="en-GB" sz="1100" b="0" i="0" u="none" strike="noStrike" kern="1200" baseline="0" dirty="0" smtClean="0">
                          <a:solidFill>
                            <a:schemeClr val="tx1"/>
                          </a:solidFill>
                          <a:latin typeface="+mn-lt"/>
                          <a:ea typeface="+mn-ea"/>
                          <a:cs typeface="+mn-cs"/>
                        </a:rPr>
                        <a:t>Product life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dirty="0" smtClean="0">
                          <a:solidFill>
                            <a:schemeClr val="tx1"/>
                          </a:solidFill>
                        </a:rPr>
                        <a:t>There</a:t>
                      </a:r>
                      <a:r>
                        <a:rPr lang="en-GB" sz="1100" baseline="0" dirty="0" smtClean="0">
                          <a:solidFill>
                            <a:schemeClr val="tx1"/>
                          </a:solidFill>
                        </a:rPr>
                        <a:t> are three events during the year plus the race day so the product needs to last for a minimum of 1 year and be able to be used without any parts being replaced at all </a:t>
                      </a:r>
                      <a:r>
                        <a:rPr lang="en-GB" sz="1100" baseline="0" smtClean="0">
                          <a:solidFill>
                            <a:schemeClr val="tx1"/>
                          </a:solidFill>
                        </a:rPr>
                        <a:t>of these events. </a:t>
                      </a:r>
                      <a:endParaRPr lang="en-GB"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0889823"/>
                  </a:ext>
                </a:extLst>
              </a:tr>
              <a:tr h="583701">
                <a:tc>
                  <a:txBody>
                    <a:bodyPr/>
                    <a:lstStyle/>
                    <a:p>
                      <a:r>
                        <a:rPr lang="en-GB" sz="1100" b="0" i="0" u="none" strike="noStrike" kern="1200" baseline="0" dirty="0" smtClean="0">
                          <a:solidFill>
                            <a:schemeClr val="tx1"/>
                          </a:solidFill>
                          <a:latin typeface="+mn-lt"/>
                          <a:ea typeface="+mn-ea"/>
                          <a:cs typeface="+mn-cs"/>
                        </a:rPr>
                        <a:t>Reliability</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b="0" i="0" u="none" strike="noStrike" kern="1200" baseline="0" dirty="0" smtClean="0">
                          <a:solidFill>
                            <a:schemeClr val="tx1"/>
                          </a:solidFill>
                          <a:latin typeface="+mn-lt"/>
                          <a:ea typeface="+mn-ea"/>
                          <a:cs typeface="+mn-cs"/>
                        </a:rPr>
                        <a:t>The Green power car must compete in  two 90 minutes races per event. A minimum of three</a:t>
                      </a:r>
                    </a:p>
                    <a:p>
                      <a:r>
                        <a:rPr lang="en-GB" sz="1100" b="0" i="0" u="none" strike="noStrike" kern="1200" baseline="0" dirty="0" smtClean="0">
                          <a:solidFill>
                            <a:schemeClr val="tx1"/>
                          </a:solidFill>
                          <a:latin typeface="+mn-lt"/>
                          <a:ea typeface="+mn-ea"/>
                          <a:cs typeface="+mn-cs"/>
                        </a:rPr>
                        <a:t>drivers must be used during each race. The winner is the car that goes the furthest distance in 90 minutes.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7786479"/>
                  </a:ext>
                </a:extLst>
              </a:tr>
              <a:tr h="536316">
                <a:tc>
                  <a:txBody>
                    <a:bodyPr/>
                    <a:lstStyle/>
                    <a:p>
                      <a:r>
                        <a:rPr lang="en-GB" sz="1100" b="0" i="0" u="none" strike="noStrike" kern="1200" baseline="0" dirty="0" smtClean="0">
                          <a:solidFill>
                            <a:schemeClr val="tx1"/>
                          </a:solidFill>
                          <a:latin typeface="+mn-lt"/>
                          <a:ea typeface="+mn-ea"/>
                          <a:cs typeface="+mn-cs"/>
                        </a:rPr>
                        <a:t>Power requirements</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kern="1200" dirty="0" smtClean="0">
                          <a:solidFill>
                            <a:schemeClr val="dk1"/>
                          </a:solidFill>
                          <a:effectLst/>
                          <a:latin typeface="+mn-lt"/>
                          <a:ea typeface="+mn-ea"/>
                          <a:cs typeface="+mn-cs"/>
                        </a:rPr>
                        <a:t>All wires and terminals on the vehicle must be neatly run, secured and</a:t>
                      </a:r>
                    </a:p>
                    <a:p>
                      <a:r>
                        <a:rPr lang="en-GB" sz="1100" kern="1200" dirty="0" smtClean="0">
                          <a:solidFill>
                            <a:schemeClr val="dk1"/>
                          </a:solidFill>
                          <a:effectLst/>
                          <a:latin typeface="+mn-lt"/>
                          <a:ea typeface="+mn-ea"/>
                          <a:cs typeface="+mn-cs"/>
                        </a:rPr>
                        <a:t>unable to chafe, away from moving parts.</a:t>
                      </a:r>
                    </a:p>
                    <a:p>
                      <a:endParaRPr lang="en-GB"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5511966"/>
                  </a:ext>
                </a:extLst>
              </a:tr>
              <a:tr h="536316">
                <a:tc>
                  <a:txBody>
                    <a:bodyPr/>
                    <a:lstStyle/>
                    <a:p>
                      <a:r>
                        <a:rPr lang="en-GB" sz="1100" b="0" i="0" u="none" strike="noStrike" kern="1200" baseline="0" dirty="0" smtClean="0">
                          <a:solidFill>
                            <a:schemeClr val="tx1"/>
                          </a:solidFill>
                          <a:latin typeface="+mn-lt"/>
                          <a:ea typeface="+mn-ea"/>
                          <a:cs typeface="+mn-cs"/>
                        </a:rPr>
                        <a:t>Safety issues</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smtClean="0">
                          <a:solidFill>
                            <a:schemeClr val="tx1"/>
                          </a:solidFill>
                        </a:rPr>
                        <a:t>You need to assure that</a:t>
                      </a:r>
                      <a:r>
                        <a:rPr lang="en-US" sz="1100" baseline="0" dirty="0" smtClean="0">
                          <a:solidFill>
                            <a:schemeClr val="tx1"/>
                          </a:solidFill>
                        </a:rPr>
                        <a:t> the brakes are fitted on correctly so you don’t lose control </a:t>
                      </a:r>
                      <a:endParaRPr lang="en-GB"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5322846"/>
                  </a:ext>
                </a:extLst>
              </a:tr>
              <a:tr h="536316">
                <a:tc>
                  <a:txBody>
                    <a:bodyPr/>
                    <a:lstStyle/>
                    <a:p>
                      <a:r>
                        <a:rPr lang="en-GB" sz="1100" b="0" i="0" u="none" strike="noStrike" kern="1200" baseline="0" dirty="0" smtClean="0">
                          <a:solidFill>
                            <a:schemeClr val="tx1"/>
                          </a:solidFill>
                          <a:latin typeface="+mn-lt"/>
                          <a:ea typeface="+mn-ea"/>
                          <a:cs typeface="+mn-cs"/>
                        </a:rPr>
                        <a:t>Parts selection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dirty="0" smtClean="0">
                          <a:solidFill>
                            <a:schemeClr val="tx1"/>
                          </a:solidFill>
                        </a:rPr>
                        <a:t>The preferred brand</a:t>
                      </a:r>
                      <a:r>
                        <a:rPr lang="en-GB" sz="1100" baseline="0" dirty="0" smtClean="0">
                          <a:solidFill>
                            <a:schemeClr val="tx1"/>
                          </a:solidFill>
                        </a:rPr>
                        <a:t> for the brake calliper is ? </a:t>
                      </a:r>
                      <a:endParaRPr lang="en-GB"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7253300"/>
                  </a:ext>
                </a:extLst>
              </a:tr>
            </a:tbl>
          </a:graphicData>
        </a:graphic>
      </p:graphicFrame>
    </p:spTree>
    <p:extLst>
      <p:ext uri="{BB962C8B-B14F-4D97-AF65-F5344CB8AC3E}">
        <p14:creationId xmlns:p14="http://schemas.microsoft.com/office/powerpoint/2010/main" val="3084985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967A404-B26F-4345-A63A-96B40C6A0284}" type="slidenum">
              <a:rPr lang="en-GB" smtClean="0"/>
              <a:pPr/>
              <a:t>11</a:t>
            </a:fld>
            <a:endParaRPr lang="en-GB" dirty="0"/>
          </a:p>
        </p:txBody>
      </p:sp>
      <p:sp>
        <p:nvSpPr>
          <p:cNvPr id="6" name="TextBox 5"/>
          <p:cNvSpPr txBox="1"/>
          <p:nvPr/>
        </p:nvSpPr>
        <p:spPr>
          <a:xfrm>
            <a:off x="102870" y="91440"/>
            <a:ext cx="2274570" cy="369332"/>
          </a:xfrm>
          <a:prstGeom prst="rect">
            <a:avLst/>
          </a:prstGeom>
          <a:noFill/>
        </p:spPr>
        <p:txBody>
          <a:bodyPr wrap="square" rtlCol="0">
            <a:spAutoFit/>
          </a:bodyPr>
          <a:lstStyle/>
          <a:p>
            <a:r>
              <a:rPr lang="en-GB" b="1" dirty="0" smtClean="0"/>
              <a:t>Product Specification </a:t>
            </a:r>
            <a:endParaRPr lang="en-GB" b="1" dirty="0"/>
          </a:p>
        </p:txBody>
      </p:sp>
      <p:graphicFrame>
        <p:nvGraphicFramePr>
          <p:cNvPr id="8" name="Table 7"/>
          <p:cNvGraphicFramePr>
            <a:graphicFrameLocks noGrp="1"/>
          </p:cNvGraphicFramePr>
          <p:nvPr>
            <p:extLst>
              <p:ext uri="{D42A27DB-BD31-4B8C-83A1-F6EECF244321}">
                <p14:modId xmlns:p14="http://schemas.microsoft.com/office/powerpoint/2010/main" val="1783086118"/>
              </p:ext>
            </p:extLst>
          </p:nvPr>
        </p:nvGraphicFramePr>
        <p:xfrm>
          <a:off x="199390" y="460772"/>
          <a:ext cx="9356090" cy="3623922"/>
        </p:xfrm>
        <a:graphic>
          <a:graphicData uri="http://schemas.openxmlformats.org/drawingml/2006/table">
            <a:tbl>
              <a:tblPr firstRow="1" bandRow="1">
                <a:tableStyleId>{5C22544A-7EE6-4342-B048-85BDC9FD1C3A}</a:tableStyleId>
              </a:tblPr>
              <a:tblGrid>
                <a:gridCol w="3275330">
                  <a:extLst>
                    <a:ext uri="{9D8B030D-6E8A-4147-A177-3AD203B41FA5}">
                      <a16:colId xmlns:a16="http://schemas.microsoft.com/office/drawing/2014/main" val="1212232551"/>
                    </a:ext>
                  </a:extLst>
                </a:gridCol>
                <a:gridCol w="6080760">
                  <a:extLst>
                    <a:ext uri="{9D8B030D-6E8A-4147-A177-3AD203B41FA5}">
                      <a16:colId xmlns:a16="http://schemas.microsoft.com/office/drawing/2014/main" val="510804299"/>
                    </a:ext>
                  </a:extLst>
                </a:gridCol>
              </a:tblGrid>
              <a:tr h="63136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Requirements for styling/aesthetics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smtClean="0">
                          <a:solidFill>
                            <a:schemeClr val="tx1"/>
                          </a:solidFill>
                        </a:rPr>
                        <a:t>It</a:t>
                      </a:r>
                      <a:r>
                        <a:rPr lang="en-US" sz="1200" b="0" baseline="0" dirty="0" smtClean="0">
                          <a:solidFill>
                            <a:schemeClr val="tx1"/>
                          </a:solidFill>
                        </a:rPr>
                        <a:t> must be presentable for Thomas deacon academy</a:t>
                      </a:r>
                      <a:endParaRPr lang="en-GB"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0145117"/>
                  </a:ext>
                </a:extLst>
              </a:tr>
              <a:tr h="63136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 Ergonomic considerations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smtClean="0"/>
                        <a:t>It has to be designed for an</a:t>
                      </a:r>
                      <a:r>
                        <a:rPr lang="en-US" sz="1200" baseline="0" dirty="0" smtClean="0"/>
                        <a:t> average 16-25 year old and so it can hold the persons weight.</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3222201"/>
                  </a:ext>
                </a:extLst>
              </a:tr>
              <a:tr h="63136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 Materials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smtClean="0"/>
                        <a:t>It has to be strong but light and</a:t>
                      </a:r>
                      <a:r>
                        <a:rPr lang="en-US" sz="1200" baseline="0" dirty="0" smtClean="0"/>
                        <a:t> so it can hold a person and so it can go quick around the track.</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9317223"/>
                  </a:ext>
                </a:extLst>
              </a:tr>
              <a:tr h="632562">
                <a:tc>
                  <a:txBody>
                    <a:bodyPr/>
                    <a:lstStyle/>
                    <a:p>
                      <a:r>
                        <a:rPr lang="en-GB" sz="1200" b="0" i="0" u="none" strike="noStrike" kern="1200" baseline="0" dirty="0" smtClean="0">
                          <a:solidFill>
                            <a:schemeClr val="tx1"/>
                          </a:solidFill>
                          <a:latin typeface="+mn-lt"/>
                          <a:ea typeface="+mn-ea"/>
                          <a:cs typeface="+mn-cs"/>
                        </a:rPr>
                        <a:t> Manufacturing constraints</a:t>
                      </a:r>
                    </a:p>
                    <a:p>
                      <a:r>
                        <a:rPr lang="en-GB" sz="1200" b="0" i="0" u="none" strike="noStrike" kern="1200" baseline="0" dirty="0" smtClean="0">
                          <a:solidFill>
                            <a:schemeClr val="tx1"/>
                          </a:solidFill>
                          <a:latin typeface="+mn-lt"/>
                          <a:ea typeface="+mn-ea"/>
                          <a:cs typeface="+mn-cs"/>
                        </a:rPr>
                        <a:t> </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smtClean="0"/>
                        <a:t>We only have some machines which</a:t>
                      </a:r>
                      <a:r>
                        <a:rPr lang="en-US" sz="1200" baseline="0" dirty="0" smtClean="0"/>
                        <a:t> are pillar drills, milling machine</a:t>
                      </a:r>
                      <a:r>
                        <a:rPr lang="en-US" sz="1200" baseline="0" smtClean="0"/>
                        <a:t>, welder.</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6910516"/>
                  </a:ext>
                </a:extLst>
              </a:tr>
              <a:tr h="370104">
                <a:tc>
                  <a:txBody>
                    <a:bodyPr/>
                    <a:lstStyle/>
                    <a:p>
                      <a:r>
                        <a:rPr lang="en-GB" sz="1200" b="0" i="0" u="none" strike="noStrike" kern="1200" baseline="0" dirty="0" smtClean="0">
                          <a:solidFill>
                            <a:schemeClr val="tx1"/>
                          </a:solidFill>
                          <a:latin typeface="+mn-lt"/>
                          <a:ea typeface="+mn-ea"/>
                          <a:cs typeface="+mn-cs"/>
                        </a:rPr>
                        <a:t>Maintenance requirements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smtClean="0"/>
                        <a:t>The maintenance requirements need to be </a:t>
                      </a:r>
                      <a:r>
                        <a:rPr lang="en-GB" sz="1200" baseline="0" dirty="0" smtClean="0"/>
                        <a:t> simple enough so the school can build it.</a:t>
                      </a:r>
                      <a:endParaRPr lang="en-GB" sz="1200" dirty="0" smtClean="0"/>
                    </a:p>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7449826"/>
                  </a:ext>
                </a:extLst>
              </a:tr>
              <a:tr h="370104">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 Environmental considerations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US" sz="1200" dirty="0" smtClean="0"/>
                        <a:t>It has to be recyclable and the vehicle is electric so it is not using fuel</a:t>
                      </a:r>
                      <a:endParaRPr lang="en-GB" sz="1200" dirty="0" smtClean="0"/>
                    </a:p>
                    <a:p>
                      <a:endParaRPr lang="en-GB" sz="1200" dirty="0" smtClean="0"/>
                    </a:p>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6803387"/>
                  </a:ext>
                </a:extLst>
              </a:tr>
            </a:tbl>
          </a:graphicData>
        </a:graphic>
      </p:graphicFrame>
    </p:spTree>
    <p:extLst>
      <p:ext uri="{BB962C8B-B14F-4D97-AF65-F5344CB8AC3E}">
        <p14:creationId xmlns:p14="http://schemas.microsoft.com/office/powerpoint/2010/main" val="1255043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967A404-B26F-4345-A63A-96B40C6A0284}" type="slidenum">
              <a:rPr lang="en-GB" smtClean="0"/>
              <a:pPr/>
              <a:t>2</a:t>
            </a:fld>
            <a:endParaRPr lang="en-GB" dirty="0"/>
          </a:p>
        </p:txBody>
      </p:sp>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1994" t="11301" r="3366" b="17417"/>
          <a:stretch/>
        </p:blipFill>
        <p:spPr>
          <a:xfrm>
            <a:off x="2167778" y="1760220"/>
            <a:ext cx="5372100" cy="2697480"/>
          </a:xfrm>
          <a:prstGeom prst="rect">
            <a:avLst/>
          </a:prstGeom>
        </p:spPr>
      </p:pic>
      <p:sp>
        <p:nvSpPr>
          <p:cNvPr id="18" name="Oval 17"/>
          <p:cNvSpPr/>
          <p:nvPr/>
        </p:nvSpPr>
        <p:spPr>
          <a:xfrm>
            <a:off x="8183880" y="2606040"/>
            <a:ext cx="628650" cy="617220"/>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smtClean="0">
                <a:solidFill>
                  <a:schemeClr val="tx1"/>
                </a:solidFill>
              </a:rPr>
              <a:t>1</a:t>
            </a:r>
            <a:endParaRPr lang="en-GB" dirty="0">
              <a:solidFill>
                <a:schemeClr val="tx1"/>
              </a:solidFill>
            </a:endParaRPr>
          </a:p>
        </p:txBody>
      </p:sp>
      <p:cxnSp>
        <p:nvCxnSpPr>
          <p:cNvPr id="20" name="Straight Connector 19"/>
          <p:cNvCxnSpPr/>
          <p:nvPr/>
        </p:nvCxnSpPr>
        <p:spPr>
          <a:xfrm>
            <a:off x="6686550" y="2914650"/>
            <a:ext cx="149733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085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967A404-B26F-4345-A63A-96B40C6A0284}" type="slidenum">
              <a:rPr lang="en-GB" smtClean="0"/>
              <a:pPr/>
              <a:t>3</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9241" y="4089906"/>
            <a:ext cx="2813539" cy="1875692"/>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8061" y="394888"/>
            <a:ext cx="2535900" cy="16906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386" y="2314911"/>
            <a:ext cx="2770535" cy="1847023"/>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118" y="377428"/>
            <a:ext cx="2797454" cy="1864969"/>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7325" y="434824"/>
            <a:ext cx="2872511" cy="1915008"/>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49241" y="2242397"/>
            <a:ext cx="2658078" cy="1772052"/>
          </a:xfrm>
          <a:prstGeom prst="rect">
            <a:avLst/>
          </a:prstGeom>
        </p:spPr>
      </p:pic>
      <p:pic>
        <p:nvPicPr>
          <p:cNvPr id="17" name="Picture 16"/>
          <p:cNvPicPr>
            <a:picLocks noChangeAspect="1"/>
          </p:cNvPicPr>
          <p:nvPr/>
        </p:nvPicPr>
        <p:blipFill rotWithShape="1">
          <a:blip r:embed="rId8" cstate="print">
            <a:extLst>
              <a:ext uri="{28A0092B-C50C-407E-A947-70E740481C1C}">
                <a14:useLocalDpi xmlns:a14="http://schemas.microsoft.com/office/drawing/2010/main" val="0"/>
              </a:ext>
            </a:extLst>
          </a:blip>
          <a:srcRect l="1994" t="11301" r="3366" b="17417"/>
          <a:stretch/>
        </p:blipFill>
        <p:spPr>
          <a:xfrm>
            <a:off x="316118" y="3440430"/>
            <a:ext cx="5372100" cy="2697480"/>
          </a:xfrm>
          <a:prstGeom prst="rect">
            <a:avLst/>
          </a:prstGeom>
        </p:spPr>
      </p:pic>
    </p:spTree>
    <p:extLst>
      <p:ext uri="{BB962C8B-B14F-4D97-AF65-F5344CB8AC3E}">
        <p14:creationId xmlns:p14="http://schemas.microsoft.com/office/powerpoint/2010/main" val="2583651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967A404-B26F-4345-A63A-96B40C6A0284}" type="slidenum">
              <a:rPr lang="en-GB" smtClean="0"/>
              <a:pPr/>
              <a:t>4</a:t>
            </a:fld>
            <a:endParaRPr lang="en-GB" dirty="0"/>
          </a:p>
        </p:txBody>
      </p:sp>
      <p:sp>
        <p:nvSpPr>
          <p:cNvPr id="7" name="TextBox 6"/>
          <p:cNvSpPr txBox="1"/>
          <p:nvPr/>
        </p:nvSpPr>
        <p:spPr>
          <a:xfrm>
            <a:off x="218264" y="164586"/>
            <a:ext cx="2210883" cy="276999"/>
          </a:xfrm>
          <a:prstGeom prst="rect">
            <a:avLst/>
          </a:prstGeom>
          <a:noFill/>
          <a:ln w="19050">
            <a:solidFill>
              <a:schemeClr val="tx1"/>
            </a:solidFill>
          </a:ln>
        </p:spPr>
        <p:txBody>
          <a:bodyPr wrap="square" rtlCol="0">
            <a:spAutoFit/>
          </a:bodyPr>
          <a:lstStyle/>
          <a:p>
            <a:r>
              <a:rPr lang="en-GB" sz="1200" dirty="0" err="1" smtClean="0"/>
              <a:t>Greenpower</a:t>
            </a:r>
            <a:r>
              <a:rPr lang="en-GB" sz="1200" dirty="0" smtClean="0"/>
              <a:t> Car  </a:t>
            </a:r>
            <a:endParaRPr lang="en-GB" sz="1200" dirty="0"/>
          </a:p>
        </p:txBody>
      </p:sp>
      <p:graphicFrame>
        <p:nvGraphicFramePr>
          <p:cNvPr id="2" name="Table 1"/>
          <p:cNvGraphicFramePr>
            <a:graphicFrameLocks noGrp="1"/>
          </p:cNvGraphicFramePr>
          <p:nvPr>
            <p:extLst>
              <p:ext uri="{D42A27DB-BD31-4B8C-83A1-F6EECF244321}">
                <p14:modId xmlns:p14="http://schemas.microsoft.com/office/powerpoint/2010/main" val="148423590"/>
              </p:ext>
            </p:extLst>
          </p:nvPr>
        </p:nvGraphicFramePr>
        <p:xfrm>
          <a:off x="582931" y="533690"/>
          <a:ext cx="8801099" cy="5566267"/>
        </p:xfrm>
        <a:graphic>
          <a:graphicData uri="http://schemas.openxmlformats.org/drawingml/2006/table">
            <a:tbl>
              <a:tblPr firstRow="1" bandRow="1">
                <a:tableStyleId>{5C22544A-7EE6-4342-B048-85BDC9FD1C3A}</a:tableStyleId>
              </a:tblPr>
              <a:tblGrid>
                <a:gridCol w="799325">
                  <a:extLst>
                    <a:ext uri="{9D8B030D-6E8A-4147-A177-3AD203B41FA5}">
                      <a16:colId xmlns:a16="http://schemas.microsoft.com/office/drawing/2014/main" val="4133421373"/>
                    </a:ext>
                  </a:extLst>
                </a:gridCol>
                <a:gridCol w="1955304">
                  <a:extLst>
                    <a:ext uri="{9D8B030D-6E8A-4147-A177-3AD203B41FA5}">
                      <a16:colId xmlns:a16="http://schemas.microsoft.com/office/drawing/2014/main" val="2224542766"/>
                    </a:ext>
                  </a:extLst>
                </a:gridCol>
                <a:gridCol w="3463290">
                  <a:extLst>
                    <a:ext uri="{9D8B030D-6E8A-4147-A177-3AD203B41FA5}">
                      <a16:colId xmlns:a16="http://schemas.microsoft.com/office/drawing/2014/main" val="2278511669"/>
                    </a:ext>
                  </a:extLst>
                </a:gridCol>
                <a:gridCol w="2583180">
                  <a:extLst>
                    <a:ext uri="{9D8B030D-6E8A-4147-A177-3AD203B41FA5}">
                      <a16:colId xmlns:a16="http://schemas.microsoft.com/office/drawing/2014/main" val="1123843686"/>
                    </a:ext>
                  </a:extLst>
                </a:gridCol>
              </a:tblGrid>
              <a:tr h="335262">
                <a:tc>
                  <a:txBody>
                    <a:bodyPr/>
                    <a:lstStyle/>
                    <a:p>
                      <a:r>
                        <a:rPr lang="en-US" dirty="0" smtClean="0">
                          <a:solidFill>
                            <a:schemeClr val="tx1"/>
                          </a:solidFill>
                        </a:rPr>
                        <a:t>Part </a:t>
                      </a:r>
                      <a:endParaRPr lang="en-GB" dirty="0">
                        <a:solidFill>
                          <a:schemeClr val="tx1"/>
                        </a:solidFill>
                      </a:endParaRPr>
                    </a:p>
                  </a:txBody>
                  <a:tcPr>
                    <a:solidFill>
                      <a:schemeClr val="accent1">
                        <a:lumMod val="20000"/>
                        <a:lumOff val="80000"/>
                      </a:schemeClr>
                    </a:solidFill>
                  </a:tcPr>
                </a:tc>
                <a:tc>
                  <a:txBody>
                    <a:bodyPr/>
                    <a:lstStyle/>
                    <a:p>
                      <a:r>
                        <a:rPr lang="en-US" dirty="0" smtClean="0">
                          <a:solidFill>
                            <a:schemeClr val="tx1"/>
                          </a:solidFill>
                        </a:rPr>
                        <a:t>Name </a:t>
                      </a:r>
                      <a:endParaRPr lang="en-GB" dirty="0">
                        <a:solidFill>
                          <a:schemeClr val="tx1"/>
                        </a:solidFill>
                      </a:endParaRPr>
                    </a:p>
                  </a:txBody>
                  <a:tcPr>
                    <a:solidFill>
                      <a:schemeClr val="accent1">
                        <a:lumMod val="20000"/>
                        <a:lumOff val="80000"/>
                      </a:schemeClr>
                    </a:solidFill>
                  </a:tcPr>
                </a:tc>
                <a:tc>
                  <a:txBody>
                    <a:bodyPr/>
                    <a:lstStyle/>
                    <a:p>
                      <a:endParaRPr lang="en-GB">
                        <a:solidFill>
                          <a:schemeClr val="tx1"/>
                        </a:solidFill>
                      </a:endParaRPr>
                    </a:p>
                  </a:txBody>
                  <a:tcPr>
                    <a:solidFill>
                      <a:schemeClr val="accent1">
                        <a:lumMod val="20000"/>
                        <a:lumOff val="80000"/>
                      </a:schemeClr>
                    </a:solidFill>
                  </a:tcPr>
                </a:tc>
                <a:tc>
                  <a:txBody>
                    <a:bodyPr/>
                    <a:lstStyle/>
                    <a:p>
                      <a:endParaRPr lang="en-GB">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3258218397"/>
                  </a:ext>
                </a:extLst>
              </a:tr>
              <a:tr h="335262">
                <a:tc>
                  <a:txBody>
                    <a:bodyPr/>
                    <a:lstStyle/>
                    <a:p>
                      <a:r>
                        <a:rPr lang="en-US" dirty="0" smtClean="0">
                          <a:solidFill>
                            <a:schemeClr val="tx1"/>
                          </a:solidFill>
                        </a:rPr>
                        <a:t>1</a:t>
                      </a:r>
                      <a:endParaRPr lang="en-GB" dirty="0">
                        <a:solidFill>
                          <a:schemeClr val="tx1"/>
                        </a:solidFill>
                      </a:endParaRPr>
                    </a:p>
                  </a:txBody>
                  <a:tcPr>
                    <a:solidFill>
                      <a:schemeClr val="accent1">
                        <a:lumMod val="20000"/>
                        <a:lumOff val="80000"/>
                      </a:schemeClr>
                    </a:solidFill>
                  </a:tcPr>
                </a:tc>
                <a:tc>
                  <a:txBody>
                    <a:bodyPr/>
                    <a:lstStyle/>
                    <a:p>
                      <a:r>
                        <a:rPr lang="en-US" dirty="0" smtClean="0">
                          <a:solidFill>
                            <a:schemeClr val="tx1"/>
                          </a:solidFill>
                        </a:rPr>
                        <a:t>Support</a:t>
                      </a:r>
                      <a:r>
                        <a:rPr lang="en-US" baseline="0" dirty="0" smtClean="0">
                          <a:solidFill>
                            <a:schemeClr val="tx1"/>
                          </a:solidFill>
                        </a:rPr>
                        <a:t> bracket </a:t>
                      </a:r>
                      <a:endParaRPr lang="en-GB" dirty="0">
                        <a:solidFill>
                          <a:schemeClr val="tx1"/>
                        </a:solidFill>
                      </a:endParaRPr>
                    </a:p>
                  </a:txBody>
                  <a:tcPr>
                    <a:solidFill>
                      <a:schemeClr val="accent1">
                        <a:lumMod val="20000"/>
                        <a:lumOff val="80000"/>
                      </a:schemeClr>
                    </a:solidFill>
                  </a:tcPr>
                </a:tc>
                <a:tc>
                  <a:txBody>
                    <a:bodyPr/>
                    <a:lstStyle/>
                    <a:p>
                      <a:r>
                        <a:rPr lang="en-US" dirty="0" smtClean="0">
                          <a:solidFill>
                            <a:schemeClr val="tx1"/>
                          </a:solidFill>
                        </a:rPr>
                        <a:t>Aluminum alloy </a:t>
                      </a:r>
                      <a:endParaRPr lang="en-GB" dirty="0">
                        <a:solidFill>
                          <a:schemeClr val="tx1"/>
                        </a:solidFill>
                      </a:endParaRPr>
                    </a:p>
                  </a:txBody>
                  <a:tcPr>
                    <a:solidFill>
                      <a:schemeClr val="accent1">
                        <a:lumMod val="20000"/>
                        <a:lumOff val="80000"/>
                      </a:schemeClr>
                    </a:solidFill>
                  </a:tcPr>
                </a:tc>
                <a:tc>
                  <a:txBody>
                    <a:bodyPr/>
                    <a:lstStyle/>
                    <a:p>
                      <a:r>
                        <a:rPr lang="en-US" dirty="0" smtClean="0">
                          <a:solidFill>
                            <a:schemeClr val="tx1"/>
                          </a:solidFill>
                        </a:rPr>
                        <a:t>Cut,</a:t>
                      </a:r>
                      <a:r>
                        <a:rPr lang="en-US" baseline="0" dirty="0" smtClean="0">
                          <a:solidFill>
                            <a:schemeClr val="tx1"/>
                          </a:solidFill>
                        </a:rPr>
                        <a:t> milled, drilled </a:t>
                      </a:r>
                      <a:endParaRPr lang="en-GB"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1126905"/>
                  </a:ext>
                </a:extLst>
              </a:tr>
              <a:tr h="335262">
                <a:tc>
                  <a:txBody>
                    <a:bodyPr/>
                    <a:lstStyle/>
                    <a:p>
                      <a:r>
                        <a:rPr lang="en-US" dirty="0" smtClean="0">
                          <a:solidFill>
                            <a:schemeClr val="tx1"/>
                          </a:solidFill>
                        </a:rPr>
                        <a:t>2</a:t>
                      </a:r>
                      <a:endParaRPr lang="en-GB" dirty="0">
                        <a:solidFill>
                          <a:schemeClr val="tx1"/>
                        </a:solidFill>
                      </a:endParaRPr>
                    </a:p>
                  </a:txBody>
                  <a:tcPr>
                    <a:solidFill>
                      <a:schemeClr val="accent1">
                        <a:lumMod val="20000"/>
                        <a:lumOff val="80000"/>
                      </a:schemeClr>
                    </a:solidFill>
                  </a:tcPr>
                </a:tc>
                <a:tc>
                  <a:txBody>
                    <a:bodyPr/>
                    <a:lstStyle/>
                    <a:p>
                      <a:r>
                        <a:rPr lang="en-US" dirty="0" smtClean="0">
                          <a:solidFill>
                            <a:schemeClr val="tx1"/>
                          </a:solidFill>
                        </a:rPr>
                        <a:t>Piston rod </a:t>
                      </a:r>
                      <a:endParaRPr lang="en-GB" dirty="0">
                        <a:solidFill>
                          <a:schemeClr val="tx1"/>
                        </a:solidFill>
                      </a:endParaRPr>
                    </a:p>
                  </a:txBody>
                  <a:tcPr>
                    <a:solidFill>
                      <a:schemeClr val="accent1">
                        <a:lumMod val="20000"/>
                        <a:lumOff val="80000"/>
                      </a:schemeClr>
                    </a:solidFill>
                  </a:tcPr>
                </a:tc>
                <a:tc>
                  <a:txBody>
                    <a:bodyPr/>
                    <a:lstStyle/>
                    <a:p>
                      <a:r>
                        <a:rPr lang="en-US" dirty="0" smtClean="0">
                          <a:solidFill>
                            <a:schemeClr val="tx1"/>
                          </a:solidFill>
                        </a:rPr>
                        <a:t>Steel alloy </a:t>
                      </a:r>
                      <a:endParaRPr lang="en-GB" dirty="0">
                        <a:solidFill>
                          <a:schemeClr val="tx1"/>
                        </a:solidFill>
                      </a:endParaRPr>
                    </a:p>
                  </a:txBody>
                  <a:tcPr>
                    <a:solidFill>
                      <a:schemeClr val="accent1">
                        <a:lumMod val="20000"/>
                        <a:lumOff val="80000"/>
                      </a:schemeClr>
                    </a:solidFill>
                  </a:tcPr>
                </a:tc>
                <a:tc>
                  <a:txBody>
                    <a:bodyPr/>
                    <a:lstStyle/>
                    <a:p>
                      <a:r>
                        <a:rPr lang="en-US" dirty="0" smtClean="0">
                          <a:solidFill>
                            <a:schemeClr val="tx1"/>
                          </a:solidFill>
                        </a:rPr>
                        <a:t>Extruded cut and dip coated </a:t>
                      </a:r>
                      <a:endParaRPr lang="en-GB"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2971159795"/>
                  </a:ext>
                </a:extLst>
              </a:tr>
              <a:tr h="335262">
                <a:tc>
                  <a:txBody>
                    <a:bodyPr/>
                    <a:lstStyle/>
                    <a:p>
                      <a:r>
                        <a:rPr lang="en-US" dirty="0" smtClean="0">
                          <a:solidFill>
                            <a:schemeClr val="tx1"/>
                          </a:solidFill>
                        </a:rPr>
                        <a:t>3</a:t>
                      </a:r>
                      <a:endParaRPr lang="en-GB" dirty="0">
                        <a:solidFill>
                          <a:schemeClr val="tx1"/>
                        </a:solidFill>
                      </a:endParaRPr>
                    </a:p>
                  </a:txBody>
                  <a:tcPr>
                    <a:solidFill>
                      <a:schemeClr val="accent1">
                        <a:lumMod val="20000"/>
                        <a:lumOff val="80000"/>
                      </a:schemeClr>
                    </a:solidFill>
                  </a:tcPr>
                </a:tc>
                <a:tc>
                  <a:txBody>
                    <a:bodyPr/>
                    <a:lstStyle/>
                    <a:p>
                      <a:r>
                        <a:rPr lang="en-US" dirty="0" smtClean="0">
                          <a:solidFill>
                            <a:schemeClr val="tx1"/>
                          </a:solidFill>
                        </a:rPr>
                        <a:t>Rod end</a:t>
                      </a:r>
                      <a:r>
                        <a:rPr lang="en-US" baseline="0" dirty="0" smtClean="0">
                          <a:solidFill>
                            <a:schemeClr val="tx1"/>
                          </a:solidFill>
                        </a:rPr>
                        <a:t> </a:t>
                      </a:r>
                      <a:endParaRPr lang="en-GB" dirty="0">
                        <a:solidFill>
                          <a:schemeClr val="tx1"/>
                        </a:solidFill>
                      </a:endParaRPr>
                    </a:p>
                  </a:txBody>
                  <a:tcPr>
                    <a:solidFill>
                      <a:schemeClr val="accent1">
                        <a:lumMod val="20000"/>
                        <a:lumOff val="80000"/>
                      </a:schemeClr>
                    </a:solidFill>
                  </a:tcPr>
                </a:tc>
                <a:tc>
                  <a:txBody>
                    <a:bodyPr/>
                    <a:lstStyle/>
                    <a:p>
                      <a:r>
                        <a:rPr lang="en-US" dirty="0" smtClean="0">
                          <a:solidFill>
                            <a:schemeClr val="tx1"/>
                          </a:solidFill>
                        </a:rPr>
                        <a:t>Steel</a:t>
                      </a:r>
                      <a:r>
                        <a:rPr lang="en-US" baseline="0" dirty="0" smtClean="0">
                          <a:solidFill>
                            <a:schemeClr val="tx1"/>
                          </a:solidFill>
                        </a:rPr>
                        <a:t> alloy </a:t>
                      </a:r>
                      <a:endParaRPr lang="en-GB" dirty="0">
                        <a:solidFill>
                          <a:schemeClr val="tx1"/>
                        </a:solidFill>
                      </a:endParaRPr>
                    </a:p>
                  </a:txBody>
                  <a:tcPr>
                    <a:solidFill>
                      <a:schemeClr val="accent1">
                        <a:lumMod val="20000"/>
                        <a:lumOff val="80000"/>
                      </a:schemeClr>
                    </a:solidFill>
                  </a:tcPr>
                </a:tc>
                <a:tc>
                  <a:txBody>
                    <a:bodyPr/>
                    <a:lstStyle/>
                    <a:p>
                      <a:r>
                        <a:rPr lang="en-US" dirty="0" smtClean="0">
                          <a:solidFill>
                            <a:schemeClr val="tx1"/>
                          </a:solidFill>
                        </a:rPr>
                        <a:t>Die</a:t>
                      </a:r>
                      <a:r>
                        <a:rPr lang="en-US" baseline="0" dirty="0" smtClean="0">
                          <a:solidFill>
                            <a:schemeClr val="tx1"/>
                          </a:solidFill>
                        </a:rPr>
                        <a:t> cast then machined </a:t>
                      </a:r>
                      <a:endParaRPr lang="en-GB"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3330098434"/>
                  </a:ext>
                </a:extLst>
              </a:tr>
              <a:tr h="335262">
                <a:tc>
                  <a:txBody>
                    <a:bodyPr/>
                    <a:lstStyle/>
                    <a:p>
                      <a:r>
                        <a:rPr lang="en-US" dirty="0" smtClean="0">
                          <a:solidFill>
                            <a:schemeClr val="tx1"/>
                          </a:solidFill>
                        </a:rPr>
                        <a:t>4</a:t>
                      </a:r>
                      <a:endParaRPr lang="en-GB" dirty="0">
                        <a:solidFill>
                          <a:schemeClr val="tx1"/>
                        </a:solidFill>
                      </a:endParaRPr>
                    </a:p>
                  </a:txBody>
                  <a:tcPr>
                    <a:solidFill>
                      <a:schemeClr val="accent1">
                        <a:lumMod val="20000"/>
                        <a:lumOff val="80000"/>
                      </a:schemeClr>
                    </a:solidFill>
                  </a:tcPr>
                </a:tc>
                <a:tc>
                  <a:txBody>
                    <a:bodyPr/>
                    <a:lstStyle/>
                    <a:p>
                      <a:r>
                        <a:rPr lang="en-US" dirty="0" smtClean="0">
                          <a:solidFill>
                            <a:schemeClr val="tx1"/>
                          </a:solidFill>
                        </a:rPr>
                        <a:t>Main axle support bar </a:t>
                      </a:r>
                      <a:endParaRPr lang="en-GB" dirty="0">
                        <a:solidFill>
                          <a:schemeClr val="tx1"/>
                        </a:solidFill>
                      </a:endParaRPr>
                    </a:p>
                  </a:txBody>
                  <a:tcPr>
                    <a:solidFill>
                      <a:schemeClr val="accent1">
                        <a:lumMod val="20000"/>
                        <a:lumOff val="80000"/>
                      </a:schemeClr>
                    </a:solidFill>
                  </a:tcPr>
                </a:tc>
                <a:tc>
                  <a:txBody>
                    <a:bodyPr/>
                    <a:lstStyle/>
                    <a:p>
                      <a:r>
                        <a:rPr lang="en-US" dirty="0" smtClean="0">
                          <a:solidFill>
                            <a:schemeClr val="tx1"/>
                          </a:solidFill>
                        </a:rPr>
                        <a:t>Aluminum alloy </a:t>
                      </a:r>
                      <a:endParaRPr lang="en-GB" dirty="0">
                        <a:solidFill>
                          <a:schemeClr val="tx1"/>
                        </a:solidFill>
                      </a:endParaRPr>
                    </a:p>
                  </a:txBody>
                  <a:tcPr>
                    <a:solidFill>
                      <a:schemeClr val="accent1">
                        <a:lumMod val="20000"/>
                        <a:lumOff val="80000"/>
                      </a:schemeClr>
                    </a:solidFill>
                  </a:tcPr>
                </a:tc>
                <a:tc>
                  <a:txBody>
                    <a:bodyPr/>
                    <a:lstStyle/>
                    <a:p>
                      <a:r>
                        <a:rPr lang="en-US" dirty="0" smtClean="0">
                          <a:solidFill>
                            <a:schemeClr val="tx1"/>
                          </a:solidFill>
                        </a:rPr>
                        <a:t>Extruded and cut </a:t>
                      </a:r>
                      <a:endParaRPr lang="en-GB"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2535628635"/>
                  </a:ext>
                </a:extLst>
              </a:tr>
              <a:tr h="335262">
                <a:tc>
                  <a:txBody>
                    <a:bodyPr/>
                    <a:lstStyle/>
                    <a:p>
                      <a:r>
                        <a:rPr lang="en-US" dirty="0" smtClean="0">
                          <a:solidFill>
                            <a:schemeClr val="tx1"/>
                          </a:solidFill>
                        </a:rPr>
                        <a:t>5</a:t>
                      </a:r>
                      <a:endParaRPr lang="en-GB" dirty="0">
                        <a:solidFill>
                          <a:schemeClr val="tx1"/>
                        </a:solidFill>
                      </a:endParaRPr>
                    </a:p>
                  </a:txBody>
                  <a:tcPr>
                    <a:solidFill>
                      <a:schemeClr val="accent1">
                        <a:lumMod val="20000"/>
                        <a:lumOff val="80000"/>
                      </a:schemeClr>
                    </a:solidFill>
                  </a:tcPr>
                </a:tc>
                <a:tc>
                  <a:txBody>
                    <a:bodyPr/>
                    <a:lstStyle/>
                    <a:p>
                      <a:r>
                        <a:rPr lang="en-US" dirty="0" smtClean="0">
                          <a:solidFill>
                            <a:schemeClr val="tx1"/>
                          </a:solidFill>
                        </a:rPr>
                        <a:t>Bush</a:t>
                      </a:r>
                      <a:r>
                        <a:rPr lang="en-US" baseline="0" dirty="0" smtClean="0">
                          <a:solidFill>
                            <a:schemeClr val="tx1"/>
                          </a:solidFill>
                        </a:rPr>
                        <a:t> </a:t>
                      </a:r>
                      <a:endParaRPr lang="en-GB" dirty="0">
                        <a:solidFill>
                          <a:schemeClr val="tx1"/>
                        </a:solidFill>
                      </a:endParaRPr>
                    </a:p>
                  </a:txBody>
                  <a:tcPr>
                    <a:solidFill>
                      <a:schemeClr val="accent1">
                        <a:lumMod val="20000"/>
                        <a:lumOff val="80000"/>
                      </a:schemeClr>
                    </a:solidFill>
                  </a:tcPr>
                </a:tc>
                <a:tc>
                  <a:txBody>
                    <a:bodyPr/>
                    <a:lstStyle/>
                    <a:p>
                      <a:r>
                        <a:rPr lang="en-US" dirty="0" smtClean="0">
                          <a:solidFill>
                            <a:schemeClr val="tx1"/>
                          </a:solidFill>
                        </a:rPr>
                        <a:t>Brass </a:t>
                      </a:r>
                      <a:endParaRPr lang="en-GB" dirty="0">
                        <a:solidFill>
                          <a:schemeClr val="tx1"/>
                        </a:solidFill>
                      </a:endParaRPr>
                    </a:p>
                  </a:txBody>
                  <a:tcPr>
                    <a:solidFill>
                      <a:schemeClr val="accent1">
                        <a:lumMod val="20000"/>
                        <a:lumOff val="80000"/>
                      </a:schemeClr>
                    </a:solidFill>
                  </a:tcPr>
                </a:tc>
                <a:tc>
                  <a:txBody>
                    <a:bodyPr/>
                    <a:lstStyle/>
                    <a:p>
                      <a:r>
                        <a:rPr lang="en-US" dirty="0" smtClean="0">
                          <a:solidFill>
                            <a:schemeClr val="tx1"/>
                          </a:solidFill>
                        </a:rPr>
                        <a:t>Turned </a:t>
                      </a:r>
                      <a:endParaRPr lang="en-GB"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2007140062"/>
                  </a:ext>
                </a:extLst>
              </a:tr>
              <a:tr h="335262">
                <a:tc>
                  <a:txBody>
                    <a:bodyPr/>
                    <a:lstStyle/>
                    <a:p>
                      <a:r>
                        <a:rPr lang="en-US" dirty="0" smtClean="0">
                          <a:solidFill>
                            <a:schemeClr val="tx1"/>
                          </a:solidFill>
                        </a:rPr>
                        <a:t>6</a:t>
                      </a:r>
                      <a:endParaRPr lang="en-GB" dirty="0">
                        <a:solidFill>
                          <a:schemeClr val="tx1"/>
                        </a:solidFill>
                      </a:endParaRPr>
                    </a:p>
                  </a:txBody>
                  <a:tcPr>
                    <a:solidFill>
                      <a:schemeClr val="accent1">
                        <a:lumMod val="20000"/>
                        <a:lumOff val="80000"/>
                      </a:schemeClr>
                    </a:solidFill>
                  </a:tcPr>
                </a:tc>
                <a:tc>
                  <a:txBody>
                    <a:bodyPr/>
                    <a:lstStyle/>
                    <a:p>
                      <a:r>
                        <a:rPr lang="en-US" dirty="0" smtClean="0">
                          <a:solidFill>
                            <a:schemeClr val="tx1"/>
                          </a:solidFill>
                        </a:rPr>
                        <a:t>Support bracket- wheel </a:t>
                      </a:r>
                      <a:endParaRPr lang="en-GB" dirty="0">
                        <a:solidFill>
                          <a:schemeClr val="tx1"/>
                        </a:solidFill>
                      </a:endParaRPr>
                    </a:p>
                  </a:txBody>
                  <a:tcPr>
                    <a:solidFill>
                      <a:schemeClr val="accent1">
                        <a:lumMod val="20000"/>
                        <a:lumOff val="80000"/>
                      </a:schemeClr>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Aluminum alloy </a:t>
                      </a:r>
                      <a:endParaRPr lang="en-GB" dirty="0" smtClean="0">
                        <a:solidFill>
                          <a:schemeClr val="tx1"/>
                        </a:solidFill>
                      </a:endParaRPr>
                    </a:p>
                  </a:txBody>
                  <a:tcPr>
                    <a:solidFill>
                      <a:schemeClr val="accent1">
                        <a:lumMod val="20000"/>
                        <a:lumOff val="80000"/>
                      </a:schemeClr>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Cut,</a:t>
                      </a:r>
                      <a:r>
                        <a:rPr lang="en-US" baseline="0" dirty="0" smtClean="0">
                          <a:solidFill>
                            <a:schemeClr val="tx1"/>
                          </a:solidFill>
                        </a:rPr>
                        <a:t> milled, drilled </a:t>
                      </a:r>
                      <a:r>
                        <a:rPr lang="en-GB" baseline="0" dirty="0" smtClean="0">
                          <a:solidFill>
                            <a:schemeClr val="tx1"/>
                          </a:solidFill>
                        </a:rPr>
                        <a:t>and welded </a:t>
                      </a:r>
                      <a:endParaRPr lang="en-GB" dirty="0" smtClean="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104935772"/>
                  </a:ext>
                </a:extLst>
              </a:tr>
              <a:tr h="335262">
                <a:tc>
                  <a:txBody>
                    <a:bodyPr/>
                    <a:lstStyle/>
                    <a:p>
                      <a:r>
                        <a:rPr lang="en-US" dirty="0" smtClean="0">
                          <a:solidFill>
                            <a:schemeClr val="tx1"/>
                          </a:solidFill>
                        </a:rPr>
                        <a:t>7</a:t>
                      </a:r>
                      <a:endParaRPr lang="en-GB" dirty="0">
                        <a:solidFill>
                          <a:schemeClr val="tx1"/>
                        </a:solidFill>
                      </a:endParaRPr>
                    </a:p>
                  </a:txBody>
                  <a:tcPr>
                    <a:solidFill>
                      <a:schemeClr val="accent1">
                        <a:lumMod val="20000"/>
                        <a:lumOff val="80000"/>
                      </a:schemeClr>
                    </a:solidFill>
                  </a:tcPr>
                </a:tc>
                <a:tc>
                  <a:txBody>
                    <a:bodyPr/>
                    <a:lstStyle/>
                    <a:p>
                      <a:r>
                        <a:rPr lang="en-US" dirty="0" smtClean="0">
                          <a:solidFill>
                            <a:schemeClr val="tx1"/>
                          </a:solidFill>
                        </a:rPr>
                        <a:t>Brake caliper </a:t>
                      </a:r>
                      <a:endParaRPr lang="en-GB" dirty="0">
                        <a:solidFill>
                          <a:schemeClr val="tx1"/>
                        </a:solidFill>
                      </a:endParaRPr>
                    </a:p>
                  </a:txBody>
                  <a:tcPr>
                    <a:solidFill>
                      <a:schemeClr val="accent1">
                        <a:lumMod val="20000"/>
                        <a:lumOff val="80000"/>
                      </a:schemeClr>
                    </a:solidFill>
                  </a:tcPr>
                </a:tc>
                <a:tc>
                  <a:txBody>
                    <a:bodyPr/>
                    <a:lstStyle/>
                    <a:p>
                      <a:r>
                        <a:rPr lang="en-US" dirty="0" smtClean="0">
                          <a:solidFill>
                            <a:schemeClr val="tx1"/>
                          </a:solidFill>
                        </a:rPr>
                        <a:t>HDPE</a:t>
                      </a:r>
                      <a:r>
                        <a:rPr lang="en-US" baseline="0" dirty="0" smtClean="0">
                          <a:solidFill>
                            <a:schemeClr val="tx1"/>
                          </a:solidFill>
                        </a:rPr>
                        <a:t> </a:t>
                      </a:r>
                      <a:endParaRPr lang="en-GB" dirty="0">
                        <a:solidFill>
                          <a:schemeClr val="tx1"/>
                        </a:solidFill>
                      </a:endParaRPr>
                    </a:p>
                  </a:txBody>
                  <a:tcPr>
                    <a:solidFill>
                      <a:schemeClr val="accent1">
                        <a:lumMod val="20000"/>
                        <a:lumOff val="80000"/>
                      </a:schemeClr>
                    </a:solidFill>
                  </a:tcPr>
                </a:tc>
                <a:tc>
                  <a:txBody>
                    <a:bodyPr/>
                    <a:lstStyle/>
                    <a:p>
                      <a:r>
                        <a:rPr lang="en-US" dirty="0" smtClean="0">
                          <a:solidFill>
                            <a:schemeClr val="tx1"/>
                          </a:solidFill>
                        </a:rPr>
                        <a:t>Injection molded</a:t>
                      </a:r>
                      <a:r>
                        <a:rPr lang="en-US" baseline="0" dirty="0" smtClean="0">
                          <a:solidFill>
                            <a:schemeClr val="tx1"/>
                          </a:solidFill>
                        </a:rPr>
                        <a:t> </a:t>
                      </a:r>
                      <a:endParaRPr lang="en-GB"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683234288"/>
                  </a:ext>
                </a:extLst>
              </a:tr>
              <a:tr h="335262">
                <a:tc>
                  <a:txBody>
                    <a:bodyPr/>
                    <a:lstStyle/>
                    <a:p>
                      <a:r>
                        <a:rPr lang="en-US" dirty="0" smtClean="0">
                          <a:solidFill>
                            <a:schemeClr val="tx1"/>
                          </a:solidFill>
                        </a:rPr>
                        <a:t>8</a:t>
                      </a:r>
                      <a:endParaRPr lang="en-GB" dirty="0">
                        <a:solidFill>
                          <a:schemeClr val="tx1"/>
                        </a:solidFill>
                      </a:endParaRPr>
                    </a:p>
                  </a:txBody>
                  <a:tcPr>
                    <a:solidFill>
                      <a:schemeClr val="accent1">
                        <a:lumMod val="20000"/>
                        <a:lumOff val="80000"/>
                      </a:schemeClr>
                    </a:solidFill>
                  </a:tcPr>
                </a:tc>
                <a:tc>
                  <a:txBody>
                    <a:bodyPr/>
                    <a:lstStyle/>
                    <a:p>
                      <a:r>
                        <a:rPr lang="en-US" dirty="0" smtClean="0">
                          <a:solidFill>
                            <a:schemeClr val="tx1"/>
                          </a:solidFill>
                        </a:rPr>
                        <a:t>Locking nuts </a:t>
                      </a:r>
                      <a:endParaRPr lang="en-GB" dirty="0">
                        <a:solidFill>
                          <a:schemeClr val="tx1"/>
                        </a:solidFill>
                      </a:endParaRPr>
                    </a:p>
                  </a:txBody>
                  <a:tcPr>
                    <a:solidFill>
                      <a:schemeClr val="accent1">
                        <a:lumMod val="20000"/>
                        <a:lumOff val="80000"/>
                      </a:schemeClr>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Steel</a:t>
                      </a:r>
                      <a:r>
                        <a:rPr lang="en-US" baseline="0" dirty="0" smtClean="0">
                          <a:solidFill>
                            <a:schemeClr val="tx1"/>
                          </a:solidFill>
                        </a:rPr>
                        <a:t> alloy </a:t>
                      </a:r>
                      <a:r>
                        <a:rPr lang="en-GB" baseline="0" dirty="0" smtClean="0">
                          <a:solidFill>
                            <a:schemeClr val="tx1"/>
                          </a:solidFill>
                        </a:rPr>
                        <a:t>and PET</a:t>
                      </a:r>
                      <a:endParaRPr lang="en-GB" dirty="0" smtClean="0">
                        <a:solidFill>
                          <a:schemeClr val="tx1"/>
                        </a:solidFill>
                      </a:endParaRPr>
                    </a:p>
                  </a:txBody>
                  <a:tcPr>
                    <a:solidFill>
                      <a:schemeClr val="accent1">
                        <a:lumMod val="20000"/>
                        <a:lumOff val="80000"/>
                      </a:schemeClr>
                    </a:solidFill>
                  </a:tcPr>
                </a:tc>
                <a:tc>
                  <a:txBody>
                    <a:bodyPr/>
                    <a:lstStyle/>
                    <a:p>
                      <a:r>
                        <a:rPr lang="en-US" dirty="0" smtClean="0">
                          <a:solidFill>
                            <a:schemeClr val="tx1"/>
                          </a:solidFill>
                        </a:rPr>
                        <a:t>Batch produced and machined </a:t>
                      </a:r>
                      <a:endParaRPr lang="en-GB"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749865946"/>
                  </a:ext>
                </a:extLst>
              </a:tr>
              <a:tr h="335262">
                <a:tc>
                  <a:txBody>
                    <a:bodyPr/>
                    <a:lstStyle/>
                    <a:p>
                      <a:r>
                        <a:rPr lang="en-US" dirty="0" smtClean="0">
                          <a:solidFill>
                            <a:schemeClr val="tx1"/>
                          </a:solidFill>
                        </a:rPr>
                        <a:t>9</a:t>
                      </a:r>
                      <a:endParaRPr lang="en-GB" dirty="0">
                        <a:solidFill>
                          <a:schemeClr val="tx1"/>
                        </a:solidFill>
                      </a:endParaRPr>
                    </a:p>
                  </a:txBody>
                  <a:tcPr>
                    <a:solidFill>
                      <a:schemeClr val="accent1">
                        <a:lumMod val="20000"/>
                        <a:lumOff val="80000"/>
                      </a:schemeClr>
                    </a:solidFill>
                  </a:tcPr>
                </a:tc>
                <a:tc>
                  <a:txBody>
                    <a:bodyPr/>
                    <a:lstStyle/>
                    <a:p>
                      <a:r>
                        <a:rPr lang="en-US" dirty="0" smtClean="0">
                          <a:solidFill>
                            <a:schemeClr val="tx1"/>
                          </a:solidFill>
                        </a:rPr>
                        <a:t>Nuts </a:t>
                      </a:r>
                      <a:endParaRPr lang="en-GB" dirty="0">
                        <a:solidFill>
                          <a:schemeClr val="tx1"/>
                        </a:solidFill>
                      </a:endParaRPr>
                    </a:p>
                  </a:txBody>
                  <a:tcPr>
                    <a:solidFill>
                      <a:schemeClr val="accent1">
                        <a:lumMod val="20000"/>
                        <a:lumOff val="80000"/>
                      </a:schemeClr>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Steel</a:t>
                      </a:r>
                      <a:r>
                        <a:rPr lang="en-US" baseline="0" dirty="0" smtClean="0">
                          <a:solidFill>
                            <a:schemeClr val="tx1"/>
                          </a:solidFill>
                        </a:rPr>
                        <a:t> alloy </a:t>
                      </a:r>
                      <a:endParaRPr lang="en-GB" dirty="0" smtClean="0">
                        <a:solidFill>
                          <a:schemeClr val="tx1"/>
                        </a:solidFill>
                      </a:endParaRPr>
                    </a:p>
                  </a:txBody>
                  <a:tcPr>
                    <a:solidFill>
                      <a:schemeClr val="accent1">
                        <a:lumMod val="20000"/>
                        <a:lumOff val="80000"/>
                      </a:schemeClr>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Batch produced and machined </a:t>
                      </a:r>
                      <a:endParaRPr lang="en-GB" dirty="0" smtClean="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923481301"/>
                  </a:ext>
                </a:extLst>
              </a:tr>
              <a:tr h="335262">
                <a:tc>
                  <a:txBody>
                    <a:bodyPr/>
                    <a:lstStyle/>
                    <a:p>
                      <a:r>
                        <a:rPr lang="en-US" dirty="0" smtClean="0">
                          <a:solidFill>
                            <a:schemeClr val="tx1"/>
                          </a:solidFill>
                        </a:rPr>
                        <a:t>10</a:t>
                      </a:r>
                      <a:endParaRPr lang="en-GB" dirty="0">
                        <a:solidFill>
                          <a:schemeClr val="tx1"/>
                        </a:solidFill>
                      </a:endParaRPr>
                    </a:p>
                  </a:txBody>
                  <a:tcPr>
                    <a:solidFill>
                      <a:schemeClr val="accent1">
                        <a:lumMod val="20000"/>
                        <a:lumOff val="80000"/>
                      </a:schemeClr>
                    </a:solidFill>
                  </a:tcPr>
                </a:tc>
                <a:tc>
                  <a:txBody>
                    <a:bodyPr/>
                    <a:lstStyle/>
                    <a:p>
                      <a:r>
                        <a:rPr lang="en-US" dirty="0" smtClean="0">
                          <a:solidFill>
                            <a:schemeClr val="tx1"/>
                          </a:solidFill>
                        </a:rPr>
                        <a:t>Wheel </a:t>
                      </a:r>
                      <a:endParaRPr lang="en-GB" dirty="0">
                        <a:solidFill>
                          <a:schemeClr val="tx1"/>
                        </a:solidFill>
                      </a:endParaRPr>
                    </a:p>
                  </a:txBody>
                  <a:tcPr>
                    <a:solidFill>
                      <a:schemeClr val="accent1">
                        <a:lumMod val="20000"/>
                        <a:lumOff val="80000"/>
                      </a:schemeClr>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Aluminum alloy </a:t>
                      </a:r>
                      <a:r>
                        <a:rPr lang="en-GB" dirty="0" smtClean="0">
                          <a:solidFill>
                            <a:schemeClr val="tx1"/>
                          </a:solidFill>
                        </a:rPr>
                        <a:t>which</a:t>
                      </a:r>
                      <a:r>
                        <a:rPr lang="en-GB" baseline="0" dirty="0" smtClean="0">
                          <a:solidFill>
                            <a:schemeClr val="tx1"/>
                          </a:solidFill>
                        </a:rPr>
                        <a:t> is dip coated , spokes are galvanised steel </a:t>
                      </a:r>
                      <a:endParaRPr lang="en-GB" dirty="0" smtClean="0">
                        <a:solidFill>
                          <a:schemeClr val="tx1"/>
                        </a:solidFill>
                      </a:endParaRPr>
                    </a:p>
                  </a:txBody>
                  <a:tcPr>
                    <a:solidFill>
                      <a:schemeClr val="accent1">
                        <a:lumMod val="20000"/>
                        <a:lumOff val="80000"/>
                      </a:schemeClr>
                    </a:solidFill>
                  </a:tcPr>
                </a:tc>
                <a:tc>
                  <a:txBody>
                    <a:bodyPr/>
                    <a:lstStyle/>
                    <a:p>
                      <a:endParaRPr lang="en-GB"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596558558"/>
                  </a:ext>
                </a:extLst>
              </a:tr>
              <a:tr h="335262">
                <a:tc>
                  <a:txBody>
                    <a:bodyPr/>
                    <a:lstStyle/>
                    <a:p>
                      <a:r>
                        <a:rPr lang="en-US" dirty="0" smtClean="0">
                          <a:solidFill>
                            <a:schemeClr val="tx1"/>
                          </a:solidFill>
                        </a:rPr>
                        <a:t>11</a:t>
                      </a:r>
                      <a:endParaRPr lang="en-GB" dirty="0">
                        <a:solidFill>
                          <a:schemeClr val="tx1"/>
                        </a:solidFill>
                      </a:endParaRPr>
                    </a:p>
                  </a:txBody>
                  <a:tcPr>
                    <a:solidFill>
                      <a:schemeClr val="accent1">
                        <a:lumMod val="20000"/>
                        <a:lumOff val="80000"/>
                      </a:schemeClr>
                    </a:solidFill>
                  </a:tcPr>
                </a:tc>
                <a:tc>
                  <a:txBody>
                    <a:bodyPr/>
                    <a:lstStyle/>
                    <a:p>
                      <a:r>
                        <a:rPr lang="en-US" dirty="0" smtClean="0">
                          <a:solidFill>
                            <a:schemeClr val="tx1"/>
                          </a:solidFill>
                        </a:rPr>
                        <a:t>Wheel plate </a:t>
                      </a:r>
                      <a:endParaRPr lang="en-GB" dirty="0">
                        <a:solidFill>
                          <a:schemeClr val="tx1"/>
                        </a:solidFill>
                      </a:endParaRPr>
                    </a:p>
                  </a:txBody>
                  <a:tcPr>
                    <a:solidFill>
                      <a:schemeClr val="accent1">
                        <a:lumMod val="20000"/>
                        <a:lumOff val="80000"/>
                      </a:schemeClr>
                    </a:solidFill>
                  </a:tcPr>
                </a:tc>
                <a:tc>
                  <a:txBody>
                    <a:bodyPr/>
                    <a:lstStyle/>
                    <a:p>
                      <a:r>
                        <a:rPr lang="en-US" dirty="0" smtClean="0">
                          <a:solidFill>
                            <a:schemeClr val="tx1"/>
                          </a:solidFill>
                        </a:rPr>
                        <a:t>Stainless steel</a:t>
                      </a:r>
                      <a:r>
                        <a:rPr lang="en-US" baseline="0" dirty="0" smtClean="0">
                          <a:solidFill>
                            <a:schemeClr val="tx1"/>
                          </a:solidFill>
                        </a:rPr>
                        <a:t> </a:t>
                      </a:r>
                      <a:endParaRPr lang="en-GB" dirty="0">
                        <a:solidFill>
                          <a:schemeClr val="tx1"/>
                        </a:solidFill>
                      </a:endParaRPr>
                    </a:p>
                  </a:txBody>
                  <a:tcPr>
                    <a:solidFill>
                      <a:schemeClr val="accent1">
                        <a:lumMod val="20000"/>
                        <a:lumOff val="80000"/>
                      </a:schemeClr>
                    </a:solidFill>
                  </a:tcPr>
                </a:tc>
                <a:tc>
                  <a:txBody>
                    <a:bodyPr/>
                    <a:lstStyle/>
                    <a:p>
                      <a:r>
                        <a:rPr lang="en-US" dirty="0" smtClean="0">
                          <a:solidFill>
                            <a:schemeClr val="tx1"/>
                          </a:solidFill>
                        </a:rPr>
                        <a:t>Stamped </a:t>
                      </a:r>
                      <a:endParaRPr lang="en-GB"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3798363981"/>
                  </a:ext>
                </a:extLst>
              </a:tr>
              <a:tr h="335262">
                <a:tc>
                  <a:txBody>
                    <a:bodyPr/>
                    <a:lstStyle/>
                    <a:p>
                      <a:r>
                        <a:rPr lang="en-US" dirty="0" smtClean="0">
                          <a:solidFill>
                            <a:schemeClr val="tx1"/>
                          </a:solidFill>
                        </a:rPr>
                        <a:t>12</a:t>
                      </a:r>
                      <a:endParaRPr lang="en-GB" dirty="0">
                        <a:solidFill>
                          <a:schemeClr val="tx1"/>
                        </a:solidFill>
                      </a:endParaRPr>
                    </a:p>
                  </a:txBody>
                  <a:tcPr>
                    <a:solidFill>
                      <a:schemeClr val="accent1">
                        <a:lumMod val="20000"/>
                        <a:lumOff val="80000"/>
                      </a:schemeClr>
                    </a:solidFill>
                  </a:tcPr>
                </a:tc>
                <a:tc>
                  <a:txBody>
                    <a:bodyPr/>
                    <a:lstStyle/>
                    <a:p>
                      <a:r>
                        <a:rPr lang="en-US" dirty="0" smtClean="0">
                          <a:solidFill>
                            <a:schemeClr val="tx1"/>
                          </a:solidFill>
                        </a:rPr>
                        <a:t>Hex head bolts </a:t>
                      </a:r>
                      <a:endParaRPr lang="en-GB" dirty="0">
                        <a:solidFill>
                          <a:schemeClr val="tx1"/>
                        </a:solidFill>
                      </a:endParaRPr>
                    </a:p>
                  </a:txBody>
                  <a:tcPr>
                    <a:solidFill>
                      <a:schemeClr val="accent1">
                        <a:lumMod val="20000"/>
                        <a:lumOff val="80000"/>
                      </a:schemeClr>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Medium carbon steel </a:t>
                      </a:r>
                      <a:endParaRPr lang="en-GB" dirty="0" smtClean="0">
                        <a:solidFill>
                          <a:schemeClr val="tx1"/>
                        </a:solidFill>
                      </a:endParaRPr>
                    </a:p>
                  </a:txBody>
                  <a:tcPr>
                    <a:solidFill>
                      <a:schemeClr val="accent1">
                        <a:lumMod val="20000"/>
                        <a:lumOff val="80000"/>
                      </a:schemeClr>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Batch produced and machined </a:t>
                      </a:r>
                      <a:endParaRPr lang="en-GB" dirty="0" smtClean="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3673759496"/>
                  </a:ext>
                </a:extLst>
              </a:tr>
              <a:tr h="335262">
                <a:tc>
                  <a:txBody>
                    <a:bodyPr/>
                    <a:lstStyle/>
                    <a:p>
                      <a:r>
                        <a:rPr lang="en-US" dirty="0" smtClean="0">
                          <a:solidFill>
                            <a:schemeClr val="tx1"/>
                          </a:solidFill>
                        </a:rPr>
                        <a:t>13</a:t>
                      </a:r>
                      <a:endParaRPr lang="en-GB" dirty="0">
                        <a:solidFill>
                          <a:schemeClr val="tx1"/>
                        </a:solidFill>
                      </a:endParaRPr>
                    </a:p>
                  </a:txBody>
                  <a:tcPr>
                    <a:solidFill>
                      <a:schemeClr val="accent1">
                        <a:lumMod val="20000"/>
                        <a:lumOff val="80000"/>
                      </a:schemeClr>
                    </a:solidFill>
                  </a:tcPr>
                </a:tc>
                <a:tc>
                  <a:txBody>
                    <a:bodyPr/>
                    <a:lstStyle/>
                    <a:p>
                      <a:r>
                        <a:rPr lang="en-US" dirty="0" smtClean="0">
                          <a:solidFill>
                            <a:schemeClr val="tx1"/>
                          </a:solidFill>
                        </a:rPr>
                        <a:t>Spring washer </a:t>
                      </a:r>
                      <a:endParaRPr lang="en-GB" dirty="0">
                        <a:solidFill>
                          <a:schemeClr val="tx1"/>
                        </a:solidFill>
                      </a:endParaRPr>
                    </a:p>
                  </a:txBody>
                  <a:tcPr>
                    <a:solidFill>
                      <a:schemeClr val="accent1">
                        <a:lumMod val="20000"/>
                        <a:lumOff val="80000"/>
                      </a:schemeClr>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Steel</a:t>
                      </a:r>
                      <a:r>
                        <a:rPr lang="en-US" baseline="0" dirty="0" smtClean="0">
                          <a:solidFill>
                            <a:schemeClr val="tx1"/>
                          </a:solidFill>
                        </a:rPr>
                        <a:t> alloy </a:t>
                      </a:r>
                      <a:endParaRPr lang="en-GB" dirty="0" smtClean="0">
                        <a:solidFill>
                          <a:schemeClr val="tx1"/>
                        </a:solidFill>
                      </a:endParaRPr>
                    </a:p>
                  </a:txBody>
                  <a:tcPr>
                    <a:solidFill>
                      <a:schemeClr val="accent1">
                        <a:lumMod val="20000"/>
                        <a:lumOff val="80000"/>
                      </a:schemeClr>
                    </a:solidFill>
                  </a:tcPr>
                </a:tc>
                <a:tc>
                  <a:txBody>
                    <a:bodyPr/>
                    <a:lstStyle/>
                    <a:p>
                      <a:r>
                        <a:rPr lang="en-US" dirty="0" smtClean="0">
                          <a:solidFill>
                            <a:schemeClr val="tx1"/>
                          </a:solidFill>
                        </a:rPr>
                        <a:t>Stamped</a:t>
                      </a:r>
                      <a:r>
                        <a:rPr lang="en-US" baseline="0" dirty="0" smtClean="0">
                          <a:solidFill>
                            <a:schemeClr val="tx1"/>
                          </a:solidFill>
                        </a:rPr>
                        <a:t> and press formed </a:t>
                      </a:r>
                      <a:endParaRPr lang="en-GB"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439561749"/>
                  </a:ext>
                </a:extLst>
              </a:tr>
              <a:tr h="335262">
                <a:tc>
                  <a:txBody>
                    <a:bodyPr/>
                    <a:lstStyle/>
                    <a:p>
                      <a:r>
                        <a:rPr lang="en-US" dirty="0" smtClean="0">
                          <a:solidFill>
                            <a:schemeClr val="tx1"/>
                          </a:solidFill>
                        </a:rPr>
                        <a:t>14</a:t>
                      </a:r>
                      <a:endParaRPr lang="en-GB" dirty="0">
                        <a:solidFill>
                          <a:schemeClr val="tx1"/>
                        </a:solidFill>
                      </a:endParaRPr>
                    </a:p>
                  </a:txBody>
                  <a:tcPr>
                    <a:solidFill>
                      <a:schemeClr val="accent1">
                        <a:lumMod val="20000"/>
                        <a:lumOff val="80000"/>
                      </a:schemeClr>
                    </a:solidFill>
                  </a:tcPr>
                </a:tc>
                <a:tc>
                  <a:txBody>
                    <a:bodyPr/>
                    <a:lstStyle/>
                    <a:p>
                      <a:r>
                        <a:rPr lang="en-US" dirty="0" smtClean="0">
                          <a:solidFill>
                            <a:schemeClr val="tx1"/>
                          </a:solidFill>
                        </a:rPr>
                        <a:t>Counter sink bolts</a:t>
                      </a:r>
                      <a:r>
                        <a:rPr lang="en-US" baseline="0" dirty="0" smtClean="0">
                          <a:solidFill>
                            <a:schemeClr val="tx1"/>
                          </a:solidFill>
                        </a:rPr>
                        <a:t> </a:t>
                      </a:r>
                      <a:endParaRPr lang="en-GB" dirty="0">
                        <a:solidFill>
                          <a:schemeClr val="tx1"/>
                        </a:solidFill>
                      </a:endParaRPr>
                    </a:p>
                  </a:txBody>
                  <a:tcPr>
                    <a:solidFill>
                      <a:schemeClr val="accent1">
                        <a:lumMod val="20000"/>
                        <a:lumOff val="80000"/>
                      </a:schemeClr>
                    </a:solidFill>
                  </a:tcPr>
                </a:tc>
                <a:tc>
                  <a:txBody>
                    <a:bodyPr/>
                    <a:lstStyle/>
                    <a:p>
                      <a:r>
                        <a:rPr lang="en-US" dirty="0" smtClean="0">
                          <a:solidFill>
                            <a:schemeClr val="tx1"/>
                          </a:solidFill>
                        </a:rPr>
                        <a:t>Medium carbon steel </a:t>
                      </a:r>
                      <a:endParaRPr lang="en-GB" dirty="0">
                        <a:solidFill>
                          <a:schemeClr val="tx1"/>
                        </a:solidFill>
                      </a:endParaRPr>
                    </a:p>
                  </a:txBody>
                  <a:tcPr>
                    <a:solidFill>
                      <a:schemeClr val="accent1">
                        <a:lumMod val="20000"/>
                        <a:lumOff val="80000"/>
                      </a:schemeClr>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Batch produced and machined </a:t>
                      </a:r>
                      <a:endParaRPr lang="en-GB" dirty="0" smtClean="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168769751"/>
                  </a:ext>
                </a:extLst>
              </a:tr>
              <a:tr h="335262">
                <a:tc>
                  <a:txBody>
                    <a:bodyPr/>
                    <a:lstStyle/>
                    <a:p>
                      <a:r>
                        <a:rPr lang="en-US" dirty="0" smtClean="0">
                          <a:solidFill>
                            <a:schemeClr val="tx1"/>
                          </a:solidFill>
                        </a:rPr>
                        <a:t>15</a:t>
                      </a:r>
                      <a:endParaRPr lang="en-GB" dirty="0">
                        <a:solidFill>
                          <a:schemeClr val="tx1"/>
                        </a:solidFill>
                      </a:endParaRPr>
                    </a:p>
                  </a:txBody>
                  <a:tcPr>
                    <a:solidFill>
                      <a:schemeClr val="accent1">
                        <a:lumMod val="20000"/>
                        <a:lumOff val="80000"/>
                      </a:schemeClr>
                    </a:solidFill>
                  </a:tcPr>
                </a:tc>
                <a:tc>
                  <a:txBody>
                    <a:bodyPr/>
                    <a:lstStyle/>
                    <a:p>
                      <a:r>
                        <a:rPr lang="en-US" dirty="0" smtClean="0">
                          <a:solidFill>
                            <a:schemeClr val="tx1"/>
                          </a:solidFill>
                        </a:rPr>
                        <a:t>Bearing </a:t>
                      </a:r>
                      <a:endParaRPr lang="en-GB" dirty="0">
                        <a:solidFill>
                          <a:schemeClr val="tx1"/>
                        </a:solidFill>
                      </a:endParaRPr>
                    </a:p>
                  </a:txBody>
                  <a:tcPr>
                    <a:solidFill>
                      <a:schemeClr val="accent1">
                        <a:lumMod val="20000"/>
                        <a:lumOff val="80000"/>
                      </a:schemeClr>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Steel</a:t>
                      </a:r>
                      <a:r>
                        <a:rPr lang="en-US" baseline="0" dirty="0" smtClean="0">
                          <a:solidFill>
                            <a:schemeClr val="tx1"/>
                          </a:solidFill>
                        </a:rPr>
                        <a:t> alloy </a:t>
                      </a:r>
                      <a:endParaRPr lang="en-GB" dirty="0" smtClean="0">
                        <a:solidFill>
                          <a:schemeClr val="tx1"/>
                        </a:solidFill>
                      </a:endParaRPr>
                    </a:p>
                  </a:txBody>
                  <a:tcPr>
                    <a:solidFill>
                      <a:schemeClr val="accent1">
                        <a:lumMod val="20000"/>
                        <a:lumOff val="80000"/>
                      </a:schemeClr>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Batch produced and machined </a:t>
                      </a:r>
                      <a:endParaRPr lang="en-GB" dirty="0" smtClean="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2580820787"/>
                  </a:ext>
                </a:extLst>
              </a:tr>
            </a:tbl>
          </a:graphicData>
        </a:graphic>
      </p:graphicFrame>
    </p:spTree>
    <p:extLst>
      <p:ext uri="{BB962C8B-B14F-4D97-AF65-F5344CB8AC3E}">
        <p14:creationId xmlns:p14="http://schemas.microsoft.com/office/powerpoint/2010/main" val="2336826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967A404-B26F-4345-A63A-96B40C6A0284}" type="slidenum">
              <a:rPr lang="en-GB" smtClean="0"/>
              <a:pPr/>
              <a:t>5</a:t>
            </a:fld>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233307748"/>
              </p:ext>
            </p:extLst>
          </p:nvPr>
        </p:nvGraphicFramePr>
        <p:xfrm>
          <a:off x="2" y="-148590"/>
          <a:ext cx="9905998" cy="7608570"/>
        </p:xfrm>
        <a:graphic>
          <a:graphicData uri="http://schemas.openxmlformats.org/drawingml/2006/table">
            <a:tbl>
              <a:tblPr firstRow="1" bandRow="1">
                <a:tableStyleId>{5C22544A-7EE6-4342-B048-85BDC9FD1C3A}</a:tableStyleId>
              </a:tblPr>
              <a:tblGrid>
                <a:gridCol w="2043363">
                  <a:extLst>
                    <a:ext uri="{9D8B030D-6E8A-4147-A177-3AD203B41FA5}">
                      <a16:colId xmlns:a16="http://schemas.microsoft.com/office/drawing/2014/main" val="1332564612"/>
                    </a:ext>
                  </a:extLst>
                </a:gridCol>
                <a:gridCol w="1569480">
                  <a:extLst>
                    <a:ext uri="{9D8B030D-6E8A-4147-A177-3AD203B41FA5}">
                      <a16:colId xmlns:a16="http://schemas.microsoft.com/office/drawing/2014/main" val="988435347"/>
                    </a:ext>
                  </a:extLst>
                </a:gridCol>
                <a:gridCol w="128154">
                  <a:extLst>
                    <a:ext uri="{9D8B030D-6E8A-4147-A177-3AD203B41FA5}">
                      <a16:colId xmlns:a16="http://schemas.microsoft.com/office/drawing/2014/main" val="1365478973"/>
                    </a:ext>
                  </a:extLst>
                </a:gridCol>
                <a:gridCol w="1848271">
                  <a:extLst>
                    <a:ext uri="{9D8B030D-6E8A-4147-A177-3AD203B41FA5}">
                      <a16:colId xmlns:a16="http://schemas.microsoft.com/office/drawing/2014/main" val="3984564588"/>
                    </a:ext>
                  </a:extLst>
                </a:gridCol>
                <a:gridCol w="4316730">
                  <a:extLst>
                    <a:ext uri="{9D8B030D-6E8A-4147-A177-3AD203B41FA5}">
                      <a16:colId xmlns:a16="http://schemas.microsoft.com/office/drawing/2014/main" val="3032190215"/>
                    </a:ext>
                  </a:extLst>
                </a:gridCol>
              </a:tblGrid>
              <a:tr h="436233">
                <a:tc>
                  <a:txBody>
                    <a:bodyPr/>
                    <a:lstStyle/>
                    <a:p>
                      <a:endParaRPr lang="en-GB"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r>
                        <a:rPr lang="en-GB" sz="1100" b="0" dirty="0" smtClean="0">
                          <a:solidFill>
                            <a:schemeClr val="tx1"/>
                          </a:solidFill>
                          <a:latin typeface="+mn-lt"/>
                        </a:rPr>
                        <a:t>Description – Size and Colour</a:t>
                      </a:r>
                      <a:r>
                        <a:rPr lang="en-GB" sz="1100" b="0" baseline="0" dirty="0" smtClean="0">
                          <a:solidFill>
                            <a:schemeClr val="tx1"/>
                          </a:solidFill>
                          <a:latin typeface="+mn-lt"/>
                        </a:rPr>
                        <a:t> </a:t>
                      </a:r>
                      <a:endParaRPr lang="en-GB" sz="11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b="0" dirty="0" smtClean="0">
                          <a:solidFill>
                            <a:schemeClr val="tx1"/>
                          </a:solidFill>
                          <a:latin typeface="+mn-lt"/>
                        </a:rPr>
                        <a:t>Size and mass</a:t>
                      </a:r>
                      <a:r>
                        <a:rPr lang="en-GB" sz="1100" b="0" baseline="0" dirty="0" smtClean="0">
                          <a:solidFill>
                            <a:schemeClr val="tx1"/>
                          </a:solidFill>
                          <a:latin typeface="+mn-lt"/>
                        </a:rPr>
                        <a:t> (g)</a:t>
                      </a:r>
                      <a:endParaRPr lang="en-GB" sz="1100" b="0" dirty="0" smtClean="0">
                        <a:solidFill>
                          <a:schemeClr val="tx1"/>
                        </a:solidFill>
                        <a:latin typeface="+mn-lt"/>
                      </a:endParaRPr>
                    </a:p>
                    <a:p>
                      <a:endParaRPr lang="en-GB"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0" dirty="0" smtClean="0">
                          <a:solidFill>
                            <a:schemeClr val="tx1"/>
                          </a:solidFill>
                        </a:rPr>
                        <a:t>Use </a:t>
                      </a:r>
                      <a:endParaRPr lang="en-GB" sz="11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56581233"/>
                  </a:ext>
                </a:extLst>
              </a:tr>
              <a:tr h="1293121">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b="0" dirty="0" smtClean="0">
                          <a:solidFill>
                            <a:schemeClr val="tx1"/>
                          </a:solidFill>
                          <a:latin typeface="+mn-lt"/>
                        </a:rPr>
                        <a:t>1– Wheel Tyre </a:t>
                      </a:r>
                    </a:p>
                    <a:p>
                      <a:endParaRPr lang="en-GB" sz="1100" b="0" dirty="0">
                        <a:solidFill>
                          <a:schemeClr val="tx1"/>
                        </a:solidFill>
                        <a:latin typeface="+mn-lt"/>
                      </a:endParaRPr>
                    </a:p>
                    <a:p>
                      <a:endParaRPr lang="en-GB" sz="1100" b="0" dirty="0" smtClean="0">
                        <a:solidFill>
                          <a:schemeClr val="tx1"/>
                        </a:solidFill>
                        <a:latin typeface="+mn-lt"/>
                      </a:endParaRPr>
                    </a:p>
                    <a:p>
                      <a:endParaRPr lang="en-GB" sz="1100" b="0" dirty="0" smtClean="0">
                        <a:solidFill>
                          <a:schemeClr val="tx1"/>
                        </a:solidFill>
                        <a:latin typeface="+mn-lt"/>
                      </a:endParaRPr>
                    </a:p>
                    <a:p>
                      <a:endParaRPr lang="en-GB" sz="1100" b="0" dirty="0" smtClean="0">
                        <a:solidFill>
                          <a:schemeClr val="tx1"/>
                        </a:solidFill>
                        <a:latin typeface="+mn-lt"/>
                      </a:endParaRPr>
                    </a:p>
                    <a:p>
                      <a:endParaRPr lang="en-GB" sz="1100" b="0" dirty="0" smtClean="0">
                        <a:solidFill>
                          <a:schemeClr val="tx1"/>
                        </a:solidFill>
                        <a:latin typeface="+mn-lt"/>
                      </a:endParaRPr>
                    </a:p>
                    <a:p>
                      <a:endParaRPr lang="en-GB" sz="11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r>
                        <a:rPr lang="en-GB" sz="1100" b="0" dirty="0" smtClean="0">
                          <a:solidFill>
                            <a:schemeClr val="tx1"/>
                          </a:solidFill>
                          <a:latin typeface="+mn-lt"/>
                        </a:rPr>
                        <a:t>Black and silver, the tyre</a:t>
                      </a:r>
                      <a:r>
                        <a:rPr lang="en-GB" sz="1100" b="0" baseline="0" dirty="0" smtClean="0">
                          <a:solidFill>
                            <a:schemeClr val="tx1"/>
                          </a:solidFill>
                          <a:latin typeface="+mn-lt"/>
                        </a:rPr>
                        <a:t> is a circle shape and has treads on it. The wheel has spokes on it </a:t>
                      </a:r>
                      <a:endParaRPr lang="en-GB" sz="11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r>
                        <a:rPr lang="en-GB" sz="1100" b="0" dirty="0" smtClean="0">
                          <a:solidFill>
                            <a:schemeClr val="tx1"/>
                          </a:solidFill>
                          <a:latin typeface="+mn-lt"/>
                        </a:rPr>
                        <a:t>The diameter is 360 mm</a:t>
                      </a:r>
                      <a:r>
                        <a:rPr lang="en-GB" sz="1100" b="0" baseline="0" dirty="0" smtClean="0">
                          <a:solidFill>
                            <a:schemeClr val="tx1"/>
                          </a:solidFill>
                          <a:latin typeface="+mn-lt"/>
                        </a:rPr>
                        <a:t> and it has a mass of </a:t>
                      </a:r>
                      <a:r>
                        <a:rPr lang="en-GB" sz="1100" b="0" dirty="0" smtClean="0">
                          <a:solidFill>
                            <a:schemeClr val="tx1"/>
                          </a:solidFill>
                          <a:latin typeface="+mn-lt"/>
                        </a:rPr>
                        <a:t>50 kg</a:t>
                      </a:r>
                      <a:endParaRPr lang="en-GB" sz="11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0" dirty="0" smtClean="0">
                          <a:solidFill>
                            <a:schemeClr val="tx1"/>
                          </a:solidFill>
                          <a:latin typeface="+mn-lt"/>
                        </a:rPr>
                        <a:t>The wheel helps steer and move the Green power car , and moves it forward. </a:t>
                      </a:r>
                      <a:r>
                        <a:rPr lang="en-GB" sz="1100" b="0" kern="1200" dirty="0" smtClean="0">
                          <a:solidFill>
                            <a:schemeClr val="dk1"/>
                          </a:solidFill>
                          <a:effectLst/>
                          <a:latin typeface="+mn-lt"/>
                          <a:ea typeface="+mn-ea"/>
                          <a:cs typeface="+mn-cs"/>
                        </a:rPr>
                        <a:t>They consist of a tread and a body. The tread provides traction while the body provides containment for a quantity of compressed air. Before rubber was developed, the first versions of tires were simply bands of metal fitted around wooden wheels to prevent wear and tear.</a:t>
                      </a:r>
                      <a:endParaRPr lang="en-GB" sz="1100" b="0" dirty="0" smtClean="0">
                        <a:solidFill>
                          <a:schemeClr val="tx1"/>
                        </a:solidFill>
                        <a:latin typeface="+mn-lt"/>
                      </a:endParaRPr>
                    </a:p>
                    <a:p>
                      <a:endParaRPr lang="en-GB" sz="11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51910381"/>
                  </a:ext>
                </a:extLst>
              </a:tr>
              <a:tr h="956696">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b="0" dirty="0" smtClean="0">
                          <a:solidFill>
                            <a:schemeClr val="tx1"/>
                          </a:solidFill>
                          <a:latin typeface="+mn-lt"/>
                        </a:rPr>
                        <a:t>Material</a:t>
                      </a:r>
                      <a:r>
                        <a:rPr lang="en-GB" sz="1100" b="0" baseline="0" dirty="0" smtClean="0">
                          <a:solidFill>
                            <a:schemeClr val="tx1"/>
                          </a:solidFill>
                          <a:latin typeface="+mn-lt"/>
                        </a:rPr>
                        <a:t> : The rim is </a:t>
                      </a:r>
                      <a:r>
                        <a:rPr lang="en-GB" sz="1100" b="0" dirty="0" smtClean="0">
                          <a:solidFill>
                            <a:schemeClr val="tx1"/>
                          </a:solidFill>
                          <a:latin typeface="+mn-lt"/>
                        </a:rPr>
                        <a:t>Stainless</a:t>
                      </a:r>
                      <a:r>
                        <a:rPr lang="en-GB" sz="1100" b="0" baseline="0" dirty="0" smtClean="0">
                          <a:solidFill>
                            <a:schemeClr val="tx1"/>
                          </a:solidFill>
                          <a:latin typeface="+mn-lt"/>
                        </a:rPr>
                        <a:t> steel.</a:t>
                      </a:r>
                      <a:endParaRPr lang="en-GB" sz="11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b="0" dirty="0" smtClean="0">
                          <a:solidFill>
                            <a:schemeClr val="tx1"/>
                          </a:solidFill>
                          <a:latin typeface="+mn-lt"/>
                        </a:rPr>
                        <a:t>Properties of the material – How is this connected to its use. </a:t>
                      </a:r>
                      <a:r>
                        <a:rPr lang="en-US" sz="1100" b="0" baseline="0" dirty="0" smtClean="0">
                          <a:solidFill>
                            <a:schemeClr val="tx1"/>
                          </a:solidFill>
                          <a:latin typeface="+mn-lt"/>
                        </a:rPr>
                        <a:t>Stainless steel contains iron, chromium, manganese, silicon and carbon. </a:t>
                      </a:r>
                      <a:r>
                        <a:rPr lang="en-GB" sz="1100" b="0" i="0" u="none" strike="noStrike" kern="1200" dirty="0" smtClean="0">
                          <a:solidFill>
                            <a:schemeClr val="dk1"/>
                          </a:solidFill>
                          <a:effectLst/>
                          <a:latin typeface="+mn-lt"/>
                          <a:ea typeface="+mn-ea"/>
                          <a:cs typeface="+mn-cs"/>
                        </a:rPr>
                        <a:t>Stainless steel is very resistant to corrosion but using electroless nickel plating as an alternative to stainless steel has many advantages. </a:t>
                      </a:r>
                      <a:endParaRPr lang="en-GB" sz="1100" b="0" dirty="0" smtClean="0">
                        <a:latin typeface="+mn-lt"/>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0" dirty="0" smtClean="0">
                          <a:latin typeface="+mn-lt"/>
                        </a:rPr>
                        <a:t>Manufacturing Method – </a:t>
                      </a:r>
                      <a:r>
                        <a:rPr lang="en-GB" sz="1100" b="0" kern="1200" dirty="0" smtClean="0">
                          <a:solidFill>
                            <a:schemeClr val="dk1"/>
                          </a:solidFill>
                          <a:effectLst/>
                          <a:latin typeface="+mn-lt"/>
                          <a:ea typeface="+mn-ea"/>
                          <a:cs typeface="+mn-cs"/>
                        </a:rPr>
                        <a:t>The first step in the tire manufacturing process is the mixing of raw materials—rubber, carbon black, sulphur, and other materials—to form the rubber compound. ... When a green tire is finished, the metal drum collapses, allowing the tire assembler to remove the tire. The green tire is then taken to a mould for curing.</a:t>
                      </a:r>
                      <a:endParaRPr lang="en-GB" sz="1100" b="0" baseline="0" dirty="0" smtClean="0">
                        <a:latin typeface="+mn-lt"/>
                      </a:endParaRPr>
                    </a:p>
                    <a:p>
                      <a:endParaRPr lang="en-GB" sz="11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7314138"/>
                  </a:ext>
                </a:extLst>
              </a:tr>
              <a:tr h="1105286">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b="0" dirty="0" smtClean="0">
                          <a:solidFill>
                            <a:schemeClr val="tx1"/>
                          </a:solidFill>
                          <a:latin typeface="+mn-lt"/>
                        </a:rPr>
                        <a:t>2-bearing</a:t>
                      </a:r>
                      <a:r>
                        <a:rPr lang="en-GB" sz="1100" b="0" baseline="0" dirty="0" smtClean="0">
                          <a:solidFill>
                            <a:schemeClr val="tx1"/>
                          </a:solidFill>
                          <a:latin typeface="+mn-lt"/>
                        </a:rPr>
                        <a:t> </a:t>
                      </a:r>
                      <a:endParaRPr lang="en-GB" sz="1100" b="0" dirty="0" smtClean="0">
                        <a:solidFill>
                          <a:schemeClr val="tx1"/>
                        </a:solidFill>
                        <a:latin typeface="+mn-lt"/>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b="0" dirty="0" smtClean="0">
                          <a:solidFill>
                            <a:schemeClr val="tx1"/>
                          </a:solidFill>
                          <a:latin typeface="+mn-lt"/>
                        </a:rPr>
                        <a:t>Black</a:t>
                      </a:r>
                      <a:r>
                        <a:rPr lang="en-GB" sz="1100" b="0" baseline="0" dirty="0" smtClean="0">
                          <a:solidFill>
                            <a:schemeClr val="tx1"/>
                          </a:solidFill>
                          <a:latin typeface="+mn-lt"/>
                        </a:rPr>
                        <a:t> but inner circle is silver </a:t>
                      </a:r>
                      <a:endParaRPr lang="en-GB" sz="11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latin typeface="+mn-lt"/>
                        </a:rPr>
                        <a:t>25 mm </a:t>
                      </a:r>
                      <a:endParaRPr lang="en-GB" sz="11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r>
                        <a:rPr lang="en-GB" sz="1100" b="0" kern="1200" dirty="0" smtClean="0">
                          <a:solidFill>
                            <a:schemeClr val="dk1"/>
                          </a:solidFill>
                          <a:effectLst/>
                          <a:latin typeface="+mn-lt"/>
                          <a:ea typeface="+mn-ea"/>
                          <a:cs typeface="+mn-cs"/>
                        </a:rPr>
                        <a:t>a bearing is a device that is used to enable rotational or linear movement, while reducing friction and handling stress. Resembling wheels, bearings literally enable devices to roll, which reduces the friction between the surface of the bearing and the surface it's rolling over.</a:t>
                      </a:r>
                      <a:endParaRPr lang="en-GB" sz="9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7757893"/>
                  </a:ext>
                </a:extLst>
              </a:tr>
              <a:tr h="1464498">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latin typeface="+mn-lt"/>
                        </a:rPr>
                        <a:t>Material: steel </a:t>
                      </a:r>
                      <a:endParaRPr lang="en-GB" sz="11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b="0" dirty="0" smtClean="0">
                          <a:solidFill>
                            <a:schemeClr val="tx1"/>
                          </a:solidFill>
                          <a:latin typeface="+mn-lt"/>
                        </a:rPr>
                        <a:t>Properties of the material – How is this connected to its use</a:t>
                      </a:r>
                      <a:r>
                        <a:rPr lang="en-GB" sz="1100" b="0" baseline="0" dirty="0" smtClean="0">
                          <a:solidFill>
                            <a:schemeClr val="tx1"/>
                          </a:solidFill>
                          <a:latin typeface="+mn-lt"/>
                        </a:rPr>
                        <a:t> = steel contains iron, chromium, manganese, silicon and carbon. Steel is very strong but heavy </a:t>
                      </a:r>
                    </a:p>
                    <a:p>
                      <a:pPr marL="0" marR="0" lvl="0" indent="0" algn="l" defTabSz="742950" rtl="0" eaLnBrk="1" fontAlgn="auto" latinLnBrk="0" hangingPunct="1">
                        <a:lnSpc>
                          <a:spcPct val="100000"/>
                        </a:lnSpc>
                        <a:spcBef>
                          <a:spcPts val="0"/>
                        </a:spcBef>
                        <a:spcAft>
                          <a:spcPts val="0"/>
                        </a:spcAft>
                        <a:buClrTx/>
                        <a:buSzTx/>
                        <a:buFontTx/>
                        <a:buNone/>
                        <a:tabLst/>
                        <a:defRPr/>
                      </a:pPr>
                      <a:endParaRPr lang="en-GB" sz="1100" b="0" baseline="0" dirty="0" smtClean="0">
                        <a:solidFill>
                          <a:schemeClr val="tx1"/>
                        </a:solidFill>
                        <a:latin typeface="+mn-lt"/>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a:txBody>
                    <a:bodyPr/>
                    <a:lstStyle/>
                    <a:p>
                      <a:r>
                        <a:rPr lang="en-GB" sz="1100" b="0" dirty="0" smtClean="0">
                          <a:latin typeface="+mn-lt"/>
                        </a:rPr>
                        <a:t>Manufacturing Method – The Centre Lathe is used to manufacture cylindrical shapes from a range of materials including; steels and plastics. Many of the components that go together to make an engine work have been manufactured using lathes. These may be lathes operated directly by people or computer controlled lathes that have been programmed to carry out a particular task. A basic manual centre lathe is shown below. This type of lathe is controlled by a person turning the various handles on the top slide and cross slide in order to make a product  part.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15400330"/>
                  </a:ext>
                </a:extLst>
              </a:tr>
              <a:tr h="947232">
                <a:tc>
                  <a:txBody>
                    <a:bodyPr/>
                    <a:lstStyle/>
                    <a:p>
                      <a:r>
                        <a:rPr lang="en-GB" sz="1100" b="0" dirty="0" smtClean="0">
                          <a:latin typeface="+mn-lt"/>
                        </a:rPr>
                        <a:t>3-brake calliper and support bracket  </a:t>
                      </a:r>
                      <a:endParaRPr lang="en-GB" sz="11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0" dirty="0" smtClean="0">
                          <a:latin typeface="+mn-lt"/>
                        </a:rPr>
                        <a:t>The brake</a:t>
                      </a:r>
                      <a:r>
                        <a:rPr lang="en-GB" sz="1100" b="0" baseline="0" dirty="0" smtClean="0">
                          <a:latin typeface="+mn-lt"/>
                        </a:rPr>
                        <a:t> calliper is black and the support bracket is silver.</a:t>
                      </a:r>
                      <a:endParaRPr lang="en-GB" sz="11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r>
                        <a:rPr lang="en-US" sz="1100" b="0" dirty="0" smtClean="0">
                          <a:latin typeface="+mn-lt"/>
                        </a:rPr>
                        <a:t>90mm </a:t>
                      </a:r>
                      <a:endParaRPr lang="en-GB" sz="11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r>
                        <a:rPr lang="en-GB" sz="1100" b="0" kern="1200" dirty="0" smtClean="0">
                          <a:solidFill>
                            <a:schemeClr val="dk1"/>
                          </a:solidFill>
                          <a:effectLst/>
                          <a:latin typeface="+mn-lt"/>
                          <a:ea typeface="+mn-ea"/>
                          <a:cs typeface="+mn-cs"/>
                        </a:rPr>
                        <a:t>A calliper is part of the disc brake system. When you press the brake pedal, the brake fluid flows from the master cylinder to the callipers. Brake fluid then applies pressure on the piston inside the calliper, pushing the brake pads against the rotors to slow/stop your car.</a:t>
                      </a:r>
                      <a:endParaRPr lang="en-GB" sz="9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7914010"/>
                  </a:ext>
                </a:extLst>
              </a:tr>
              <a:tr h="1121743">
                <a:tc>
                  <a:txBody>
                    <a:bodyPr/>
                    <a:lstStyle/>
                    <a:p>
                      <a:r>
                        <a:rPr lang="en-US" sz="1100" b="0" dirty="0" smtClean="0">
                          <a:latin typeface="+mn-lt"/>
                        </a:rPr>
                        <a:t>Materials: plastic-</a:t>
                      </a:r>
                      <a:r>
                        <a:rPr lang="en-US" sz="1100" b="0" baseline="0" dirty="0" smtClean="0">
                          <a:latin typeface="+mn-lt"/>
                        </a:rPr>
                        <a:t> polyethylene </a:t>
                      </a:r>
                      <a:endParaRPr lang="en-GB" sz="11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r>
                        <a:rPr lang="en-GB" sz="1100" b="0" dirty="0" smtClean="0">
                          <a:latin typeface="+mn-lt"/>
                        </a:rPr>
                        <a:t>Properties of the material – How is this connected to its use-</a:t>
                      </a:r>
                      <a:r>
                        <a:rPr lang="en-GB" sz="1100" b="0" baseline="0" dirty="0" smtClean="0">
                          <a:latin typeface="+mn-lt"/>
                        </a:rPr>
                        <a:t> its black and It is rugged, flexible, and durable. It has outstanding chemical and environmental stress crack resistance. </a:t>
                      </a:r>
                      <a:endParaRPr lang="en-GB" sz="1100" b="0"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b="0" dirty="0" smtClean="0">
                          <a:latin typeface="+mn-lt"/>
                        </a:rPr>
                        <a:t>Manufacturing Method –  Injection moulding is the process of injecting the material into a mould making the process cleaner and simple to do, it is usually done with plastics since they are easy to heat up and to melt. This is done by spinning a screw there for moving the material forward into the mould and filling any gaps of air with plastic due to the constant pushing of the material.</a:t>
                      </a:r>
                    </a:p>
                    <a:p>
                      <a:endParaRPr lang="en-GB" sz="11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4896570"/>
                  </a:ext>
                </a:extLst>
              </a:tr>
            </a:tbl>
          </a:graphicData>
        </a:graphic>
      </p:graphicFrame>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334" y="539196"/>
            <a:ext cx="1440000" cy="960000"/>
          </a:xfrm>
          <a:prstGeom prst="rect">
            <a:avLst/>
          </a:prstGeom>
        </p:spPr>
      </p:pic>
      <p:pic>
        <p:nvPicPr>
          <p:cNvPr id="2" name="Picture 1"/>
          <p:cNvPicPr>
            <a:picLocks noChangeAspect="1"/>
          </p:cNvPicPr>
          <p:nvPr/>
        </p:nvPicPr>
        <p:blipFill>
          <a:blip r:embed="rId3"/>
          <a:stretch>
            <a:fillRect/>
          </a:stretch>
        </p:blipFill>
        <p:spPr>
          <a:xfrm>
            <a:off x="627686" y="2817109"/>
            <a:ext cx="1348100" cy="900256"/>
          </a:xfrm>
          <a:prstGeom prst="rect">
            <a:avLst/>
          </a:prstGeom>
        </p:spPr>
      </p:pic>
      <p:pic>
        <p:nvPicPr>
          <p:cNvPr id="8" name="Picture 7"/>
          <p:cNvPicPr>
            <a:picLocks noChangeAspect="1"/>
          </p:cNvPicPr>
          <p:nvPr/>
        </p:nvPicPr>
        <p:blipFill>
          <a:blip r:embed="rId4"/>
          <a:stretch>
            <a:fillRect/>
          </a:stretch>
        </p:blipFill>
        <p:spPr>
          <a:xfrm>
            <a:off x="886779" y="5478334"/>
            <a:ext cx="1053023" cy="703205"/>
          </a:xfrm>
          <a:prstGeom prst="rect">
            <a:avLst/>
          </a:prstGeom>
        </p:spPr>
      </p:pic>
    </p:spTree>
    <p:extLst>
      <p:ext uri="{BB962C8B-B14F-4D97-AF65-F5344CB8AC3E}">
        <p14:creationId xmlns:p14="http://schemas.microsoft.com/office/powerpoint/2010/main" val="2320476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967A404-B26F-4345-A63A-96B40C6A0284}" type="slidenum">
              <a:rPr lang="en-GB" smtClean="0"/>
              <a:pPr/>
              <a:t>6</a:t>
            </a:fld>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285463464"/>
              </p:ext>
            </p:extLst>
          </p:nvPr>
        </p:nvGraphicFramePr>
        <p:xfrm>
          <a:off x="0" y="0"/>
          <a:ext cx="9761220" cy="6643681"/>
        </p:xfrm>
        <a:graphic>
          <a:graphicData uri="http://schemas.openxmlformats.org/drawingml/2006/table">
            <a:tbl>
              <a:tblPr firstRow="1" bandRow="1">
                <a:tableStyleId>{5940675A-B579-460E-94D1-54222C63F5DA}</a:tableStyleId>
              </a:tblPr>
              <a:tblGrid>
                <a:gridCol w="2450478">
                  <a:extLst>
                    <a:ext uri="{9D8B030D-6E8A-4147-A177-3AD203B41FA5}">
                      <a16:colId xmlns:a16="http://schemas.microsoft.com/office/drawing/2014/main" val="3442045594"/>
                    </a:ext>
                  </a:extLst>
                </a:gridCol>
                <a:gridCol w="1581053">
                  <a:extLst>
                    <a:ext uri="{9D8B030D-6E8A-4147-A177-3AD203B41FA5}">
                      <a16:colId xmlns:a16="http://schemas.microsoft.com/office/drawing/2014/main" val="3413604766"/>
                    </a:ext>
                  </a:extLst>
                </a:gridCol>
                <a:gridCol w="124080">
                  <a:extLst>
                    <a:ext uri="{9D8B030D-6E8A-4147-A177-3AD203B41FA5}">
                      <a16:colId xmlns:a16="http://schemas.microsoft.com/office/drawing/2014/main" val="1563042014"/>
                    </a:ext>
                  </a:extLst>
                </a:gridCol>
                <a:gridCol w="1045039">
                  <a:extLst>
                    <a:ext uri="{9D8B030D-6E8A-4147-A177-3AD203B41FA5}">
                      <a16:colId xmlns:a16="http://schemas.microsoft.com/office/drawing/2014/main" val="3886972908"/>
                    </a:ext>
                  </a:extLst>
                </a:gridCol>
                <a:gridCol w="4560570">
                  <a:extLst>
                    <a:ext uri="{9D8B030D-6E8A-4147-A177-3AD203B41FA5}">
                      <a16:colId xmlns:a16="http://schemas.microsoft.com/office/drawing/2014/main" val="4049715674"/>
                    </a:ext>
                  </a:extLst>
                </a:gridCol>
              </a:tblGrid>
              <a:tr h="897496">
                <a:tc>
                  <a:txBody>
                    <a:bodyPr/>
                    <a:lstStyle/>
                    <a:p>
                      <a:r>
                        <a:rPr lang="en-GB" sz="1100" dirty="0" smtClean="0">
                          <a:latin typeface="+mn-lt"/>
                        </a:rPr>
                        <a:t>4-hex head bolts</a:t>
                      </a:r>
                      <a:endParaRPr lang="en-GB" sz="1100" dirty="0">
                        <a:latin typeface="+mn-lt"/>
                      </a:endParaRPr>
                    </a:p>
                  </a:txBody>
                  <a:tcPr/>
                </a:tc>
                <a:tc gridSpan="2">
                  <a:txBody>
                    <a:bodyPr/>
                    <a:lstStyle/>
                    <a:p>
                      <a:r>
                        <a:rPr lang="en-US" sz="1100" baseline="0" dirty="0" smtClean="0">
                          <a:latin typeface="+mn-lt"/>
                        </a:rPr>
                        <a:t>Black and silver </a:t>
                      </a:r>
                      <a:r>
                        <a:rPr lang="en-US" sz="1100" dirty="0" smtClean="0">
                          <a:latin typeface="+mn-lt"/>
                        </a:rPr>
                        <a:t>and has an adjustable triangular shape.</a:t>
                      </a:r>
                      <a:r>
                        <a:rPr lang="en-US" sz="1100" baseline="0" dirty="0" smtClean="0">
                          <a:latin typeface="+mn-lt"/>
                        </a:rPr>
                        <a:t> </a:t>
                      </a:r>
                      <a:r>
                        <a:rPr lang="en-US" sz="1100" dirty="0" smtClean="0">
                          <a:latin typeface="+mn-lt"/>
                        </a:rPr>
                        <a:t>                </a:t>
                      </a:r>
                      <a:endParaRPr lang="en-GB" sz="1100" dirty="0">
                        <a:latin typeface="+mn-lt"/>
                      </a:endParaRPr>
                    </a:p>
                  </a:txBody>
                  <a:tcPr/>
                </a:tc>
                <a:tc hMerge="1">
                  <a:txBody>
                    <a:bodyPr/>
                    <a:lstStyle/>
                    <a:p>
                      <a:endParaRPr lang="en-GB"/>
                    </a:p>
                  </a:txBody>
                  <a:tcPr/>
                </a:tc>
                <a:tc>
                  <a:txBody>
                    <a:bodyPr/>
                    <a:lstStyle/>
                    <a:p>
                      <a:r>
                        <a:rPr lang="en-GB" sz="1100" dirty="0" smtClean="0">
                          <a:latin typeface="+mn-lt"/>
                        </a:rPr>
                        <a:t>840mm </a:t>
                      </a:r>
                      <a:endParaRPr lang="en-GB" sz="1100" dirty="0">
                        <a:latin typeface="+mn-lt"/>
                      </a:endParaRPr>
                    </a:p>
                  </a:txBody>
                  <a:tcPr/>
                </a:tc>
                <a:tc>
                  <a:txBody>
                    <a:bodyPr/>
                    <a:lstStyle/>
                    <a:p>
                      <a:r>
                        <a:rPr lang="en-GB" sz="1100" b="0" kern="1200" dirty="0" smtClean="0">
                          <a:solidFill>
                            <a:schemeClr val="tx1"/>
                          </a:solidFill>
                          <a:effectLst/>
                          <a:latin typeface="+mn-lt"/>
                          <a:ea typeface="+mn-ea"/>
                          <a:cs typeface="+mn-cs"/>
                        </a:rPr>
                        <a:t>Bolts use a wide variety of head designs, as do screws. These are designed to engage with the tool used to tighten them. Some bolt heads instead lock the bolt in place, so that it does not move and a tool is only needed for the nut end. Common bolt heads include hex, slotted hex washer, and socket cap.</a:t>
                      </a:r>
                      <a:endParaRPr lang="en-GB" sz="900" b="0" dirty="0">
                        <a:latin typeface="+mn-lt"/>
                      </a:endParaRPr>
                    </a:p>
                  </a:txBody>
                  <a:tcPr/>
                </a:tc>
                <a:extLst>
                  <a:ext uri="{0D108BD9-81ED-4DB2-BD59-A6C34878D82A}">
                    <a16:rowId xmlns:a16="http://schemas.microsoft.com/office/drawing/2014/main" val="2425920143"/>
                  </a:ext>
                </a:extLst>
              </a:tr>
              <a:tr h="1383027">
                <a:tc>
                  <a:txBody>
                    <a:bodyPr/>
                    <a:lstStyle/>
                    <a:p>
                      <a:r>
                        <a:rPr lang="en-US" sz="1100" dirty="0" smtClean="0">
                          <a:latin typeface="+mn-lt"/>
                        </a:rPr>
                        <a:t>Materials: medium carbon steel </a:t>
                      </a:r>
                      <a:endParaRPr lang="en-GB" sz="1100" dirty="0">
                        <a:latin typeface="+mn-lt"/>
                      </a:endParaRPr>
                    </a:p>
                  </a:txBody>
                  <a:tcPr/>
                </a:tc>
                <a:tc gridSpan="3">
                  <a:txBody>
                    <a:bodyPr/>
                    <a:lstStyle/>
                    <a:p>
                      <a:r>
                        <a:rPr lang="en-GB" sz="1100" dirty="0" smtClean="0">
                          <a:latin typeface="+mn-lt"/>
                        </a:rPr>
                        <a:t>Properties of the material –</a:t>
                      </a:r>
                      <a:r>
                        <a:rPr lang="en-GB" sz="1100" b="0" kern="1200" dirty="0" smtClean="0">
                          <a:solidFill>
                            <a:schemeClr val="tx1"/>
                          </a:solidFill>
                          <a:effectLst/>
                          <a:latin typeface="+mn-lt"/>
                          <a:ea typeface="+mn-ea"/>
                          <a:cs typeface="+mn-cs"/>
                        </a:rPr>
                        <a:t> good formability and weld ability, low strength, low cost.</a:t>
                      </a:r>
                    </a:p>
                    <a:p>
                      <a:r>
                        <a:rPr lang="en-GB" sz="1100" b="0" kern="1200" dirty="0" smtClean="0">
                          <a:solidFill>
                            <a:schemeClr val="tx1"/>
                          </a:solidFill>
                          <a:effectLst/>
                          <a:latin typeface="+mn-lt"/>
                          <a:ea typeface="+mn-ea"/>
                          <a:cs typeface="+mn-cs"/>
                        </a:rPr>
                        <a:t>good toughness and ductility, relatively good strength, may be hardened by quenching.</a:t>
                      </a:r>
                    </a:p>
                    <a:p>
                      <a:r>
                        <a:rPr lang="en-GB" sz="1100" b="0" kern="1200" dirty="0" smtClean="0">
                          <a:solidFill>
                            <a:schemeClr val="tx1"/>
                          </a:solidFill>
                          <a:effectLst/>
                          <a:latin typeface="+mn-lt"/>
                          <a:ea typeface="+mn-ea"/>
                          <a:cs typeface="+mn-cs"/>
                        </a:rPr>
                        <a:t>high strength, hardness and wear resistance, moderate ductility.</a:t>
                      </a:r>
                    </a:p>
                    <a:p>
                      <a:endParaRPr lang="en-GB" sz="1100" dirty="0">
                        <a:latin typeface="+mn-lt"/>
                      </a:endParaRPr>
                    </a:p>
                  </a:txBody>
                  <a:tcPr/>
                </a:tc>
                <a:tc hMerge="1">
                  <a:txBody>
                    <a:bodyPr/>
                    <a:lstStyle/>
                    <a:p>
                      <a:endParaRPr lang="en-GB"/>
                    </a:p>
                  </a:txBody>
                  <a:tcPr/>
                </a:tc>
                <a:tc hMerge="1">
                  <a:txBody>
                    <a:bodyPr/>
                    <a:lstStyle/>
                    <a:p>
                      <a:endParaRPr lang="en-GB"/>
                    </a:p>
                  </a:txBody>
                  <a:tcPr/>
                </a:tc>
                <a:tc>
                  <a:txBody>
                    <a:bodyPr/>
                    <a:lstStyle/>
                    <a:p>
                      <a:r>
                        <a:rPr lang="en-GB" sz="1100" dirty="0" smtClean="0">
                          <a:latin typeface="+mn-lt"/>
                        </a:rPr>
                        <a:t>Manufacturing Method – The larger version of the machine drill is called the pillar drill. This has a long column which stands on the floor. This can do exactly the same work as the bench drill but because of its larger size it is capable of being used to drill larger pieces of materials and produce larger holes. Andi its been</a:t>
                      </a:r>
                      <a:r>
                        <a:rPr lang="en-GB" sz="1100" baseline="0" dirty="0" smtClean="0">
                          <a:latin typeface="+mn-lt"/>
                        </a:rPr>
                        <a:t> cut by a saw which is a tool consisting of a tough blade, wire, or chain with a hard toothed edge. It is used to cut through material, very often wood though sometimes metal or stone.</a:t>
                      </a:r>
                    </a:p>
                  </a:txBody>
                  <a:tcPr/>
                </a:tc>
                <a:extLst>
                  <a:ext uri="{0D108BD9-81ED-4DB2-BD59-A6C34878D82A}">
                    <a16:rowId xmlns:a16="http://schemas.microsoft.com/office/drawing/2014/main" val="780862156"/>
                  </a:ext>
                </a:extLst>
              </a:tr>
              <a:tr h="794505">
                <a:tc>
                  <a:txBody>
                    <a:bodyPr/>
                    <a:lstStyle/>
                    <a:p>
                      <a:r>
                        <a:rPr lang="en-GB" sz="1100" dirty="0" smtClean="0">
                          <a:latin typeface="+mn-lt"/>
                        </a:rPr>
                        <a:t>5</a:t>
                      </a:r>
                    </a:p>
                    <a:p>
                      <a:endParaRPr lang="en-GB" sz="1100" dirty="0" smtClean="0">
                        <a:latin typeface="+mn-lt"/>
                      </a:endParaRPr>
                    </a:p>
                    <a:p>
                      <a:endParaRPr lang="en-GB" sz="1100" dirty="0" smtClean="0">
                        <a:latin typeface="+mn-lt"/>
                      </a:endParaRPr>
                    </a:p>
                    <a:p>
                      <a:pPr marL="0" marR="0" lvl="0" indent="0" algn="ctr" defTabSz="74295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Rod end </a:t>
                      </a:r>
                      <a:endParaRPr lang="en-GB" sz="1100" dirty="0">
                        <a:latin typeface="+mn-lt"/>
                      </a:endParaRPr>
                    </a:p>
                  </a:txBody>
                  <a:tcPr/>
                </a:tc>
                <a:tc>
                  <a:txBody>
                    <a:bodyPr/>
                    <a:lstStyle/>
                    <a:p>
                      <a:r>
                        <a:rPr lang="en-US" sz="1100" dirty="0" smtClean="0">
                          <a:latin typeface="+mn-lt"/>
                        </a:rPr>
                        <a:t>Silver all around</a:t>
                      </a:r>
                      <a:r>
                        <a:rPr lang="en-US" sz="1100" baseline="0" dirty="0" smtClean="0">
                          <a:latin typeface="+mn-lt"/>
                        </a:rPr>
                        <a:t> but the bolt has a black rim. </a:t>
                      </a:r>
                      <a:endParaRPr lang="en-GB" sz="1100" dirty="0">
                        <a:latin typeface="+mn-lt"/>
                      </a:endParaRPr>
                    </a:p>
                  </a:txBody>
                  <a:tcPr/>
                </a:tc>
                <a:tc gridSpan="2">
                  <a:txBody>
                    <a:bodyPr/>
                    <a:lstStyle/>
                    <a:p>
                      <a:r>
                        <a:rPr lang="en-US" sz="1100" dirty="0" smtClean="0"/>
                        <a:t>80mm </a:t>
                      </a:r>
                      <a:endParaRPr lang="en-GB" sz="1100" dirty="0"/>
                    </a:p>
                  </a:txBody>
                  <a:tcPr/>
                </a:tc>
                <a:tc hMerge="1">
                  <a:txBody>
                    <a:bodyPr/>
                    <a:lstStyle/>
                    <a:p>
                      <a:endParaRPr lang="en-GB" sz="1100" dirty="0">
                        <a:latin typeface="+mn-lt"/>
                      </a:endParaRPr>
                    </a:p>
                  </a:txBody>
                  <a:tcPr/>
                </a:tc>
                <a:tc>
                  <a:txBody>
                    <a:bodyPr/>
                    <a:lstStyle/>
                    <a:p>
                      <a:r>
                        <a:rPr lang="en-GB" sz="1100" b="0" kern="1200" dirty="0" smtClean="0">
                          <a:solidFill>
                            <a:schemeClr val="tx1"/>
                          </a:solidFill>
                          <a:effectLst/>
                          <a:latin typeface="+mn-lt"/>
                          <a:ea typeface="+mn-ea"/>
                          <a:cs typeface="+mn-cs"/>
                        </a:rPr>
                        <a:t>Such joints are used on the ends of control rods, steering links, tie rods, or anywhere a precision articulating joint is required, and where a clevis end is unsuitable</a:t>
                      </a:r>
                      <a:endParaRPr lang="en-GB" sz="700" b="0" dirty="0">
                        <a:latin typeface="+mn-lt"/>
                      </a:endParaRPr>
                    </a:p>
                  </a:txBody>
                  <a:tcPr/>
                </a:tc>
                <a:extLst>
                  <a:ext uri="{0D108BD9-81ED-4DB2-BD59-A6C34878D82A}">
                    <a16:rowId xmlns:a16="http://schemas.microsoft.com/office/drawing/2014/main" val="635098908"/>
                  </a:ext>
                </a:extLst>
              </a:tr>
              <a:tr h="1338783">
                <a:tc>
                  <a:txBody>
                    <a:bodyPr/>
                    <a:lstStyle/>
                    <a:p>
                      <a:r>
                        <a:rPr lang="en-GB" sz="1100" dirty="0" smtClean="0">
                          <a:latin typeface="+mn-lt"/>
                        </a:rPr>
                        <a:t>Materials: steel</a:t>
                      </a:r>
                      <a:r>
                        <a:rPr lang="en-GB" sz="1100" baseline="0" dirty="0" smtClean="0">
                          <a:latin typeface="+mn-lt"/>
                        </a:rPr>
                        <a:t> alloy </a:t>
                      </a:r>
                      <a:endParaRPr lang="en-GB" sz="1100" dirty="0" smtClean="0">
                        <a:latin typeface="+mn-lt"/>
                      </a:endParaRPr>
                    </a:p>
                  </a:txBody>
                  <a:tcPr/>
                </a:tc>
                <a:tc gridSpan="3">
                  <a:txBody>
                    <a:bodyPr/>
                    <a:lstStyle/>
                    <a:p>
                      <a:r>
                        <a:rPr lang="en-GB" sz="1100" dirty="0" smtClean="0">
                          <a:latin typeface="+mn-lt"/>
                        </a:rPr>
                        <a:t>Properties of the material – How is this connected to its use</a:t>
                      </a:r>
                      <a:r>
                        <a:rPr lang="en-GB" sz="1100" baseline="0" dirty="0" smtClean="0">
                          <a:latin typeface="+mn-lt"/>
                        </a:rPr>
                        <a:t> = the colour is silver and it has holes in it so you can screw into it. </a:t>
                      </a:r>
                    </a:p>
                    <a:p>
                      <a:r>
                        <a:rPr lang="en-GB" sz="1100" baseline="0" dirty="0" smtClean="0">
                          <a:latin typeface="+mn-lt"/>
                        </a:rPr>
                        <a:t>Light Weight.</a:t>
                      </a:r>
                    </a:p>
                    <a:p>
                      <a:r>
                        <a:rPr lang="en-GB" sz="1100" baseline="0" dirty="0" smtClean="0">
                          <a:latin typeface="+mn-lt"/>
                        </a:rPr>
                        <a:t>Corrosion Resistance.</a:t>
                      </a:r>
                    </a:p>
                    <a:p>
                      <a:r>
                        <a:rPr lang="en-GB" sz="1100" baseline="0" dirty="0" smtClean="0">
                          <a:latin typeface="+mn-lt"/>
                        </a:rPr>
                        <a:t>Electrical and Thermal Conductivity. </a:t>
                      </a:r>
                    </a:p>
                    <a:p>
                      <a:r>
                        <a:rPr lang="en-GB" sz="1100" baseline="0" dirty="0" smtClean="0">
                          <a:latin typeface="+mn-lt"/>
                        </a:rPr>
                        <a:t>Reflectivity. </a:t>
                      </a:r>
                      <a:endParaRPr lang="en-GB" sz="1100" dirty="0" smtClean="0">
                        <a:latin typeface="+mn-lt"/>
                      </a:endParaRPr>
                    </a:p>
                  </a:txBody>
                  <a:tcPr/>
                </a:tc>
                <a:tc hMerge="1">
                  <a:txBody>
                    <a:bodyPr/>
                    <a:lstStyle/>
                    <a:p>
                      <a:endParaRPr lang="en-GB"/>
                    </a:p>
                  </a:txBody>
                  <a:tcPr/>
                </a:tc>
                <a:tc hMerge="1">
                  <a:txBody>
                    <a:bodyPr/>
                    <a:lstStyle/>
                    <a:p>
                      <a:endParaRPr lang="en-GB"/>
                    </a:p>
                  </a:txBody>
                  <a:tcPr/>
                </a:tc>
                <a:tc>
                  <a:txBody>
                    <a:bodyPr/>
                    <a:lstStyle/>
                    <a:p>
                      <a:r>
                        <a:rPr lang="en-GB" sz="1100" dirty="0" smtClean="0">
                          <a:latin typeface="+mn-lt"/>
                        </a:rPr>
                        <a:t>Manufacturing Method – A vertical miller is used to shape metals such as mild steel and aluminium. It can also be used to shape plastics such as perspex and nylon. Full size milling machines such as the one shown below are powerful but also very accurate/precise. The cutting tools are very expensive and are broken easily if the machine operator tries to take too deep a cut, in one go. When using a vertical miller, the machine should be set up to cut away only a small amount of metal each time the cutter passes over the surface of the metal. And</a:t>
                      </a:r>
                      <a:r>
                        <a:rPr lang="en-GB" sz="1100" baseline="0" dirty="0" smtClean="0">
                          <a:latin typeface="+mn-lt"/>
                        </a:rPr>
                        <a:t> its been filed and pillar drilled for the holes and edges.</a:t>
                      </a:r>
                    </a:p>
                  </a:txBody>
                  <a:tcPr/>
                </a:tc>
                <a:extLst>
                  <a:ext uri="{0D108BD9-81ED-4DB2-BD59-A6C34878D82A}">
                    <a16:rowId xmlns:a16="http://schemas.microsoft.com/office/drawing/2014/main" val="2999220564"/>
                  </a:ext>
                </a:extLst>
              </a:tr>
              <a:tr h="703533">
                <a:tc>
                  <a:txBody>
                    <a:bodyPr/>
                    <a:lstStyle/>
                    <a:p>
                      <a:r>
                        <a:rPr lang="en-GB" sz="1100" dirty="0" smtClean="0">
                          <a:latin typeface="+mn-lt"/>
                        </a:rPr>
                        <a:t>6-wheel plate </a:t>
                      </a:r>
                      <a:endParaRPr lang="en-GB" sz="1100" dirty="0">
                        <a:latin typeface="+mn-lt"/>
                      </a:endParaRPr>
                    </a:p>
                  </a:txBody>
                  <a:tcPr/>
                </a:tc>
                <a:tc gridSpan="2">
                  <a:txBody>
                    <a:bodyPr/>
                    <a:lstStyle/>
                    <a:p>
                      <a:r>
                        <a:rPr lang="en-US" sz="1100" dirty="0" smtClean="0">
                          <a:latin typeface="+mn-lt"/>
                        </a:rPr>
                        <a:t>The plate is silver with</a:t>
                      </a:r>
                      <a:r>
                        <a:rPr lang="en-US" sz="1100" baseline="0" dirty="0" smtClean="0">
                          <a:latin typeface="+mn-lt"/>
                        </a:rPr>
                        <a:t> a shiny finish</a:t>
                      </a:r>
                      <a:endParaRPr lang="en-GB" sz="1100" dirty="0">
                        <a:latin typeface="+mn-lt"/>
                      </a:endParaRPr>
                    </a:p>
                  </a:txBody>
                  <a:tcPr/>
                </a:tc>
                <a:tc hMerge="1">
                  <a:txBody>
                    <a:bodyPr/>
                    <a:lstStyle/>
                    <a:p>
                      <a:endParaRPr lang="en-GB"/>
                    </a:p>
                  </a:txBody>
                  <a:tcPr/>
                </a:tc>
                <a:tc>
                  <a:txBody>
                    <a:bodyPr/>
                    <a:lstStyle/>
                    <a:p>
                      <a:r>
                        <a:rPr lang="en-US" sz="1100" dirty="0" smtClean="0">
                          <a:latin typeface="+mn-lt"/>
                        </a:rPr>
                        <a:t>160mm </a:t>
                      </a:r>
                      <a:endParaRPr lang="en-GB" sz="1100" dirty="0">
                        <a:latin typeface="+mn-lt"/>
                      </a:endParaRPr>
                    </a:p>
                  </a:txBody>
                  <a:tcPr/>
                </a:tc>
                <a:tc>
                  <a:txBody>
                    <a:bodyPr/>
                    <a:lstStyle/>
                    <a:p>
                      <a:r>
                        <a:rPr lang="en-GB" sz="1100" b="0" kern="1200" dirty="0" smtClean="0">
                          <a:solidFill>
                            <a:schemeClr val="tx1"/>
                          </a:solidFill>
                          <a:effectLst/>
                          <a:latin typeface="+mn-lt"/>
                          <a:ea typeface="+mn-ea"/>
                          <a:cs typeface="+mn-cs"/>
                        </a:rPr>
                        <a:t>A nave plate is a large hubcap in the form of a plate which covers the entire wheel. to make them appear modern and streamlined, and to make it easier to keep them clean.</a:t>
                      </a:r>
                      <a:endParaRPr lang="en-GB" sz="700" b="0" dirty="0">
                        <a:latin typeface="+mn-lt"/>
                      </a:endParaRPr>
                    </a:p>
                  </a:txBody>
                  <a:tcPr/>
                </a:tc>
                <a:extLst>
                  <a:ext uri="{0D108BD9-81ED-4DB2-BD59-A6C34878D82A}">
                    <a16:rowId xmlns:a16="http://schemas.microsoft.com/office/drawing/2014/main" val="2845949274"/>
                  </a:ext>
                </a:extLst>
              </a:tr>
              <a:tr h="1059340">
                <a:tc>
                  <a:txBody>
                    <a:bodyPr/>
                    <a:lstStyle/>
                    <a:p>
                      <a:r>
                        <a:rPr lang="en-US" sz="1100" dirty="0" smtClean="0">
                          <a:latin typeface="+mn-lt"/>
                        </a:rPr>
                        <a:t>Materials: stainless steel</a:t>
                      </a:r>
                      <a:r>
                        <a:rPr lang="en-US" sz="1100" baseline="0" dirty="0" smtClean="0">
                          <a:latin typeface="+mn-lt"/>
                        </a:rPr>
                        <a:t> </a:t>
                      </a:r>
                      <a:endParaRPr lang="en-GB" sz="1100" dirty="0">
                        <a:latin typeface="+mn-lt"/>
                      </a:endParaRPr>
                    </a:p>
                  </a:txBody>
                  <a:tcPr/>
                </a:tc>
                <a:tc gridSpan="3">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smtClean="0">
                          <a:latin typeface="+mn-lt"/>
                        </a:rPr>
                        <a:t>Properties of the material – Stainless steel contains iron, chromium, manganese, silicon and carbon. Stainless steel is very resistant to corrosion but using electro less nickel plating as an alternative to stainless steel has many advantages. </a:t>
                      </a:r>
                    </a:p>
                    <a:p>
                      <a:endParaRPr lang="en-GB" sz="1100" dirty="0">
                        <a:latin typeface="+mn-lt"/>
                      </a:endParaRPr>
                    </a:p>
                  </a:txBody>
                  <a:tcPr/>
                </a:tc>
                <a:tc hMerge="1">
                  <a:txBody>
                    <a:bodyPr/>
                    <a:lstStyle/>
                    <a:p>
                      <a:endParaRPr lang="en-GB"/>
                    </a:p>
                  </a:txBody>
                  <a:tcPr/>
                </a:tc>
                <a:tc hMerge="1">
                  <a:txBody>
                    <a:bodyPr/>
                    <a:lstStyle/>
                    <a:p>
                      <a:endParaRPr lang="en-GB"/>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smtClean="0">
                          <a:latin typeface="+mn-lt"/>
                        </a:rPr>
                        <a:t>Manufacturing Method– it has been stamped</a:t>
                      </a:r>
                      <a:r>
                        <a:rPr lang="en-GB" sz="1100" baseline="0" dirty="0" smtClean="0">
                          <a:latin typeface="+mn-lt"/>
                        </a:rPr>
                        <a:t> which is a thin piece of metal which is stamped and it cuts it out. Then it was drawn which is when they pull a piece of metal and it gets thinner</a:t>
                      </a:r>
                      <a:endParaRPr lang="en-GB" sz="1100" dirty="0" smtClean="0">
                        <a:latin typeface="+mn-lt"/>
                      </a:endParaRPr>
                    </a:p>
                    <a:p>
                      <a:endParaRPr lang="en-GB" sz="1100" dirty="0">
                        <a:latin typeface="+mn-lt"/>
                      </a:endParaRPr>
                    </a:p>
                  </a:txBody>
                  <a:tcPr/>
                </a:tc>
                <a:extLst>
                  <a:ext uri="{0D108BD9-81ED-4DB2-BD59-A6C34878D82A}">
                    <a16:rowId xmlns:a16="http://schemas.microsoft.com/office/drawing/2014/main" val="1761242987"/>
                  </a:ext>
                </a:extLst>
              </a:tr>
            </a:tbl>
          </a:graphicData>
        </a:graphic>
      </p:graphicFrame>
      <p:pic>
        <p:nvPicPr>
          <p:cNvPr id="6" name="Picture 5"/>
          <p:cNvPicPr>
            <a:picLocks noChangeAspect="1"/>
          </p:cNvPicPr>
          <p:nvPr/>
        </p:nvPicPr>
        <p:blipFill>
          <a:blip r:embed="rId3"/>
          <a:stretch>
            <a:fillRect/>
          </a:stretch>
        </p:blipFill>
        <p:spPr>
          <a:xfrm>
            <a:off x="949772" y="388620"/>
            <a:ext cx="1297292" cy="432777"/>
          </a:xfrm>
          <a:prstGeom prst="rect">
            <a:avLst/>
          </a:prstGeom>
        </p:spPr>
      </p:pic>
      <p:pic>
        <p:nvPicPr>
          <p:cNvPr id="7" name="Picture 6"/>
          <p:cNvPicPr>
            <a:picLocks noChangeAspect="1"/>
          </p:cNvPicPr>
          <p:nvPr/>
        </p:nvPicPr>
        <p:blipFill>
          <a:blip r:embed="rId4"/>
          <a:stretch>
            <a:fillRect/>
          </a:stretch>
        </p:blipFill>
        <p:spPr>
          <a:xfrm>
            <a:off x="832985" y="2294459"/>
            <a:ext cx="1310509" cy="414451"/>
          </a:xfrm>
          <a:prstGeom prst="rect">
            <a:avLst/>
          </a:prstGeom>
        </p:spPr>
      </p:pic>
      <p:pic>
        <p:nvPicPr>
          <p:cNvPr id="8" name="Picture 7"/>
          <p:cNvPicPr>
            <a:picLocks noChangeAspect="1"/>
          </p:cNvPicPr>
          <p:nvPr/>
        </p:nvPicPr>
        <p:blipFill>
          <a:blip r:embed="rId5"/>
          <a:stretch>
            <a:fillRect/>
          </a:stretch>
        </p:blipFill>
        <p:spPr>
          <a:xfrm>
            <a:off x="1255518" y="4707877"/>
            <a:ext cx="887976" cy="590984"/>
          </a:xfrm>
          <a:prstGeom prst="rect">
            <a:avLst/>
          </a:prstGeom>
        </p:spPr>
      </p:pic>
    </p:spTree>
    <p:extLst>
      <p:ext uri="{BB962C8B-B14F-4D97-AF65-F5344CB8AC3E}">
        <p14:creationId xmlns:p14="http://schemas.microsoft.com/office/powerpoint/2010/main" val="1284289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28696" y="6377100"/>
            <a:ext cx="2228850" cy="365125"/>
          </a:xfrm>
        </p:spPr>
        <p:txBody>
          <a:bodyPr/>
          <a:lstStyle/>
          <a:p>
            <a:fld id="{B967A404-B26F-4345-A63A-96B40C6A0284}" type="slidenum">
              <a:rPr lang="en-GB" sz="1000" smtClean="0"/>
              <a:pPr/>
              <a:t>7</a:t>
            </a:fld>
            <a:endParaRPr lang="en-GB" sz="1000" dirty="0"/>
          </a:p>
        </p:txBody>
      </p:sp>
      <p:graphicFrame>
        <p:nvGraphicFramePr>
          <p:cNvPr id="5" name="Table 4"/>
          <p:cNvGraphicFramePr>
            <a:graphicFrameLocks noGrp="1"/>
          </p:cNvGraphicFramePr>
          <p:nvPr>
            <p:extLst>
              <p:ext uri="{D42A27DB-BD31-4B8C-83A1-F6EECF244321}">
                <p14:modId xmlns:p14="http://schemas.microsoft.com/office/powerpoint/2010/main" val="3474980529"/>
              </p:ext>
            </p:extLst>
          </p:nvPr>
        </p:nvGraphicFramePr>
        <p:xfrm>
          <a:off x="137160" y="121422"/>
          <a:ext cx="9612630" cy="6397488"/>
        </p:xfrm>
        <a:graphic>
          <a:graphicData uri="http://schemas.openxmlformats.org/drawingml/2006/table">
            <a:tbl>
              <a:tblPr firstRow="1" bandRow="1">
                <a:tableStyleId>{5940675A-B579-460E-94D1-54222C63F5DA}</a:tableStyleId>
              </a:tblPr>
              <a:tblGrid>
                <a:gridCol w="2131049">
                  <a:extLst>
                    <a:ext uri="{9D8B030D-6E8A-4147-A177-3AD203B41FA5}">
                      <a16:colId xmlns:a16="http://schemas.microsoft.com/office/drawing/2014/main" val="2076347682"/>
                    </a:ext>
                  </a:extLst>
                </a:gridCol>
                <a:gridCol w="1738844">
                  <a:extLst>
                    <a:ext uri="{9D8B030D-6E8A-4147-A177-3AD203B41FA5}">
                      <a16:colId xmlns:a16="http://schemas.microsoft.com/office/drawing/2014/main" val="2640197183"/>
                    </a:ext>
                  </a:extLst>
                </a:gridCol>
                <a:gridCol w="1564940">
                  <a:extLst>
                    <a:ext uri="{9D8B030D-6E8A-4147-A177-3AD203B41FA5}">
                      <a16:colId xmlns:a16="http://schemas.microsoft.com/office/drawing/2014/main" val="1149197823"/>
                    </a:ext>
                  </a:extLst>
                </a:gridCol>
                <a:gridCol w="4177797">
                  <a:extLst>
                    <a:ext uri="{9D8B030D-6E8A-4147-A177-3AD203B41FA5}">
                      <a16:colId xmlns:a16="http://schemas.microsoft.com/office/drawing/2014/main" val="2095850568"/>
                    </a:ext>
                  </a:extLst>
                </a:gridCol>
              </a:tblGrid>
              <a:tr h="920364">
                <a:tc>
                  <a:txBody>
                    <a:bodyPr/>
                    <a:lstStyle/>
                    <a:p>
                      <a:r>
                        <a:rPr lang="en-US" sz="1100" dirty="0" smtClean="0"/>
                        <a:t>7-counter sink bolt</a:t>
                      </a:r>
                      <a:endParaRPr lang="en-GB" sz="1100" dirty="0"/>
                    </a:p>
                  </a:txBody>
                  <a:tcPr/>
                </a:tc>
                <a:tc>
                  <a:txBody>
                    <a:bodyPr/>
                    <a:lstStyle/>
                    <a:p>
                      <a:r>
                        <a:rPr lang="en-US" sz="1100" dirty="0" smtClean="0"/>
                        <a:t>All black </a:t>
                      </a:r>
                      <a:endParaRPr lang="en-GB" sz="1100" dirty="0"/>
                    </a:p>
                  </a:txBody>
                  <a:tcPr/>
                </a:tc>
                <a:tc>
                  <a:txBody>
                    <a:bodyPr/>
                    <a:lstStyle/>
                    <a:p>
                      <a:r>
                        <a:rPr lang="en-US" sz="1100" dirty="0" smtClean="0"/>
                        <a:t>15mm </a:t>
                      </a:r>
                      <a:endParaRPr lang="en-GB" sz="1100" dirty="0"/>
                    </a:p>
                  </a:txBody>
                  <a:tcPr/>
                </a:tc>
                <a:tc>
                  <a:txBody>
                    <a:bodyPr/>
                    <a:lstStyle/>
                    <a:p>
                      <a:r>
                        <a:rPr lang="en-GB" sz="1100" b="0" kern="1200" dirty="0" smtClean="0">
                          <a:solidFill>
                            <a:schemeClr val="tx1"/>
                          </a:solidFill>
                          <a:effectLst/>
                          <a:latin typeface="+mn-lt"/>
                          <a:ea typeface="+mn-ea"/>
                          <a:cs typeface="+mn-cs"/>
                        </a:rPr>
                        <a:t>A common use is to allow the head of a countersunk bolt, screw or rivet, when placed in the hole, to sit flush with or below the surface of the surrounding material </a:t>
                      </a:r>
                      <a:endParaRPr lang="en-GB" sz="900" b="0" dirty="0"/>
                    </a:p>
                  </a:txBody>
                  <a:tcPr/>
                </a:tc>
                <a:extLst>
                  <a:ext uri="{0D108BD9-81ED-4DB2-BD59-A6C34878D82A}">
                    <a16:rowId xmlns:a16="http://schemas.microsoft.com/office/drawing/2014/main" val="2369339995"/>
                  </a:ext>
                </a:extLst>
              </a:tr>
              <a:tr h="920364">
                <a:tc>
                  <a:txBody>
                    <a:bodyPr/>
                    <a:lstStyle/>
                    <a:p>
                      <a:r>
                        <a:rPr lang="en-US" sz="1100" dirty="0" smtClean="0"/>
                        <a:t>Materials:</a:t>
                      </a:r>
                      <a:r>
                        <a:rPr lang="en-US" sz="1100" baseline="0" dirty="0" smtClean="0"/>
                        <a:t> zinc plated steel </a:t>
                      </a:r>
                      <a:endParaRPr lang="en-GB" sz="1100" dirty="0"/>
                    </a:p>
                  </a:txBody>
                  <a:tcPr/>
                </a:tc>
                <a:tc gridSpan="2">
                  <a:txBody>
                    <a:bodyPr/>
                    <a:lstStyle/>
                    <a:p>
                      <a:r>
                        <a:rPr lang="en-GB" sz="1100" dirty="0" smtClean="0"/>
                        <a:t>Properties of the material – How is this connected to its use-Stainless steel contains iron, chromium, manganese, silicon and carbon. Stainless steel is very resistant to corrosion but using electroless nickel plating as an alternative to stainless steel has many advantages. </a:t>
                      </a:r>
                    </a:p>
                  </a:txBody>
                  <a:tcPr/>
                </a:tc>
                <a:tc hMerge="1">
                  <a:txBody>
                    <a:bodyPr/>
                    <a:lstStyle/>
                    <a:p>
                      <a:endParaRPr lang="en-GB"/>
                    </a:p>
                  </a:txBody>
                  <a:tcPr/>
                </a:tc>
                <a:tc>
                  <a:txBody>
                    <a:bodyPr/>
                    <a:lstStyle/>
                    <a:p>
                      <a:r>
                        <a:rPr lang="en-GB" sz="1100" dirty="0" smtClean="0"/>
                        <a:t>Manufacturing Method – batch = Shearing, also known as die cutting, is a process which cuts stock without the formation of chips or the use of burning or melting. Strictly speaking, if the cutting blades are straight the process is called shearing; if the cutting blades are curved then they are shearing-type operations.</a:t>
                      </a:r>
                    </a:p>
                  </a:txBody>
                  <a:tcPr/>
                </a:tc>
                <a:extLst>
                  <a:ext uri="{0D108BD9-81ED-4DB2-BD59-A6C34878D82A}">
                    <a16:rowId xmlns:a16="http://schemas.microsoft.com/office/drawing/2014/main" val="2687958871"/>
                  </a:ext>
                </a:extLst>
              </a:tr>
              <a:tr h="920364">
                <a:tc>
                  <a:txBody>
                    <a:bodyPr/>
                    <a:lstStyle/>
                    <a:p>
                      <a:r>
                        <a:rPr lang="en-US" sz="1100" dirty="0" smtClean="0"/>
                        <a:t>8-bush </a:t>
                      </a:r>
                      <a:endParaRPr lang="en-GB" sz="1100" dirty="0"/>
                    </a:p>
                  </a:txBody>
                  <a:tcPr/>
                </a:tc>
                <a:tc>
                  <a:txBody>
                    <a:bodyPr/>
                    <a:lstStyle/>
                    <a:p>
                      <a:r>
                        <a:rPr lang="en-US" sz="1100" dirty="0" smtClean="0"/>
                        <a:t>Gold coated in a silver rod</a:t>
                      </a:r>
                      <a:r>
                        <a:rPr lang="en-US" sz="1100" baseline="0" dirty="0" smtClean="0"/>
                        <a:t> </a:t>
                      </a:r>
                      <a:endParaRPr lang="en-GB" sz="1100" dirty="0"/>
                    </a:p>
                  </a:txBody>
                  <a:tcPr/>
                </a:tc>
                <a:tc>
                  <a:txBody>
                    <a:bodyPr/>
                    <a:lstStyle/>
                    <a:p>
                      <a:r>
                        <a:rPr lang="en-US" sz="1100" dirty="0" smtClean="0"/>
                        <a:t>15mm </a:t>
                      </a:r>
                      <a:endParaRPr lang="en-GB" sz="1100" dirty="0"/>
                    </a:p>
                  </a:txBody>
                  <a:tcPr/>
                </a:tc>
                <a:tc>
                  <a:txBody>
                    <a:bodyPr/>
                    <a:lstStyle/>
                    <a:p>
                      <a:r>
                        <a:rPr lang="en-GB" sz="1100" b="0" kern="1200" dirty="0" smtClean="0">
                          <a:solidFill>
                            <a:schemeClr val="tx1"/>
                          </a:solidFill>
                          <a:effectLst/>
                          <a:latin typeface="+mn-lt"/>
                          <a:ea typeface="+mn-ea"/>
                          <a:cs typeface="+mn-cs"/>
                        </a:rPr>
                        <a:t>A bush is a mechanical fixing between two, possibly moving, parts, or a strengthened fixing point where one mechanical assembly is attached to another. In a car or other vehicle's suspension, bushes are used to connect the various moving arms and pivot points to the chassis and other parts of the suspension.</a:t>
                      </a:r>
                      <a:endParaRPr lang="en-GB" sz="900" b="0" dirty="0"/>
                    </a:p>
                  </a:txBody>
                  <a:tcPr/>
                </a:tc>
                <a:extLst>
                  <a:ext uri="{0D108BD9-81ED-4DB2-BD59-A6C34878D82A}">
                    <a16:rowId xmlns:a16="http://schemas.microsoft.com/office/drawing/2014/main" val="2378482771"/>
                  </a:ext>
                </a:extLst>
              </a:tr>
              <a:tr h="920364">
                <a:tc>
                  <a:txBody>
                    <a:bodyPr/>
                    <a:lstStyle/>
                    <a:p>
                      <a:r>
                        <a:rPr lang="en-US" sz="1100" dirty="0" smtClean="0"/>
                        <a:t>Material: </a:t>
                      </a:r>
                      <a:r>
                        <a:rPr lang="en-US" sz="1100" dirty="0" smtClean="0"/>
                        <a:t>brass</a:t>
                      </a:r>
                      <a:r>
                        <a:rPr lang="en-US" sz="1100" baseline="0" dirty="0" smtClean="0"/>
                        <a:t> </a:t>
                      </a:r>
                      <a:endParaRPr lang="en-GB" sz="1100" dirty="0"/>
                    </a:p>
                  </a:txBody>
                  <a:tcPr/>
                </a:tc>
                <a:tc gridSpan="2">
                  <a:txBody>
                    <a:bodyPr/>
                    <a:lstStyle/>
                    <a:p>
                      <a:r>
                        <a:rPr lang="en-GB" sz="1100" dirty="0" smtClean="0"/>
                        <a:t>Properties of the material – How is this connected to its use = contains iron, chromium, manganese, silicon and carbon. Stainless steel is very resistant to corrosion but using electroless nickel plating as an alternative to stainless steel has many advantages. </a:t>
                      </a:r>
                    </a:p>
                  </a:txBody>
                  <a:tcPr/>
                </a:tc>
                <a:tc hMerge="1">
                  <a:txBody>
                    <a:bodyPr/>
                    <a:lstStyle/>
                    <a:p>
                      <a:endParaRPr lang="en-GB"/>
                    </a:p>
                  </a:txBody>
                  <a:tcPr/>
                </a:tc>
                <a:tc>
                  <a:txBody>
                    <a:bodyPr/>
                    <a:lstStyle/>
                    <a:p>
                      <a:r>
                        <a:rPr lang="en-GB" sz="1100" dirty="0" smtClean="0"/>
                        <a:t>Manufacturing Method -</a:t>
                      </a:r>
                      <a:r>
                        <a:rPr lang="en-GB" sz="1100" baseline="0" dirty="0" smtClean="0"/>
                        <a:t> </a:t>
                      </a:r>
                      <a:r>
                        <a:rPr lang="en-GB" sz="1100" dirty="0" smtClean="0"/>
                        <a:t>The larger version of the machine drill is called the pillar drill. This has a long column which stands on the floor. This can do exactly the same work as the bench drill but because of its larger size it is capable of being used to drill larger pieces of materials and produce larger holes. </a:t>
                      </a:r>
                    </a:p>
                  </a:txBody>
                  <a:tcPr/>
                </a:tc>
                <a:extLst>
                  <a:ext uri="{0D108BD9-81ED-4DB2-BD59-A6C34878D82A}">
                    <a16:rowId xmlns:a16="http://schemas.microsoft.com/office/drawing/2014/main" val="3939469667"/>
                  </a:ext>
                </a:extLst>
              </a:tr>
              <a:tr h="920364">
                <a:tc>
                  <a:txBody>
                    <a:bodyPr/>
                    <a:lstStyle/>
                    <a:p>
                      <a:r>
                        <a:rPr lang="en-US" sz="1100" dirty="0" smtClean="0"/>
                        <a:t>9-nuts</a:t>
                      </a:r>
                      <a:r>
                        <a:rPr lang="en-US" sz="1100" baseline="0" dirty="0" smtClean="0"/>
                        <a:t> </a:t>
                      </a:r>
                      <a:endParaRPr lang="en-GB" sz="1100" dirty="0"/>
                    </a:p>
                  </a:txBody>
                  <a:tcPr/>
                </a:tc>
                <a:tc>
                  <a:txBody>
                    <a:bodyPr/>
                    <a:lstStyle/>
                    <a:p>
                      <a:r>
                        <a:rPr lang="en-US" sz="1100" dirty="0" smtClean="0"/>
                        <a:t>Silver</a:t>
                      </a:r>
                      <a:r>
                        <a:rPr lang="en-US" sz="1100" baseline="0" dirty="0" smtClean="0"/>
                        <a:t> all around </a:t>
                      </a:r>
                      <a:endParaRPr lang="en-GB" sz="1100" dirty="0"/>
                    </a:p>
                  </a:txBody>
                  <a:tcPr/>
                </a:tc>
                <a:tc>
                  <a:txBody>
                    <a:bodyPr/>
                    <a:lstStyle/>
                    <a:p>
                      <a:r>
                        <a:rPr lang="en-US" sz="1100" dirty="0" smtClean="0"/>
                        <a:t>35mm </a:t>
                      </a:r>
                      <a:endParaRPr lang="en-GB" sz="1100" dirty="0"/>
                    </a:p>
                  </a:txBody>
                  <a:tcPr/>
                </a:tc>
                <a:tc>
                  <a:txBody>
                    <a:bodyPr/>
                    <a:lstStyle/>
                    <a:p>
                      <a:r>
                        <a:rPr lang="en-US" sz="1100" dirty="0" smtClean="0"/>
                        <a:t>So you can screw it</a:t>
                      </a:r>
                      <a:r>
                        <a:rPr lang="en-US" sz="1100" baseline="0" dirty="0" smtClean="0"/>
                        <a:t> into the tire so it doesn’t come off while you are riding it.</a:t>
                      </a:r>
                      <a:endParaRPr lang="en-GB" sz="1100" dirty="0"/>
                    </a:p>
                  </a:txBody>
                  <a:tcPr/>
                </a:tc>
                <a:extLst>
                  <a:ext uri="{0D108BD9-81ED-4DB2-BD59-A6C34878D82A}">
                    <a16:rowId xmlns:a16="http://schemas.microsoft.com/office/drawing/2014/main" val="2238474603"/>
                  </a:ext>
                </a:extLst>
              </a:tr>
              <a:tr h="1416821">
                <a:tc>
                  <a:txBody>
                    <a:bodyPr/>
                    <a:lstStyle/>
                    <a:p>
                      <a:r>
                        <a:rPr lang="en-US" sz="1100" dirty="0" smtClean="0"/>
                        <a:t>Materials: </a:t>
                      </a:r>
                      <a:r>
                        <a:rPr lang="en-US" sz="1100" baseline="0" dirty="0" smtClean="0"/>
                        <a:t>zinc plated steel </a:t>
                      </a:r>
                      <a:endParaRPr lang="en-GB" sz="1100" dirty="0"/>
                    </a:p>
                  </a:txBody>
                  <a:tcPr/>
                </a:tc>
                <a:tc gridSpan="2">
                  <a:txBody>
                    <a:bodyPr/>
                    <a:lstStyle/>
                    <a:p>
                      <a:r>
                        <a:rPr lang="en-GB" sz="1100" dirty="0" smtClean="0"/>
                        <a:t>Properties of the material – How is this connected to its use-Stainless steel contains iron, chromium, manganese, silicon and carbon. Stainless steel is very resistant to corrosion but using electroless nickel plating as an alternative to stainless steel has many advantages. </a:t>
                      </a:r>
                    </a:p>
                  </a:txBody>
                  <a:tcPr/>
                </a:tc>
                <a:tc hMerge="1">
                  <a:txBody>
                    <a:bodyPr/>
                    <a:lstStyle/>
                    <a:p>
                      <a:endParaRPr lang="en-GB"/>
                    </a:p>
                  </a:txBody>
                  <a:tcPr/>
                </a:tc>
                <a:tc>
                  <a:txBody>
                    <a:bodyPr/>
                    <a:lstStyle/>
                    <a:p>
                      <a:r>
                        <a:rPr lang="en-GB" sz="1100" dirty="0" smtClean="0"/>
                        <a:t>Manufacturing Method –</a:t>
                      </a:r>
                      <a:r>
                        <a:rPr lang="en-GB" sz="1100" baseline="0" dirty="0" smtClean="0"/>
                        <a:t> batch = A vertical miller is used to shape metals such as mild steel and aluminium. It can also be used to shape plastics such as perspex and nylon. Full size milling machines such as the one shown below are powerful but also very accurate/precise. The cutting tools are very expensive and are broken easily if the machine operator tries to take too deep a cut, in one go. When using a vertical miller, the machine should be set up to cut away only a small amount of metal each time the cutter passes over the surface of the metal.</a:t>
                      </a:r>
                    </a:p>
                  </a:txBody>
                  <a:tcPr/>
                </a:tc>
                <a:extLst>
                  <a:ext uri="{0D108BD9-81ED-4DB2-BD59-A6C34878D82A}">
                    <a16:rowId xmlns:a16="http://schemas.microsoft.com/office/drawing/2014/main" val="842753806"/>
                  </a:ext>
                </a:extLst>
              </a:tr>
            </a:tbl>
          </a:graphicData>
        </a:graphic>
      </p:graphicFrame>
      <p:pic>
        <p:nvPicPr>
          <p:cNvPr id="6" name="Picture 5"/>
          <p:cNvPicPr>
            <a:picLocks noChangeAspect="1"/>
          </p:cNvPicPr>
          <p:nvPr/>
        </p:nvPicPr>
        <p:blipFill>
          <a:blip r:embed="rId2"/>
          <a:stretch>
            <a:fillRect/>
          </a:stretch>
        </p:blipFill>
        <p:spPr>
          <a:xfrm>
            <a:off x="779921" y="365760"/>
            <a:ext cx="1230489" cy="533155"/>
          </a:xfrm>
          <a:prstGeom prst="rect">
            <a:avLst/>
          </a:prstGeom>
        </p:spPr>
      </p:pic>
      <p:pic>
        <p:nvPicPr>
          <p:cNvPr id="7" name="Picture 6"/>
          <p:cNvPicPr>
            <a:picLocks noChangeAspect="1"/>
          </p:cNvPicPr>
          <p:nvPr/>
        </p:nvPicPr>
        <p:blipFill>
          <a:blip r:embed="rId3"/>
          <a:stretch>
            <a:fillRect/>
          </a:stretch>
        </p:blipFill>
        <p:spPr>
          <a:xfrm>
            <a:off x="939941" y="2148641"/>
            <a:ext cx="1305949" cy="869162"/>
          </a:xfrm>
          <a:prstGeom prst="rect">
            <a:avLst/>
          </a:prstGeom>
        </p:spPr>
      </p:pic>
      <p:pic>
        <p:nvPicPr>
          <p:cNvPr id="8" name="Picture 7"/>
          <p:cNvPicPr>
            <a:picLocks noChangeAspect="1"/>
          </p:cNvPicPr>
          <p:nvPr/>
        </p:nvPicPr>
        <p:blipFill>
          <a:blip r:embed="rId4"/>
          <a:stretch>
            <a:fillRect/>
          </a:stretch>
        </p:blipFill>
        <p:spPr>
          <a:xfrm>
            <a:off x="881607" y="4171949"/>
            <a:ext cx="1422615" cy="710917"/>
          </a:xfrm>
          <a:prstGeom prst="rect">
            <a:avLst/>
          </a:prstGeom>
        </p:spPr>
      </p:pic>
    </p:spTree>
    <p:extLst>
      <p:ext uri="{BB962C8B-B14F-4D97-AF65-F5344CB8AC3E}">
        <p14:creationId xmlns:p14="http://schemas.microsoft.com/office/powerpoint/2010/main" val="2645789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967A404-B26F-4345-A63A-96B40C6A0284}" type="slidenum">
              <a:rPr lang="en-GB" smtClean="0"/>
              <a:pPr/>
              <a:t>8</a:t>
            </a:fld>
            <a:endParaRPr lang="en-GB" dirty="0"/>
          </a:p>
        </p:txBody>
      </p:sp>
      <p:graphicFrame>
        <p:nvGraphicFramePr>
          <p:cNvPr id="9" name="Table 8"/>
          <p:cNvGraphicFramePr>
            <a:graphicFrameLocks noGrp="1"/>
          </p:cNvGraphicFramePr>
          <p:nvPr>
            <p:extLst>
              <p:ext uri="{D42A27DB-BD31-4B8C-83A1-F6EECF244321}">
                <p14:modId xmlns:p14="http://schemas.microsoft.com/office/powerpoint/2010/main" val="3039597711"/>
              </p:ext>
            </p:extLst>
          </p:nvPr>
        </p:nvGraphicFramePr>
        <p:xfrm>
          <a:off x="89885" y="0"/>
          <a:ext cx="9708444" cy="6430760"/>
        </p:xfrm>
        <a:graphic>
          <a:graphicData uri="http://schemas.openxmlformats.org/drawingml/2006/table">
            <a:tbl>
              <a:tblPr firstRow="1" bandRow="1">
                <a:tableStyleId>{5940675A-B579-460E-94D1-54222C63F5DA}</a:tableStyleId>
              </a:tblPr>
              <a:tblGrid>
                <a:gridCol w="1830355">
                  <a:extLst>
                    <a:ext uri="{9D8B030D-6E8A-4147-A177-3AD203B41FA5}">
                      <a16:colId xmlns:a16="http://schemas.microsoft.com/office/drawing/2014/main" val="3136161499"/>
                    </a:ext>
                  </a:extLst>
                </a:gridCol>
                <a:gridCol w="2081245">
                  <a:extLst>
                    <a:ext uri="{9D8B030D-6E8A-4147-A177-3AD203B41FA5}">
                      <a16:colId xmlns:a16="http://schemas.microsoft.com/office/drawing/2014/main" val="4083387523"/>
                    </a:ext>
                  </a:extLst>
                </a:gridCol>
                <a:gridCol w="1845733">
                  <a:extLst>
                    <a:ext uri="{9D8B030D-6E8A-4147-A177-3AD203B41FA5}">
                      <a16:colId xmlns:a16="http://schemas.microsoft.com/office/drawing/2014/main" val="1794600753"/>
                    </a:ext>
                  </a:extLst>
                </a:gridCol>
                <a:gridCol w="3951111">
                  <a:extLst>
                    <a:ext uri="{9D8B030D-6E8A-4147-A177-3AD203B41FA5}">
                      <a16:colId xmlns:a16="http://schemas.microsoft.com/office/drawing/2014/main" val="1390683306"/>
                    </a:ext>
                  </a:extLst>
                </a:gridCol>
              </a:tblGrid>
              <a:tr h="982742">
                <a:tc>
                  <a:txBody>
                    <a:bodyPr/>
                    <a:lstStyle/>
                    <a:p>
                      <a:r>
                        <a:rPr lang="en-US" sz="1100" b="0" dirty="0" smtClean="0"/>
                        <a:t>10-spring washers</a:t>
                      </a:r>
                      <a:endParaRPr lang="en-GB" sz="1100" b="0" dirty="0"/>
                    </a:p>
                  </a:txBody>
                  <a:tcPr/>
                </a:tc>
                <a:tc>
                  <a:txBody>
                    <a:bodyPr/>
                    <a:lstStyle/>
                    <a:p>
                      <a:r>
                        <a:rPr lang="en-US" sz="1100" b="0" dirty="0" smtClean="0"/>
                        <a:t>Silver all around but black bolts go through </a:t>
                      </a:r>
                      <a:endParaRPr lang="en-GB" sz="1100" b="0" dirty="0"/>
                    </a:p>
                  </a:txBody>
                  <a:tcPr/>
                </a:tc>
                <a:tc>
                  <a:txBody>
                    <a:bodyPr/>
                    <a:lstStyle/>
                    <a:p>
                      <a:r>
                        <a:rPr lang="en-US" sz="1100" b="0" dirty="0" smtClean="0"/>
                        <a:t>32mm </a:t>
                      </a:r>
                      <a:endParaRPr lang="en-GB" sz="1100" b="0" dirty="0"/>
                    </a:p>
                  </a:txBody>
                  <a:tcPr/>
                </a:tc>
                <a:tc>
                  <a:txBody>
                    <a:bodyPr/>
                    <a:lstStyle/>
                    <a:p>
                      <a:r>
                        <a:rPr lang="en-GB" sz="1100" b="0" kern="1200" dirty="0" smtClean="0">
                          <a:solidFill>
                            <a:schemeClr val="tx1"/>
                          </a:solidFill>
                          <a:effectLst/>
                          <a:latin typeface="+mn-lt"/>
                          <a:ea typeface="+mn-ea"/>
                          <a:cs typeface="+mn-cs"/>
                        </a:rPr>
                        <a:t>Spring washers, which have axial flexibility and are used to prevent fastening or loosening due to vibrations. Locking washers, which prevent fastening or loosening by preventing unscrewing rotation of the fastening device; locking washers are usually also spring washers.</a:t>
                      </a:r>
                      <a:endParaRPr lang="en-GB" sz="1100" b="0" dirty="0"/>
                    </a:p>
                  </a:txBody>
                  <a:tcPr/>
                </a:tc>
                <a:extLst>
                  <a:ext uri="{0D108BD9-81ED-4DB2-BD59-A6C34878D82A}">
                    <a16:rowId xmlns:a16="http://schemas.microsoft.com/office/drawing/2014/main" val="1561811186"/>
                  </a:ext>
                </a:extLst>
              </a:tr>
              <a:tr h="972726">
                <a:tc>
                  <a:txBody>
                    <a:bodyPr/>
                    <a:lstStyle/>
                    <a:p>
                      <a:r>
                        <a:rPr lang="en-US" sz="1100" b="0" dirty="0" smtClean="0"/>
                        <a:t>Materials:</a:t>
                      </a:r>
                      <a:r>
                        <a:rPr lang="en-US" sz="1100" b="0" baseline="0" dirty="0" smtClean="0"/>
                        <a:t> steel alloy </a:t>
                      </a:r>
                      <a:endParaRPr lang="en-GB" sz="1100" b="0" dirty="0"/>
                    </a:p>
                  </a:txBody>
                  <a:tcPr/>
                </a:tc>
                <a:tc gridSpan="2">
                  <a:txBody>
                    <a:bodyPr/>
                    <a:lstStyle/>
                    <a:p>
                      <a:r>
                        <a:rPr lang="en-GB" sz="1100" b="0" dirty="0" smtClean="0"/>
                        <a:t>Properties of the material – How is this connected to its use</a:t>
                      </a:r>
                    </a:p>
                    <a:p>
                      <a:r>
                        <a:rPr lang="en-GB" sz="1100" b="0" dirty="0" smtClean="0"/>
                        <a:t>steel contains iron, chromium, manganese, silicon and carbon. Steel is very strong but heavy </a:t>
                      </a:r>
                    </a:p>
                    <a:p>
                      <a:endParaRPr lang="en-GB" sz="1100" b="0" dirty="0"/>
                    </a:p>
                  </a:txBody>
                  <a:tcPr/>
                </a:tc>
                <a:tc hMerge="1">
                  <a:txBody>
                    <a:bodyPr/>
                    <a:lstStyle/>
                    <a:p>
                      <a:endParaRPr lang="en-GB"/>
                    </a:p>
                  </a:txBody>
                  <a:tcPr/>
                </a:tc>
                <a:tc>
                  <a:txBody>
                    <a:bodyPr/>
                    <a:lstStyle/>
                    <a:p>
                      <a:r>
                        <a:rPr lang="en-GB" sz="1100" b="0" dirty="0" smtClean="0"/>
                        <a:t>Manufacturing Method – batch = A vertical miller is</a:t>
                      </a:r>
                      <a:r>
                        <a:rPr lang="en-GB" sz="1100" b="0" baseline="0" dirty="0" smtClean="0"/>
                        <a:t> that it</a:t>
                      </a:r>
                      <a:r>
                        <a:rPr lang="en-GB" sz="1100" b="0" dirty="0" smtClean="0"/>
                        <a:t> can be used to shape plastics such as perspex and nylon. Full size milling machines such as the one shown below are powerful but also very accurate/precise. The cutting tools are very expensive and are broken easily if the machine operator tries to take too deep a cut, in one go. When using a vertical miller, the machine should be set up to cut away only a small amount of metal each time the cutter passes over the surface of the metal. And then it was pillar drilled to make the halls.</a:t>
                      </a:r>
                    </a:p>
                  </a:txBody>
                  <a:tcPr/>
                </a:tc>
                <a:extLst>
                  <a:ext uri="{0D108BD9-81ED-4DB2-BD59-A6C34878D82A}">
                    <a16:rowId xmlns:a16="http://schemas.microsoft.com/office/drawing/2014/main" val="1629064753"/>
                  </a:ext>
                </a:extLst>
              </a:tr>
              <a:tr h="972726">
                <a:tc>
                  <a:txBody>
                    <a:bodyPr/>
                    <a:lstStyle/>
                    <a:p>
                      <a:r>
                        <a:rPr lang="en-US" sz="1100" b="0" dirty="0" smtClean="0"/>
                        <a:t>11-support</a:t>
                      </a:r>
                      <a:r>
                        <a:rPr lang="en-US" sz="1100" b="0" baseline="0" dirty="0" smtClean="0"/>
                        <a:t> bracket </a:t>
                      </a:r>
                      <a:endParaRPr lang="en-GB" sz="1100" b="0" dirty="0"/>
                    </a:p>
                  </a:txBody>
                  <a:tcPr/>
                </a:tc>
                <a:tc>
                  <a:txBody>
                    <a:bodyPr/>
                    <a:lstStyle/>
                    <a:p>
                      <a:r>
                        <a:rPr lang="en-US" sz="1100" b="0" dirty="0" smtClean="0"/>
                        <a:t>Silver with gold and black</a:t>
                      </a:r>
                      <a:r>
                        <a:rPr lang="en-US" sz="1100" b="0" baseline="0" dirty="0" smtClean="0"/>
                        <a:t> features </a:t>
                      </a:r>
                      <a:endParaRPr lang="en-GB" sz="1100" b="0" dirty="0"/>
                    </a:p>
                  </a:txBody>
                  <a:tcPr/>
                </a:tc>
                <a:tc>
                  <a:txBody>
                    <a:bodyPr/>
                    <a:lstStyle/>
                    <a:p>
                      <a:r>
                        <a:rPr lang="en-US" sz="1100" b="0" dirty="0" smtClean="0"/>
                        <a:t>690mm </a:t>
                      </a:r>
                      <a:endParaRPr lang="en-GB" sz="1100" b="0" dirty="0"/>
                    </a:p>
                  </a:txBody>
                  <a:tcPr/>
                </a:tc>
                <a:tc>
                  <a:txBody>
                    <a:bodyPr/>
                    <a:lstStyle/>
                    <a:p>
                      <a:r>
                        <a:rPr lang="en-GB" sz="1100" b="0" kern="1200" dirty="0" smtClean="0">
                          <a:solidFill>
                            <a:schemeClr val="tx1"/>
                          </a:solidFill>
                          <a:effectLst/>
                          <a:latin typeface="+mn-lt"/>
                          <a:ea typeface="+mn-ea"/>
                          <a:cs typeface="+mn-cs"/>
                        </a:rPr>
                        <a:t>Uses. Brackets can support many architectural items, including a wall, balcony, parapets, eaves, the spring of an arch, beams, pergola roof, window box, or a shelf. The term is also used to describe a shelf designed to hold a statue.</a:t>
                      </a:r>
                      <a:endParaRPr lang="en-GB" sz="1100" b="0" dirty="0"/>
                    </a:p>
                  </a:txBody>
                  <a:tcPr/>
                </a:tc>
                <a:extLst>
                  <a:ext uri="{0D108BD9-81ED-4DB2-BD59-A6C34878D82A}">
                    <a16:rowId xmlns:a16="http://schemas.microsoft.com/office/drawing/2014/main" val="2085596131"/>
                  </a:ext>
                </a:extLst>
              </a:tr>
              <a:tr h="667222">
                <a:tc>
                  <a:txBody>
                    <a:bodyPr/>
                    <a:lstStyle/>
                    <a:p>
                      <a:r>
                        <a:rPr lang="en-GB" sz="1100" b="0" dirty="0" smtClean="0"/>
                        <a:t>Materials: aluminium</a:t>
                      </a:r>
                      <a:r>
                        <a:rPr lang="en-GB" sz="1100" b="0" baseline="0" dirty="0" smtClean="0"/>
                        <a:t> alloy </a:t>
                      </a:r>
                      <a:endParaRPr lang="en-GB" sz="1100" b="0" dirty="0" smtClean="0"/>
                    </a:p>
                  </a:txBody>
                  <a:tcPr/>
                </a:tc>
                <a:tc gridSpan="2">
                  <a:txBody>
                    <a:bodyPr/>
                    <a:lstStyle/>
                    <a:p>
                      <a:r>
                        <a:rPr lang="en-GB" sz="1100" b="0" dirty="0" smtClean="0"/>
                        <a:t>Properties of the material – How is this connected to its use = steel contains iron, chromium, manganese, silicon and carbon. Steel is very strong but heavy</a:t>
                      </a:r>
                    </a:p>
                  </a:txBody>
                  <a:tcPr/>
                </a:tc>
                <a:tc hMerge="1">
                  <a:txBody>
                    <a:bodyPr/>
                    <a:lstStyle/>
                    <a:p>
                      <a:endParaRPr lang="en-GB"/>
                    </a:p>
                  </a:txBody>
                  <a:tcPr/>
                </a:tc>
                <a:tc>
                  <a:txBody>
                    <a:bodyPr/>
                    <a:lstStyle/>
                    <a:p>
                      <a:r>
                        <a:rPr lang="en-GB" sz="1100" b="0" dirty="0" smtClean="0"/>
                        <a:t>The manufacturing method use</a:t>
                      </a:r>
                      <a:r>
                        <a:rPr lang="en-GB" sz="1100" b="0" baseline="0" dirty="0" smtClean="0"/>
                        <a:t> is a </a:t>
                      </a:r>
                      <a:r>
                        <a:rPr lang="en-GB" sz="1100" b="0" dirty="0" smtClean="0"/>
                        <a:t>machine drill is called the pillar drill. This has a long column which stands on the floor. This can do exactly the same work as the bench drill but because of its larger size it is capable of being used to drill larger pieces of materials and produce larger holes. </a:t>
                      </a:r>
                    </a:p>
                  </a:txBody>
                  <a:tcPr/>
                </a:tc>
                <a:extLst>
                  <a:ext uri="{0D108BD9-81ED-4DB2-BD59-A6C34878D82A}">
                    <a16:rowId xmlns:a16="http://schemas.microsoft.com/office/drawing/2014/main" val="2645805605"/>
                  </a:ext>
                </a:extLst>
              </a:tr>
              <a:tr h="972726">
                <a:tc>
                  <a:txBody>
                    <a:bodyPr/>
                    <a:lstStyle/>
                    <a:p>
                      <a:r>
                        <a:rPr lang="en-US" sz="1100" b="0" dirty="0" smtClean="0"/>
                        <a:t>12-locking nuts </a:t>
                      </a:r>
                      <a:endParaRPr lang="en-GB" sz="1100" b="0" dirty="0"/>
                    </a:p>
                  </a:txBody>
                  <a:tcPr/>
                </a:tc>
                <a:tc>
                  <a:txBody>
                    <a:bodyPr/>
                    <a:lstStyle/>
                    <a:p>
                      <a:r>
                        <a:rPr lang="en-US" sz="1100" b="0" dirty="0" smtClean="0"/>
                        <a:t>All silver but black and</a:t>
                      </a:r>
                      <a:r>
                        <a:rPr lang="en-US" sz="1100" b="0" baseline="0" dirty="0" smtClean="0"/>
                        <a:t> gold holes for rivets </a:t>
                      </a:r>
                      <a:endParaRPr lang="en-GB" sz="1100" b="0" dirty="0"/>
                    </a:p>
                  </a:txBody>
                  <a:tcPr/>
                </a:tc>
                <a:tc>
                  <a:txBody>
                    <a:bodyPr/>
                    <a:lstStyle/>
                    <a:p>
                      <a:r>
                        <a:rPr lang="en-US" sz="1100" b="0" dirty="0" smtClean="0"/>
                        <a:t>130mm </a:t>
                      </a:r>
                      <a:endParaRPr lang="en-GB" sz="1100" b="0" dirty="0"/>
                    </a:p>
                  </a:txBody>
                  <a:tcPr/>
                </a:tc>
                <a:tc>
                  <a:txBody>
                    <a:bodyPr/>
                    <a:lstStyle/>
                    <a:p>
                      <a:r>
                        <a:rPr lang="en-GB" sz="1100" b="0" kern="1200" dirty="0" smtClean="0">
                          <a:solidFill>
                            <a:schemeClr val="tx1"/>
                          </a:solidFill>
                          <a:effectLst/>
                          <a:latin typeface="+mn-lt"/>
                          <a:ea typeface="+mn-ea"/>
                          <a:cs typeface="+mn-cs"/>
                        </a:rPr>
                        <a:t>locknut, also known as a lock nut, locking nut, prevailing torque nut, stiff nut or elastic stop nut, is a nut that resists loosening under vibrations and torque. Elastic stop nuts and prevailing torque nuts are of the particular type where some portion of the nut deforms elastically to provide a locking action</a:t>
                      </a:r>
                      <a:endParaRPr lang="en-GB" sz="1100" b="0" dirty="0"/>
                    </a:p>
                  </a:txBody>
                  <a:tcPr/>
                </a:tc>
                <a:extLst>
                  <a:ext uri="{0D108BD9-81ED-4DB2-BD59-A6C34878D82A}">
                    <a16:rowId xmlns:a16="http://schemas.microsoft.com/office/drawing/2014/main" val="941644625"/>
                  </a:ext>
                </a:extLst>
              </a:tr>
              <a:tr h="972726">
                <a:tc>
                  <a:txBody>
                    <a:bodyPr/>
                    <a:lstStyle/>
                    <a:p>
                      <a:r>
                        <a:rPr lang="en-GB" sz="1100" b="0" dirty="0" smtClean="0"/>
                        <a:t>Materials: steel</a:t>
                      </a:r>
                      <a:r>
                        <a:rPr lang="en-GB" sz="1100" b="0" baseline="0" dirty="0" smtClean="0"/>
                        <a:t> alloy </a:t>
                      </a:r>
                      <a:endParaRPr lang="en-GB" sz="1100" b="0" dirty="0" smtClean="0"/>
                    </a:p>
                  </a:txBody>
                  <a:tcPr/>
                </a:tc>
                <a:tc gridSpan="2">
                  <a:txBody>
                    <a:bodyPr/>
                    <a:lstStyle/>
                    <a:p>
                      <a:r>
                        <a:rPr lang="en-GB" sz="1100" b="0" dirty="0" smtClean="0"/>
                        <a:t>Properties of the material – How is this connected to its use = The main advantage of aluminium is that it has low density, highly inert to oxygen and malleable</a:t>
                      </a:r>
                    </a:p>
                  </a:txBody>
                  <a:tcPr/>
                </a:tc>
                <a:tc hMerge="1">
                  <a:txBody>
                    <a:bodyPr/>
                    <a:lstStyle/>
                    <a:p>
                      <a:endParaRPr lang="en-GB"/>
                    </a:p>
                  </a:txBody>
                  <a:tcPr/>
                </a:tc>
                <a:tc>
                  <a:txBody>
                    <a:bodyPr/>
                    <a:lstStyle/>
                    <a:p>
                      <a:r>
                        <a:rPr lang="en-GB" sz="1100" b="0" dirty="0" smtClean="0"/>
                        <a:t>Milling is a cutting process that uses a milling cutter to remove material from the surface of a work piece. Drilling is a cutting process that uses a drill bit to cut a hole of circular cross-section in solid materials.</a:t>
                      </a:r>
                    </a:p>
                  </a:txBody>
                  <a:tcPr/>
                </a:tc>
                <a:extLst>
                  <a:ext uri="{0D108BD9-81ED-4DB2-BD59-A6C34878D82A}">
                    <a16:rowId xmlns:a16="http://schemas.microsoft.com/office/drawing/2014/main" val="3559446064"/>
                  </a:ext>
                </a:extLst>
              </a:tr>
            </a:tbl>
          </a:graphicData>
        </a:graphic>
      </p:graphicFrame>
      <p:pic>
        <p:nvPicPr>
          <p:cNvPr id="7" name="Picture 6"/>
          <p:cNvPicPr>
            <a:picLocks noChangeAspect="1"/>
          </p:cNvPicPr>
          <p:nvPr/>
        </p:nvPicPr>
        <p:blipFill>
          <a:blip r:embed="rId2"/>
          <a:stretch>
            <a:fillRect/>
          </a:stretch>
        </p:blipFill>
        <p:spPr>
          <a:xfrm>
            <a:off x="556815" y="2800350"/>
            <a:ext cx="1285759" cy="692605"/>
          </a:xfrm>
          <a:prstGeom prst="rect">
            <a:avLst/>
          </a:prstGeom>
        </p:spPr>
      </p:pic>
      <p:pic>
        <p:nvPicPr>
          <p:cNvPr id="6" name="Picture 5"/>
          <p:cNvPicPr>
            <a:picLocks noChangeAspect="1"/>
          </p:cNvPicPr>
          <p:nvPr/>
        </p:nvPicPr>
        <p:blipFill>
          <a:blip r:embed="rId3"/>
          <a:stretch>
            <a:fillRect/>
          </a:stretch>
        </p:blipFill>
        <p:spPr>
          <a:xfrm>
            <a:off x="777240" y="326155"/>
            <a:ext cx="978212" cy="651040"/>
          </a:xfrm>
          <a:prstGeom prst="rect">
            <a:avLst/>
          </a:prstGeom>
        </p:spPr>
      </p:pic>
      <p:pic>
        <p:nvPicPr>
          <p:cNvPr id="8" name="Picture 7"/>
          <p:cNvPicPr>
            <a:picLocks noChangeAspect="1"/>
          </p:cNvPicPr>
          <p:nvPr/>
        </p:nvPicPr>
        <p:blipFill>
          <a:blip r:embed="rId4"/>
          <a:stretch>
            <a:fillRect/>
          </a:stretch>
        </p:blipFill>
        <p:spPr>
          <a:xfrm>
            <a:off x="603258" y="4673699"/>
            <a:ext cx="1353616" cy="698312"/>
          </a:xfrm>
          <a:prstGeom prst="rect">
            <a:avLst/>
          </a:prstGeom>
        </p:spPr>
      </p:pic>
    </p:spTree>
    <p:extLst>
      <p:ext uri="{BB962C8B-B14F-4D97-AF65-F5344CB8AC3E}">
        <p14:creationId xmlns:p14="http://schemas.microsoft.com/office/powerpoint/2010/main" val="559963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967A404-B26F-4345-A63A-96B40C6A0284}" type="slidenum">
              <a:rPr lang="en-GB" smtClean="0"/>
              <a:pPr/>
              <a:t>9</a:t>
            </a:fld>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792964394"/>
              </p:ext>
            </p:extLst>
          </p:nvPr>
        </p:nvGraphicFramePr>
        <p:xfrm>
          <a:off x="112890" y="135468"/>
          <a:ext cx="9663287" cy="2010550"/>
        </p:xfrm>
        <a:graphic>
          <a:graphicData uri="http://schemas.openxmlformats.org/drawingml/2006/table">
            <a:tbl>
              <a:tblPr firstRow="1" bandRow="1">
                <a:tableStyleId>{5940675A-B579-460E-94D1-54222C63F5DA}</a:tableStyleId>
              </a:tblPr>
              <a:tblGrid>
                <a:gridCol w="2019695">
                  <a:extLst>
                    <a:ext uri="{9D8B030D-6E8A-4147-A177-3AD203B41FA5}">
                      <a16:colId xmlns:a16="http://schemas.microsoft.com/office/drawing/2014/main" val="188649524"/>
                    </a:ext>
                  </a:extLst>
                </a:gridCol>
                <a:gridCol w="1941584">
                  <a:extLst>
                    <a:ext uri="{9D8B030D-6E8A-4147-A177-3AD203B41FA5}">
                      <a16:colId xmlns:a16="http://schemas.microsoft.com/office/drawing/2014/main" val="314033576"/>
                    </a:ext>
                  </a:extLst>
                </a:gridCol>
                <a:gridCol w="1941584">
                  <a:extLst>
                    <a:ext uri="{9D8B030D-6E8A-4147-A177-3AD203B41FA5}">
                      <a16:colId xmlns:a16="http://schemas.microsoft.com/office/drawing/2014/main" val="3315585113"/>
                    </a:ext>
                  </a:extLst>
                </a:gridCol>
                <a:gridCol w="3760424">
                  <a:extLst>
                    <a:ext uri="{9D8B030D-6E8A-4147-A177-3AD203B41FA5}">
                      <a16:colId xmlns:a16="http://schemas.microsoft.com/office/drawing/2014/main" val="3683928908"/>
                    </a:ext>
                  </a:extLst>
                </a:gridCol>
              </a:tblGrid>
              <a:tr h="1004710">
                <a:tc>
                  <a:txBody>
                    <a:bodyPr/>
                    <a:lstStyle/>
                    <a:p>
                      <a:r>
                        <a:rPr lang="en-US" sz="1000" dirty="0" smtClean="0"/>
                        <a:t>14-main axle support bar </a:t>
                      </a:r>
                      <a:endParaRPr lang="en-GB" sz="1000" dirty="0"/>
                    </a:p>
                  </a:txBody>
                  <a:tcPr/>
                </a:tc>
                <a:tc>
                  <a:txBody>
                    <a:bodyPr/>
                    <a:lstStyle/>
                    <a:p>
                      <a:r>
                        <a:rPr lang="en-US" sz="1100" dirty="0" smtClean="0"/>
                        <a:t>The</a:t>
                      </a:r>
                      <a:r>
                        <a:rPr lang="en-US" sz="1100" baseline="0" dirty="0" smtClean="0"/>
                        <a:t> edges are black and the rest is silver </a:t>
                      </a:r>
                      <a:endParaRPr lang="en-GB" sz="1100" dirty="0"/>
                    </a:p>
                  </a:txBody>
                  <a:tcPr/>
                </a:tc>
                <a:tc>
                  <a:txBody>
                    <a:bodyPr/>
                    <a:lstStyle/>
                    <a:p>
                      <a:r>
                        <a:rPr lang="en-US" sz="1100" dirty="0" smtClean="0"/>
                        <a:t>870mm</a:t>
                      </a:r>
                      <a:r>
                        <a:rPr lang="en-US" sz="1100" baseline="0" dirty="0" smtClean="0"/>
                        <a:t> </a:t>
                      </a:r>
                      <a:endParaRPr lang="en-GB" sz="1100" dirty="0"/>
                    </a:p>
                  </a:txBody>
                  <a:tcPr/>
                </a:tc>
                <a:tc>
                  <a:txBody>
                    <a:bodyPr/>
                    <a:lstStyle/>
                    <a:p>
                      <a:r>
                        <a:rPr lang="en-GB" sz="1100" b="0" kern="1200" dirty="0" smtClean="0">
                          <a:solidFill>
                            <a:schemeClr val="tx1"/>
                          </a:solidFill>
                          <a:effectLst/>
                          <a:latin typeface="+mn-lt"/>
                          <a:ea typeface="+mn-ea"/>
                          <a:cs typeface="+mn-cs"/>
                        </a:rPr>
                        <a:t>Vehicle axles. Axles are an integral component of most practical wheeled vehicles. In a live-axle suspension system, the axles serve to transmit driving torque to the wheel, as well as to maintain the position of the wheels relative to each other and to the vehicle body.</a:t>
                      </a:r>
                      <a:endParaRPr lang="en-GB" sz="1100" b="0" dirty="0"/>
                    </a:p>
                  </a:txBody>
                  <a:tcPr/>
                </a:tc>
                <a:extLst>
                  <a:ext uri="{0D108BD9-81ED-4DB2-BD59-A6C34878D82A}">
                    <a16:rowId xmlns:a16="http://schemas.microsoft.com/office/drawing/2014/main" val="1805903559"/>
                  </a:ext>
                </a:extLst>
              </a:tr>
              <a:tr h="1004710">
                <a:tc>
                  <a:txBody>
                    <a:bodyPr/>
                    <a:lstStyle/>
                    <a:p>
                      <a:r>
                        <a:rPr lang="en-US" sz="1000" dirty="0" smtClean="0"/>
                        <a:t>materials:</a:t>
                      </a:r>
                      <a:r>
                        <a:rPr lang="en-US" sz="1000" baseline="0" dirty="0" smtClean="0"/>
                        <a:t> aluminum </a:t>
                      </a:r>
                      <a:endParaRPr lang="en-GB" sz="1000" dirty="0"/>
                    </a:p>
                  </a:txBody>
                  <a:tcPr/>
                </a:tc>
                <a:tc gridSpan="2">
                  <a:txBody>
                    <a:bodyPr/>
                    <a:lstStyle/>
                    <a:p>
                      <a:r>
                        <a:rPr lang="en-GB" sz="1000" dirty="0" smtClean="0"/>
                        <a:t>The main advantage of aluminium is that it has low density, highly inert to oxygen and malleable</a:t>
                      </a:r>
                    </a:p>
                    <a:p>
                      <a:r>
                        <a:rPr lang="en-GB" sz="1000" dirty="0" smtClean="0"/>
                        <a:t>Light Weight.</a:t>
                      </a:r>
                    </a:p>
                    <a:p>
                      <a:r>
                        <a:rPr lang="en-GB" sz="1000" dirty="0" smtClean="0"/>
                        <a:t>Corrosion Resistance.</a:t>
                      </a:r>
                    </a:p>
                    <a:p>
                      <a:r>
                        <a:rPr lang="en-GB" sz="1000" dirty="0" smtClean="0"/>
                        <a:t>Electrical and Thermal Conductivity. </a:t>
                      </a:r>
                    </a:p>
                    <a:p>
                      <a:r>
                        <a:rPr lang="en-GB" sz="1000" dirty="0" smtClean="0"/>
                        <a:t>Reflectivity. </a:t>
                      </a:r>
                    </a:p>
                  </a:txBody>
                  <a:tcPr/>
                </a:tc>
                <a:tc hMerge="1">
                  <a:txBody>
                    <a:bodyPr/>
                    <a:lstStyle/>
                    <a:p>
                      <a:endParaRPr lang="en-GB"/>
                    </a:p>
                  </a:txBody>
                  <a:tcPr/>
                </a:tc>
                <a:tc>
                  <a:txBody>
                    <a:bodyPr/>
                    <a:lstStyle/>
                    <a:p>
                      <a:r>
                        <a:rPr lang="en-GB" sz="1000" dirty="0" smtClean="0"/>
                        <a:t>Manufacturing Method – Mass, Batch or One-Off</a:t>
                      </a:r>
                    </a:p>
                    <a:p>
                      <a:r>
                        <a:rPr lang="en-GB" sz="1000" dirty="0" smtClean="0"/>
                        <a:t>Milling is a cutting process that uses a milling cutter to remove material from the surface of a work piece. </a:t>
                      </a:r>
                    </a:p>
                    <a:p>
                      <a:r>
                        <a:rPr lang="en-GB" sz="1000" dirty="0" smtClean="0"/>
                        <a:t>Drilling is a cutting process that uses a drill bit to cut a hole of circular cross-section in solid materials</a:t>
                      </a:r>
                    </a:p>
                    <a:p>
                      <a:r>
                        <a:rPr lang="en-GB" sz="1000" dirty="0" smtClean="0"/>
                        <a:t>Then assembled.</a:t>
                      </a:r>
                    </a:p>
                  </a:txBody>
                  <a:tcPr/>
                </a:tc>
                <a:extLst>
                  <a:ext uri="{0D108BD9-81ED-4DB2-BD59-A6C34878D82A}">
                    <a16:rowId xmlns:a16="http://schemas.microsoft.com/office/drawing/2014/main" val="2230587502"/>
                  </a:ext>
                </a:extLst>
              </a:tr>
            </a:tbl>
          </a:graphicData>
        </a:graphic>
      </p:graphicFrame>
      <p:pic>
        <p:nvPicPr>
          <p:cNvPr id="6" name="Picture 5"/>
          <p:cNvPicPr>
            <a:picLocks noChangeAspect="1"/>
          </p:cNvPicPr>
          <p:nvPr/>
        </p:nvPicPr>
        <p:blipFill>
          <a:blip r:embed="rId2"/>
          <a:stretch>
            <a:fillRect/>
          </a:stretch>
        </p:blipFill>
        <p:spPr>
          <a:xfrm>
            <a:off x="514350" y="349395"/>
            <a:ext cx="1546929" cy="791348"/>
          </a:xfrm>
          <a:prstGeom prst="rect">
            <a:avLst/>
          </a:prstGeom>
        </p:spPr>
      </p:pic>
    </p:spTree>
    <p:extLst>
      <p:ext uri="{BB962C8B-B14F-4D97-AF65-F5344CB8AC3E}">
        <p14:creationId xmlns:p14="http://schemas.microsoft.com/office/powerpoint/2010/main" val="161710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B58F9BE27BE34080A63DDE2B55F531" ma:contentTypeVersion="4" ma:contentTypeDescription="Create a new document." ma:contentTypeScope="" ma:versionID="a6659863020ec425a4b96651f29bf46b">
  <xsd:schema xmlns:xsd="http://www.w3.org/2001/XMLSchema" xmlns:xs="http://www.w3.org/2001/XMLSchema" xmlns:p="http://schemas.microsoft.com/office/2006/metadata/properties" xmlns:ns2="f71814e7-fc3f-4961-a6bb-20fe6d076461" targetNamespace="http://schemas.microsoft.com/office/2006/metadata/properties" ma:root="true" ma:fieldsID="ff03bb93be0b78ed542a8318d93502a7" ns2:_="">
    <xsd:import namespace="f71814e7-fc3f-4961-a6bb-20fe6d07646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1814e7-fc3f-4961-a6bb-20fe6d0764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FBE08B6-182F-433B-A16E-857393A5F025}"/>
</file>

<file path=customXml/itemProps2.xml><?xml version="1.0" encoding="utf-8"?>
<ds:datastoreItem xmlns:ds="http://schemas.openxmlformats.org/officeDocument/2006/customXml" ds:itemID="{B449DFF4-A257-4A13-800B-FF69F0890B56}"/>
</file>

<file path=customXml/itemProps3.xml><?xml version="1.0" encoding="utf-8"?>
<ds:datastoreItem xmlns:ds="http://schemas.openxmlformats.org/officeDocument/2006/customXml" ds:itemID="{9C227D9E-EDF9-4E35-B9BE-405044DD63CA}"/>
</file>

<file path=docProps/app.xml><?xml version="1.0" encoding="utf-8"?>
<Properties xmlns="http://schemas.openxmlformats.org/officeDocument/2006/extended-properties" xmlns:vt="http://schemas.openxmlformats.org/officeDocument/2006/docPropsVTypes">
  <Template/>
  <TotalTime>1878</TotalTime>
  <Words>2932</Words>
  <Application>Microsoft Office PowerPoint</Application>
  <PresentationFormat>A4 Paper (210x297 mm)</PresentationFormat>
  <Paragraphs>229</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thomasdeaconacademy.com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Dillon</dc:creator>
  <cp:lastModifiedBy>Zain Khan</cp:lastModifiedBy>
  <cp:revision>283</cp:revision>
  <cp:lastPrinted>2019-03-27T09:01:58Z</cp:lastPrinted>
  <dcterms:created xsi:type="dcterms:W3CDTF">2019-03-11T19:24:12Z</dcterms:created>
  <dcterms:modified xsi:type="dcterms:W3CDTF">2019-05-22T14:54:10Z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0x0101007EB58F9BE27BE34080A63DDE2B55F531</vt:lpwstr>
  </property>
</Properties>
</file>