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80" r:id="rId3"/>
    <p:sldId id="281" r:id="rId4"/>
    <p:sldId id="282" r:id="rId5"/>
    <p:sldId id="259" r:id="rId6"/>
    <p:sldId id="275" r:id="rId7"/>
    <p:sldId id="277" r:id="rId8"/>
    <p:sldId id="284" r:id="rId9"/>
    <p:sldId id="285" r:id="rId10"/>
    <p:sldId id="286" r:id="rId11"/>
    <p:sldId id="287" r:id="rId12"/>
    <p:sldId id="283" r:id="rId13"/>
    <p:sldId id="276" r:id="rId14"/>
    <p:sldId id="278" r:id="rId15"/>
    <p:sldId id="288" r:id="rId16"/>
    <p:sldId id="289" r:id="rId17"/>
    <p:sldId id="290" r:id="rId18"/>
    <p:sldId id="300" r:id="rId19"/>
    <p:sldId id="296" r:id="rId20"/>
    <p:sldId id="297" r:id="rId21"/>
    <p:sldId id="295" r:id="rId22"/>
    <p:sldId id="293" r:id="rId23"/>
    <p:sldId id="298" r:id="rId24"/>
    <p:sldId id="294" r:id="rId25"/>
    <p:sldId id="299" r:id="rId26"/>
    <p:sldId id="291" r:id="rId27"/>
    <p:sldId id="292" r:id="rId28"/>
    <p:sldId id="268" r:id="rId29"/>
    <p:sldId id="27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3" autoAdjust="0"/>
    <p:restoredTop sz="94660"/>
  </p:normalViewPr>
  <p:slideViewPr>
    <p:cSldViewPr snapToGrid="0">
      <p:cViewPr varScale="1">
        <p:scale>
          <a:sx n="62" d="100"/>
          <a:sy n="62" d="100"/>
        </p:scale>
        <p:origin x="148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B5B5AA-F630-4326-A4B8-2048C1EB6324}" type="datetimeFigureOut">
              <a:rPr lang="en-GB" smtClean="0"/>
              <a:t>11/06/2020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397530-8AA6-4251-9CDE-019638D5DC0C}" type="slidenum">
              <a:rPr lang="en-GB" smtClean="0"/>
              <a:t>‹#›</a:t>
            </a:fld>
            <a:endParaRPr lang="en-GB"/>
          </a:p>
        </p:txBody>
      </p:sp>
    </p:spTree>
    <p:extLst>
      <p:ext uri="{BB962C8B-B14F-4D97-AF65-F5344CB8AC3E}">
        <p14:creationId xmlns:p14="http://schemas.microsoft.com/office/powerpoint/2010/main" val="1348934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B10F5F5-8D41-42BA-A28D-0CCF9DED6CBD}" type="slidenum">
              <a:rPr lang="en-GB" smtClean="0"/>
              <a:t>4</a:t>
            </a:fld>
            <a:endParaRPr lang="en-GB"/>
          </a:p>
        </p:txBody>
      </p:sp>
    </p:spTree>
    <p:extLst>
      <p:ext uri="{BB962C8B-B14F-4D97-AF65-F5344CB8AC3E}">
        <p14:creationId xmlns:p14="http://schemas.microsoft.com/office/powerpoint/2010/main" val="523642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r>
              <a:rPr lang="en-GB" baseline="0" dirty="0"/>
              <a:t> Extract from http://www.ehow.co.uk/info_12282213_advantages-disadvantages-using-mission-statements.html</a:t>
            </a:r>
            <a:endParaRPr lang="en-GB" dirty="0"/>
          </a:p>
        </p:txBody>
      </p:sp>
      <p:sp>
        <p:nvSpPr>
          <p:cNvPr id="4" name="Slide Number Placeholder 3"/>
          <p:cNvSpPr>
            <a:spLocks noGrp="1"/>
          </p:cNvSpPr>
          <p:nvPr>
            <p:ph type="sldNum" sz="quarter" idx="10"/>
          </p:nvPr>
        </p:nvSpPr>
        <p:spPr/>
        <p:txBody>
          <a:bodyPr/>
          <a:lstStyle/>
          <a:p>
            <a:fld id="{CB10F5F5-8D41-42BA-A28D-0CCF9DED6CBD}" type="slidenum">
              <a:rPr lang="en-GB" smtClean="0"/>
              <a:t>16</a:t>
            </a:fld>
            <a:endParaRPr lang="en-GB"/>
          </a:p>
        </p:txBody>
      </p:sp>
    </p:spTree>
    <p:extLst>
      <p:ext uri="{BB962C8B-B14F-4D97-AF65-F5344CB8AC3E}">
        <p14:creationId xmlns:p14="http://schemas.microsoft.com/office/powerpoint/2010/main" val="1749655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Taken from : http://steinvox.com/blog/tip-for-2013-time-to-review-vision-and-mission-statements/</a:t>
            </a:r>
          </a:p>
        </p:txBody>
      </p:sp>
      <p:sp>
        <p:nvSpPr>
          <p:cNvPr id="4" name="Slide Number Placeholder 3"/>
          <p:cNvSpPr>
            <a:spLocks noGrp="1"/>
          </p:cNvSpPr>
          <p:nvPr>
            <p:ph type="sldNum" sz="quarter" idx="10"/>
          </p:nvPr>
        </p:nvSpPr>
        <p:spPr/>
        <p:txBody>
          <a:bodyPr/>
          <a:lstStyle/>
          <a:p>
            <a:fld id="{CB10F5F5-8D41-42BA-A28D-0CCF9DED6CBD}" type="slidenum">
              <a:rPr lang="en-GB" smtClean="0"/>
              <a:t>29</a:t>
            </a:fld>
            <a:endParaRPr lang="en-GB"/>
          </a:p>
        </p:txBody>
      </p:sp>
    </p:spTree>
    <p:extLst>
      <p:ext uri="{BB962C8B-B14F-4D97-AF65-F5344CB8AC3E}">
        <p14:creationId xmlns:p14="http://schemas.microsoft.com/office/powerpoint/2010/main" val="214952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EB725-6AEF-4723-BF6F-52DF8C29D6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B421B00-C1CE-4A0D-92BD-D13932312A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7E344DA-AF48-4C80-8F56-569E6CC760C8}"/>
              </a:ext>
            </a:extLst>
          </p:cNvPr>
          <p:cNvSpPr>
            <a:spLocks noGrp="1"/>
          </p:cNvSpPr>
          <p:nvPr>
            <p:ph type="dt" sz="half" idx="10"/>
          </p:nvPr>
        </p:nvSpPr>
        <p:spPr/>
        <p:txBody>
          <a:bodyPr/>
          <a:lstStyle/>
          <a:p>
            <a:fld id="{55B1129C-1C74-4790-9BC9-E9A916A09316}" type="datetimeFigureOut">
              <a:rPr lang="en-GB" smtClean="0"/>
              <a:t>11/06/2020</a:t>
            </a:fld>
            <a:endParaRPr lang="en-GB"/>
          </a:p>
        </p:txBody>
      </p:sp>
      <p:sp>
        <p:nvSpPr>
          <p:cNvPr id="5" name="Footer Placeholder 4">
            <a:extLst>
              <a:ext uri="{FF2B5EF4-FFF2-40B4-BE49-F238E27FC236}">
                <a16:creationId xmlns:a16="http://schemas.microsoft.com/office/drawing/2014/main" id="{F312325C-08B7-463F-844E-E4853F9BE1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024C78-C81F-41E7-B107-B02EAC3FE30E}"/>
              </a:ext>
            </a:extLst>
          </p:cNvPr>
          <p:cNvSpPr>
            <a:spLocks noGrp="1"/>
          </p:cNvSpPr>
          <p:nvPr>
            <p:ph type="sldNum" sz="quarter" idx="12"/>
          </p:nvPr>
        </p:nvSpPr>
        <p:spPr/>
        <p:txBody>
          <a:bodyPr/>
          <a:lstStyle/>
          <a:p>
            <a:fld id="{B6B84427-FC99-4C59-B911-0119A0632A1E}" type="slidenum">
              <a:rPr lang="en-GB" smtClean="0"/>
              <a:t>‹#›</a:t>
            </a:fld>
            <a:endParaRPr lang="en-GB"/>
          </a:p>
        </p:txBody>
      </p:sp>
    </p:spTree>
    <p:extLst>
      <p:ext uri="{BB962C8B-B14F-4D97-AF65-F5344CB8AC3E}">
        <p14:creationId xmlns:p14="http://schemas.microsoft.com/office/powerpoint/2010/main" val="3931853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A2A05-0C97-4B78-8058-60A02B5ADD5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3521FB2-93FA-4E83-BBEF-9B7ED96D22A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078370-77D5-45A7-93CF-E1BB4FD16C4D}"/>
              </a:ext>
            </a:extLst>
          </p:cNvPr>
          <p:cNvSpPr>
            <a:spLocks noGrp="1"/>
          </p:cNvSpPr>
          <p:nvPr>
            <p:ph type="dt" sz="half" idx="10"/>
          </p:nvPr>
        </p:nvSpPr>
        <p:spPr/>
        <p:txBody>
          <a:bodyPr/>
          <a:lstStyle/>
          <a:p>
            <a:fld id="{55B1129C-1C74-4790-9BC9-E9A916A09316}" type="datetimeFigureOut">
              <a:rPr lang="en-GB" smtClean="0"/>
              <a:t>11/06/2020</a:t>
            </a:fld>
            <a:endParaRPr lang="en-GB"/>
          </a:p>
        </p:txBody>
      </p:sp>
      <p:sp>
        <p:nvSpPr>
          <p:cNvPr id="5" name="Footer Placeholder 4">
            <a:extLst>
              <a:ext uri="{FF2B5EF4-FFF2-40B4-BE49-F238E27FC236}">
                <a16:creationId xmlns:a16="http://schemas.microsoft.com/office/drawing/2014/main" id="{796544E1-5E67-4A69-8BB6-BF7BF0C338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691CB6-5E74-4E10-8429-BD214A10BF4D}"/>
              </a:ext>
            </a:extLst>
          </p:cNvPr>
          <p:cNvSpPr>
            <a:spLocks noGrp="1"/>
          </p:cNvSpPr>
          <p:nvPr>
            <p:ph type="sldNum" sz="quarter" idx="12"/>
          </p:nvPr>
        </p:nvSpPr>
        <p:spPr/>
        <p:txBody>
          <a:bodyPr/>
          <a:lstStyle/>
          <a:p>
            <a:fld id="{B6B84427-FC99-4C59-B911-0119A0632A1E}" type="slidenum">
              <a:rPr lang="en-GB" smtClean="0"/>
              <a:t>‹#›</a:t>
            </a:fld>
            <a:endParaRPr lang="en-GB"/>
          </a:p>
        </p:txBody>
      </p:sp>
    </p:spTree>
    <p:extLst>
      <p:ext uri="{BB962C8B-B14F-4D97-AF65-F5344CB8AC3E}">
        <p14:creationId xmlns:p14="http://schemas.microsoft.com/office/powerpoint/2010/main" val="2065455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AB06B0-9053-409C-8158-3CE3837C85D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FCD42DF-A156-4B75-9743-1C20E16745A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839553-6853-4DF1-8EFE-4C95153FC3D4}"/>
              </a:ext>
            </a:extLst>
          </p:cNvPr>
          <p:cNvSpPr>
            <a:spLocks noGrp="1"/>
          </p:cNvSpPr>
          <p:nvPr>
            <p:ph type="dt" sz="half" idx="10"/>
          </p:nvPr>
        </p:nvSpPr>
        <p:spPr/>
        <p:txBody>
          <a:bodyPr/>
          <a:lstStyle/>
          <a:p>
            <a:fld id="{55B1129C-1C74-4790-9BC9-E9A916A09316}" type="datetimeFigureOut">
              <a:rPr lang="en-GB" smtClean="0"/>
              <a:t>11/06/2020</a:t>
            </a:fld>
            <a:endParaRPr lang="en-GB"/>
          </a:p>
        </p:txBody>
      </p:sp>
      <p:sp>
        <p:nvSpPr>
          <p:cNvPr id="5" name="Footer Placeholder 4">
            <a:extLst>
              <a:ext uri="{FF2B5EF4-FFF2-40B4-BE49-F238E27FC236}">
                <a16:creationId xmlns:a16="http://schemas.microsoft.com/office/drawing/2014/main" id="{2A0D15B3-8D8C-42E2-8F63-A8B7D49961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5AF972-1B22-40AB-BD70-EB065E83C146}"/>
              </a:ext>
            </a:extLst>
          </p:cNvPr>
          <p:cNvSpPr>
            <a:spLocks noGrp="1"/>
          </p:cNvSpPr>
          <p:nvPr>
            <p:ph type="sldNum" sz="quarter" idx="12"/>
          </p:nvPr>
        </p:nvSpPr>
        <p:spPr/>
        <p:txBody>
          <a:bodyPr/>
          <a:lstStyle/>
          <a:p>
            <a:fld id="{B6B84427-FC99-4C59-B911-0119A0632A1E}" type="slidenum">
              <a:rPr lang="en-GB" smtClean="0"/>
              <a:t>‹#›</a:t>
            </a:fld>
            <a:endParaRPr lang="en-GB"/>
          </a:p>
        </p:txBody>
      </p:sp>
    </p:spTree>
    <p:extLst>
      <p:ext uri="{BB962C8B-B14F-4D97-AF65-F5344CB8AC3E}">
        <p14:creationId xmlns:p14="http://schemas.microsoft.com/office/powerpoint/2010/main" val="2064329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6BE06-F606-49B7-A8AF-7C2B3DD73A4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6AC717-BD02-44E6-A891-45D11B0AF45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0B39E6-3164-464B-8204-7ABF3F0DD258}"/>
              </a:ext>
            </a:extLst>
          </p:cNvPr>
          <p:cNvSpPr>
            <a:spLocks noGrp="1"/>
          </p:cNvSpPr>
          <p:nvPr>
            <p:ph type="dt" sz="half" idx="10"/>
          </p:nvPr>
        </p:nvSpPr>
        <p:spPr/>
        <p:txBody>
          <a:bodyPr/>
          <a:lstStyle/>
          <a:p>
            <a:fld id="{55B1129C-1C74-4790-9BC9-E9A916A09316}" type="datetimeFigureOut">
              <a:rPr lang="en-GB" smtClean="0"/>
              <a:t>11/06/2020</a:t>
            </a:fld>
            <a:endParaRPr lang="en-GB"/>
          </a:p>
        </p:txBody>
      </p:sp>
      <p:sp>
        <p:nvSpPr>
          <p:cNvPr id="5" name="Footer Placeholder 4">
            <a:extLst>
              <a:ext uri="{FF2B5EF4-FFF2-40B4-BE49-F238E27FC236}">
                <a16:creationId xmlns:a16="http://schemas.microsoft.com/office/drawing/2014/main" id="{F4ABCE8A-6B17-4887-A58D-275FCE36F9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4863FE-AC17-4AAE-80A1-BA49BDAC815F}"/>
              </a:ext>
            </a:extLst>
          </p:cNvPr>
          <p:cNvSpPr>
            <a:spLocks noGrp="1"/>
          </p:cNvSpPr>
          <p:nvPr>
            <p:ph type="sldNum" sz="quarter" idx="12"/>
          </p:nvPr>
        </p:nvSpPr>
        <p:spPr/>
        <p:txBody>
          <a:bodyPr/>
          <a:lstStyle/>
          <a:p>
            <a:fld id="{B6B84427-FC99-4C59-B911-0119A0632A1E}" type="slidenum">
              <a:rPr lang="en-GB" smtClean="0"/>
              <a:t>‹#›</a:t>
            </a:fld>
            <a:endParaRPr lang="en-GB"/>
          </a:p>
        </p:txBody>
      </p:sp>
    </p:spTree>
    <p:extLst>
      <p:ext uri="{BB962C8B-B14F-4D97-AF65-F5344CB8AC3E}">
        <p14:creationId xmlns:p14="http://schemas.microsoft.com/office/powerpoint/2010/main" val="4048964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0144B-3C20-46BB-A7DC-E01D33C5DB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0EC73AC-F2E6-49FE-B1EC-2491236B13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3B466F5-3358-45B9-A7C6-63182844D58B}"/>
              </a:ext>
            </a:extLst>
          </p:cNvPr>
          <p:cNvSpPr>
            <a:spLocks noGrp="1"/>
          </p:cNvSpPr>
          <p:nvPr>
            <p:ph type="dt" sz="half" idx="10"/>
          </p:nvPr>
        </p:nvSpPr>
        <p:spPr/>
        <p:txBody>
          <a:bodyPr/>
          <a:lstStyle/>
          <a:p>
            <a:fld id="{55B1129C-1C74-4790-9BC9-E9A916A09316}" type="datetimeFigureOut">
              <a:rPr lang="en-GB" smtClean="0"/>
              <a:t>11/06/2020</a:t>
            </a:fld>
            <a:endParaRPr lang="en-GB"/>
          </a:p>
        </p:txBody>
      </p:sp>
      <p:sp>
        <p:nvSpPr>
          <p:cNvPr id="5" name="Footer Placeholder 4">
            <a:extLst>
              <a:ext uri="{FF2B5EF4-FFF2-40B4-BE49-F238E27FC236}">
                <a16:creationId xmlns:a16="http://schemas.microsoft.com/office/drawing/2014/main" id="{02682D09-E05E-4343-80AC-80EF7AD8E7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6F20825-952E-4FBA-A1DB-34430BAA36C1}"/>
              </a:ext>
            </a:extLst>
          </p:cNvPr>
          <p:cNvSpPr>
            <a:spLocks noGrp="1"/>
          </p:cNvSpPr>
          <p:nvPr>
            <p:ph type="sldNum" sz="quarter" idx="12"/>
          </p:nvPr>
        </p:nvSpPr>
        <p:spPr/>
        <p:txBody>
          <a:bodyPr/>
          <a:lstStyle/>
          <a:p>
            <a:fld id="{B6B84427-FC99-4C59-B911-0119A0632A1E}" type="slidenum">
              <a:rPr lang="en-GB" smtClean="0"/>
              <a:t>‹#›</a:t>
            </a:fld>
            <a:endParaRPr lang="en-GB"/>
          </a:p>
        </p:txBody>
      </p:sp>
    </p:spTree>
    <p:extLst>
      <p:ext uri="{BB962C8B-B14F-4D97-AF65-F5344CB8AC3E}">
        <p14:creationId xmlns:p14="http://schemas.microsoft.com/office/powerpoint/2010/main" val="274800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4C5C2-F763-416D-85F4-55610FFAABB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B1D27F3-512B-46D5-A89D-AE227968633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241AC22-F44A-42C0-A22E-A2EB41F1AE0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FACF1C9-8E76-4BA8-8787-D5E8B88DF7E6}"/>
              </a:ext>
            </a:extLst>
          </p:cNvPr>
          <p:cNvSpPr>
            <a:spLocks noGrp="1"/>
          </p:cNvSpPr>
          <p:nvPr>
            <p:ph type="dt" sz="half" idx="10"/>
          </p:nvPr>
        </p:nvSpPr>
        <p:spPr/>
        <p:txBody>
          <a:bodyPr/>
          <a:lstStyle/>
          <a:p>
            <a:fld id="{55B1129C-1C74-4790-9BC9-E9A916A09316}" type="datetimeFigureOut">
              <a:rPr lang="en-GB" smtClean="0"/>
              <a:t>11/06/2020</a:t>
            </a:fld>
            <a:endParaRPr lang="en-GB"/>
          </a:p>
        </p:txBody>
      </p:sp>
      <p:sp>
        <p:nvSpPr>
          <p:cNvPr id="6" name="Footer Placeholder 5">
            <a:extLst>
              <a:ext uri="{FF2B5EF4-FFF2-40B4-BE49-F238E27FC236}">
                <a16:creationId xmlns:a16="http://schemas.microsoft.com/office/drawing/2014/main" id="{BE9E7254-5D42-454B-ADD6-63C6C733BD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3E2060-0D69-47E7-AF16-94AC8B7ADD2B}"/>
              </a:ext>
            </a:extLst>
          </p:cNvPr>
          <p:cNvSpPr>
            <a:spLocks noGrp="1"/>
          </p:cNvSpPr>
          <p:nvPr>
            <p:ph type="sldNum" sz="quarter" idx="12"/>
          </p:nvPr>
        </p:nvSpPr>
        <p:spPr/>
        <p:txBody>
          <a:bodyPr/>
          <a:lstStyle/>
          <a:p>
            <a:fld id="{B6B84427-FC99-4C59-B911-0119A0632A1E}" type="slidenum">
              <a:rPr lang="en-GB" smtClean="0"/>
              <a:t>‹#›</a:t>
            </a:fld>
            <a:endParaRPr lang="en-GB"/>
          </a:p>
        </p:txBody>
      </p:sp>
    </p:spTree>
    <p:extLst>
      <p:ext uri="{BB962C8B-B14F-4D97-AF65-F5344CB8AC3E}">
        <p14:creationId xmlns:p14="http://schemas.microsoft.com/office/powerpoint/2010/main" val="3921743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DFF17-F731-4963-A7DD-DE4F7D7A3A7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6FA5803-6E7C-4489-9CE8-78C67526FD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89EE15E-ED71-4FE9-B9F3-3AF9DB499C8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2086D91-26EC-41E3-BC8D-D3D5B49CCD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100B1CA-E43D-4BF4-96C2-28CD1A9806A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01FB7D7-7F7E-46F9-BB38-829AC2391744}"/>
              </a:ext>
            </a:extLst>
          </p:cNvPr>
          <p:cNvSpPr>
            <a:spLocks noGrp="1"/>
          </p:cNvSpPr>
          <p:nvPr>
            <p:ph type="dt" sz="half" idx="10"/>
          </p:nvPr>
        </p:nvSpPr>
        <p:spPr/>
        <p:txBody>
          <a:bodyPr/>
          <a:lstStyle/>
          <a:p>
            <a:fld id="{55B1129C-1C74-4790-9BC9-E9A916A09316}" type="datetimeFigureOut">
              <a:rPr lang="en-GB" smtClean="0"/>
              <a:t>11/06/2020</a:t>
            </a:fld>
            <a:endParaRPr lang="en-GB"/>
          </a:p>
        </p:txBody>
      </p:sp>
      <p:sp>
        <p:nvSpPr>
          <p:cNvPr id="8" name="Footer Placeholder 7">
            <a:extLst>
              <a:ext uri="{FF2B5EF4-FFF2-40B4-BE49-F238E27FC236}">
                <a16:creationId xmlns:a16="http://schemas.microsoft.com/office/drawing/2014/main" id="{DE946365-423E-48FC-B1CE-A51455604B2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977FA47-8CDB-4AE0-8A7D-AAF9BFC2FE0A}"/>
              </a:ext>
            </a:extLst>
          </p:cNvPr>
          <p:cNvSpPr>
            <a:spLocks noGrp="1"/>
          </p:cNvSpPr>
          <p:nvPr>
            <p:ph type="sldNum" sz="quarter" idx="12"/>
          </p:nvPr>
        </p:nvSpPr>
        <p:spPr/>
        <p:txBody>
          <a:bodyPr/>
          <a:lstStyle/>
          <a:p>
            <a:fld id="{B6B84427-FC99-4C59-B911-0119A0632A1E}" type="slidenum">
              <a:rPr lang="en-GB" smtClean="0"/>
              <a:t>‹#›</a:t>
            </a:fld>
            <a:endParaRPr lang="en-GB"/>
          </a:p>
        </p:txBody>
      </p:sp>
    </p:spTree>
    <p:extLst>
      <p:ext uri="{BB962C8B-B14F-4D97-AF65-F5344CB8AC3E}">
        <p14:creationId xmlns:p14="http://schemas.microsoft.com/office/powerpoint/2010/main" val="3905901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A8CC5-20F6-4D68-8B00-33DC75FA99B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12C93A6-E05B-417A-8D6B-CA615853EF4F}"/>
              </a:ext>
            </a:extLst>
          </p:cNvPr>
          <p:cNvSpPr>
            <a:spLocks noGrp="1"/>
          </p:cNvSpPr>
          <p:nvPr>
            <p:ph type="dt" sz="half" idx="10"/>
          </p:nvPr>
        </p:nvSpPr>
        <p:spPr/>
        <p:txBody>
          <a:bodyPr/>
          <a:lstStyle/>
          <a:p>
            <a:fld id="{55B1129C-1C74-4790-9BC9-E9A916A09316}" type="datetimeFigureOut">
              <a:rPr lang="en-GB" smtClean="0"/>
              <a:t>11/06/2020</a:t>
            </a:fld>
            <a:endParaRPr lang="en-GB"/>
          </a:p>
        </p:txBody>
      </p:sp>
      <p:sp>
        <p:nvSpPr>
          <p:cNvPr id="4" name="Footer Placeholder 3">
            <a:extLst>
              <a:ext uri="{FF2B5EF4-FFF2-40B4-BE49-F238E27FC236}">
                <a16:creationId xmlns:a16="http://schemas.microsoft.com/office/drawing/2014/main" id="{21961A4B-8C47-48C3-800F-038C42321B5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458D76F-F187-4F35-9DD5-BB56D09A0D8D}"/>
              </a:ext>
            </a:extLst>
          </p:cNvPr>
          <p:cNvSpPr>
            <a:spLocks noGrp="1"/>
          </p:cNvSpPr>
          <p:nvPr>
            <p:ph type="sldNum" sz="quarter" idx="12"/>
          </p:nvPr>
        </p:nvSpPr>
        <p:spPr/>
        <p:txBody>
          <a:bodyPr/>
          <a:lstStyle/>
          <a:p>
            <a:fld id="{B6B84427-FC99-4C59-B911-0119A0632A1E}" type="slidenum">
              <a:rPr lang="en-GB" smtClean="0"/>
              <a:t>‹#›</a:t>
            </a:fld>
            <a:endParaRPr lang="en-GB"/>
          </a:p>
        </p:txBody>
      </p:sp>
    </p:spTree>
    <p:extLst>
      <p:ext uri="{BB962C8B-B14F-4D97-AF65-F5344CB8AC3E}">
        <p14:creationId xmlns:p14="http://schemas.microsoft.com/office/powerpoint/2010/main" val="2143364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4541FB-5F45-4DD0-981B-1A87A5314BEB}"/>
              </a:ext>
            </a:extLst>
          </p:cNvPr>
          <p:cNvSpPr>
            <a:spLocks noGrp="1"/>
          </p:cNvSpPr>
          <p:nvPr>
            <p:ph type="dt" sz="half" idx="10"/>
          </p:nvPr>
        </p:nvSpPr>
        <p:spPr/>
        <p:txBody>
          <a:bodyPr/>
          <a:lstStyle/>
          <a:p>
            <a:fld id="{55B1129C-1C74-4790-9BC9-E9A916A09316}" type="datetimeFigureOut">
              <a:rPr lang="en-GB" smtClean="0"/>
              <a:t>11/06/2020</a:t>
            </a:fld>
            <a:endParaRPr lang="en-GB"/>
          </a:p>
        </p:txBody>
      </p:sp>
      <p:sp>
        <p:nvSpPr>
          <p:cNvPr id="3" name="Footer Placeholder 2">
            <a:extLst>
              <a:ext uri="{FF2B5EF4-FFF2-40B4-BE49-F238E27FC236}">
                <a16:creationId xmlns:a16="http://schemas.microsoft.com/office/drawing/2014/main" id="{A1FC8D90-7B53-4AEA-8A82-B1ACAF9E158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9E0C393-ECAB-4299-BEA2-5A0DA7CFC3BA}"/>
              </a:ext>
            </a:extLst>
          </p:cNvPr>
          <p:cNvSpPr>
            <a:spLocks noGrp="1"/>
          </p:cNvSpPr>
          <p:nvPr>
            <p:ph type="sldNum" sz="quarter" idx="12"/>
          </p:nvPr>
        </p:nvSpPr>
        <p:spPr/>
        <p:txBody>
          <a:bodyPr/>
          <a:lstStyle/>
          <a:p>
            <a:fld id="{B6B84427-FC99-4C59-B911-0119A0632A1E}" type="slidenum">
              <a:rPr lang="en-GB" smtClean="0"/>
              <a:t>‹#›</a:t>
            </a:fld>
            <a:endParaRPr lang="en-GB"/>
          </a:p>
        </p:txBody>
      </p:sp>
    </p:spTree>
    <p:extLst>
      <p:ext uri="{BB962C8B-B14F-4D97-AF65-F5344CB8AC3E}">
        <p14:creationId xmlns:p14="http://schemas.microsoft.com/office/powerpoint/2010/main" val="4150219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6C25F-9F88-4DD8-ACD2-6FC1D90267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F8579C9-7BBE-4C90-81BD-D18467EE05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8044395-9672-416E-A758-E8D7C6DE12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AD20276-B963-495F-95DA-2FB9E30C952C}"/>
              </a:ext>
            </a:extLst>
          </p:cNvPr>
          <p:cNvSpPr>
            <a:spLocks noGrp="1"/>
          </p:cNvSpPr>
          <p:nvPr>
            <p:ph type="dt" sz="half" idx="10"/>
          </p:nvPr>
        </p:nvSpPr>
        <p:spPr/>
        <p:txBody>
          <a:bodyPr/>
          <a:lstStyle/>
          <a:p>
            <a:fld id="{55B1129C-1C74-4790-9BC9-E9A916A09316}" type="datetimeFigureOut">
              <a:rPr lang="en-GB" smtClean="0"/>
              <a:t>11/06/2020</a:t>
            </a:fld>
            <a:endParaRPr lang="en-GB"/>
          </a:p>
        </p:txBody>
      </p:sp>
      <p:sp>
        <p:nvSpPr>
          <p:cNvPr id="6" name="Footer Placeholder 5">
            <a:extLst>
              <a:ext uri="{FF2B5EF4-FFF2-40B4-BE49-F238E27FC236}">
                <a16:creationId xmlns:a16="http://schemas.microsoft.com/office/drawing/2014/main" id="{D96DF855-CB9A-4F6E-87A8-CCE976D8FE6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127C72-CB14-498A-915E-CDE91B22FF6E}"/>
              </a:ext>
            </a:extLst>
          </p:cNvPr>
          <p:cNvSpPr>
            <a:spLocks noGrp="1"/>
          </p:cNvSpPr>
          <p:nvPr>
            <p:ph type="sldNum" sz="quarter" idx="12"/>
          </p:nvPr>
        </p:nvSpPr>
        <p:spPr/>
        <p:txBody>
          <a:bodyPr/>
          <a:lstStyle/>
          <a:p>
            <a:fld id="{B6B84427-FC99-4C59-B911-0119A0632A1E}" type="slidenum">
              <a:rPr lang="en-GB" smtClean="0"/>
              <a:t>‹#›</a:t>
            </a:fld>
            <a:endParaRPr lang="en-GB"/>
          </a:p>
        </p:txBody>
      </p:sp>
    </p:spTree>
    <p:extLst>
      <p:ext uri="{BB962C8B-B14F-4D97-AF65-F5344CB8AC3E}">
        <p14:creationId xmlns:p14="http://schemas.microsoft.com/office/powerpoint/2010/main" val="2412909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A77CD-F920-4F38-AF62-C0724ED5E4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881BFD2-94E5-47C8-9A95-61C1424014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D904706-9498-4D28-888F-073339425F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CBDBF27-5E40-475B-825A-3B6E8C40ABBB}"/>
              </a:ext>
            </a:extLst>
          </p:cNvPr>
          <p:cNvSpPr>
            <a:spLocks noGrp="1"/>
          </p:cNvSpPr>
          <p:nvPr>
            <p:ph type="dt" sz="half" idx="10"/>
          </p:nvPr>
        </p:nvSpPr>
        <p:spPr/>
        <p:txBody>
          <a:bodyPr/>
          <a:lstStyle/>
          <a:p>
            <a:fld id="{55B1129C-1C74-4790-9BC9-E9A916A09316}" type="datetimeFigureOut">
              <a:rPr lang="en-GB" smtClean="0"/>
              <a:t>11/06/2020</a:t>
            </a:fld>
            <a:endParaRPr lang="en-GB"/>
          </a:p>
        </p:txBody>
      </p:sp>
      <p:sp>
        <p:nvSpPr>
          <p:cNvPr id="6" name="Footer Placeholder 5">
            <a:extLst>
              <a:ext uri="{FF2B5EF4-FFF2-40B4-BE49-F238E27FC236}">
                <a16:creationId xmlns:a16="http://schemas.microsoft.com/office/drawing/2014/main" id="{35D53A4C-7E26-4A97-AA4F-529655EF386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210CB9-BADB-44F8-B4C1-41347D6FD874}"/>
              </a:ext>
            </a:extLst>
          </p:cNvPr>
          <p:cNvSpPr>
            <a:spLocks noGrp="1"/>
          </p:cNvSpPr>
          <p:nvPr>
            <p:ph type="sldNum" sz="quarter" idx="12"/>
          </p:nvPr>
        </p:nvSpPr>
        <p:spPr/>
        <p:txBody>
          <a:bodyPr/>
          <a:lstStyle/>
          <a:p>
            <a:fld id="{B6B84427-FC99-4C59-B911-0119A0632A1E}" type="slidenum">
              <a:rPr lang="en-GB" smtClean="0"/>
              <a:t>‹#›</a:t>
            </a:fld>
            <a:endParaRPr lang="en-GB"/>
          </a:p>
        </p:txBody>
      </p:sp>
    </p:spTree>
    <p:extLst>
      <p:ext uri="{BB962C8B-B14F-4D97-AF65-F5344CB8AC3E}">
        <p14:creationId xmlns:p14="http://schemas.microsoft.com/office/powerpoint/2010/main" val="4237236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C0169E-188F-4707-AA21-EB2679B06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1CB78D0-90C5-41F1-93E2-9A043FAAEC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D8856C-23BC-4EE3-8E0D-358C29E105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1129C-1C74-4790-9BC9-E9A916A09316}" type="datetimeFigureOut">
              <a:rPr lang="en-GB" smtClean="0"/>
              <a:t>11/06/2020</a:t>
            </a:fld>
            <a:endParaRPr lang="en-GB"/>
          </a:p>
        </p:txBody>
      </p:sp>
      <p:sp>
        <p:nvSpPr>
          <p:cNvPr id="5" name="Footer Placeholder 4">
            <a:extLst>
              <a:ext uri="{FF2B5EF4-FFF2-40B4-BE49-F238E27FC236}">
                <a16:creationId xmlns:a16="http://schemas.microsoft.com/office/drawing/2014/main" id="{493ABEB7-6041-4598-8D26-A50F7D1322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44A970A-F7E2-4F71-822B-5A1390C7DD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B84427-FC99-4C59-B911-0119A0632A1E}" type="slidenum">
              <a:rPr lang="en-GB" smtClean="0"/>
              <a:t>‹#›</a:t>
            </a:fld>
            <a:endParaRPr lang="en-GB"/>
          </a:p>
        </p:txBody>
      </p:sp>
    </p:spTree>
    <p:extLst>
      <p:ext uri="{BB962C8B-B14F-4D97-AF65-F5344CB8AC3E}">
        <p14:creationId xmlns:p14="http://schemas.microsoft.com/office/powerpoint/2010/main" val="153309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youtube.com/watch?v=KtG6PaCW75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coca-cola.co.uk/about-us/mission-vision-and-values/"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B9EFF33-7DDD-478C-92FB-40E119D39BA2}"/>
              </a:ext>
            </a:extLst>
          </p:cNvPr>
          <p:cNvGraphicFramePr>
            <a:graphicFrameLocks noGrp="1"/>
          </p:cNvGraphicFramePr>
          <p:nvPr>
            <p:extLst>
              <p:ext uri="{D42A27DB-BD31-4B8C-83A1-F6EECF244321}">
                <p14:modId xmlns:p14="http://schemas.microsoft.com/office/powerpoint/2010/main" val="32846534"/>
              </p:ext>
            </p:extLst>
          </p:nvPr>
        </p:nvGraphicFramePr>
        <p:xfrm>
          <a:off x="743920" y="495946"/>
          <a:ext cx="10430358" cy="5796366"/>
        </p:xfrm>
        <a:graphic>
          <a:graphicData uri="http://schemas.openxmlformats.org/drawingml/2006/table">
            <a:tbl>
              <a:tblPr firstRow="1" firstCol="1" bandRow="1">
                <a:tableStyleId>{5C22544A-7EE6-4342-B048-85BDC9FD1C3A}</a:tableStyleId>
              </a:tblPr>
              <a:tblGrid>
                <a:gridCol w="2768076">
                  <a:extLst>
                    <a:ext uri="{9D8B030D-6E8A-4147-A177-3AD203B41FA5}">
                      <a16:colId xmlns:a16="http://schemas.microsoft.com/office/drawing/2014/main" val="3448484444"/>
                    </a:ext>
                  </a:extLst>
                </a:gridCol>
                <a:gridCol w="7662282">
                  <a:extLst>
                    <a:ext uri="{9D8B030D-6E8A-4147-A177-3AD203B41FA5}">
                      <a16:colId xmlns:a16="http://schemas.microsoft.com/office/drawing/2014/main" val="2519403522"/>
                    </a:ext>
                  </a:extLst>
                </a:gridCol>
              </a:tblGrid>
              <a:tr h="1059252">
                <a:tc>
                  <a:txBody>
                    <a:bodyPr/>
                    <a:lstStyle/>
                    <a:p>
                      <a:pPr marL="402590" indent="-6350">
                        <a:lnSpc>
                          <a:spcPct val="107000"/>
                        </a:lnSpc>
                        <a:spcAft>
                          <a:spcPts val="285"/>
                        </a:spcAft>
                      </a:pPr>
                      <a:r>
                        <a:rPr lang="en-GB" sz="1800" dirty="0">
                          <a:effectLst/>
                        </a:rPr>
                        <a:t>3.1.1 </a:t>
                      </a:r>
                    </a:p>
                    <a:p>
                      <a:pPr marL="402590" indent="-6350">
                        <a:lnSpc>
                          <a:spcPct val="107000"/>
                        </a:lnSpc>
                        <a:spcAft>
                          <a:spcPts val="0"/>
                        </a:spcAft>
                      </a:pPr>
                      <a:r>
                        <a:rPr lang="en-GB" sz="1800" dirty="0">
                          <a:effectLst/>
                        </a:rPr>
                        <a:t>Corporate objectives </a:t>
                      </a:r>
                      <a:endParaRPr lang="en-GB"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7945" marR="23495" marT="81280" marB="0">
                    <a:solidFill>
                      <a:srgbClr val="00B050"/>
                    </a:solidFill>
                  </a:tcPr>
                </a:tc>
                <a:tc>
                  <a:txBody>
                    <a:bodyPr/>
                    <a:lstStyle/>
                    <a:p>
                      <a:pPr marL="342900" lvl="0" indent="-342900" fontAlgn="base">
                        <a:lnSpc>
                          <a:spcPct val="106000"/>
                        </a:lnSpc>
                        <a:spcAft>
                          <a:spcPts val="435"/>
                        </a:spcAft>
                        <a:buClr>
                          <a:srgbClr val="000000"/>
                        </a:buClr>
                        <a:buSzPts val="1000"/>
                        <a:buFont typeface="+mj-lt"/>
                        <a:buAutoNum type="alphaLcParenR"/>
                      </a:pPr>
                      <a:r>
                        <a:rPr lang="en-GB" sz="1800" u="none" strike="noStrike" dirty="0">
                          <a:effectLst/>
                          <a:uFill>
                            <a:solidFill>
                              <a:srgbClr val="000000"/>
                            </a:solidFill>
                          </a:uFill>
                        </a:rPr>
                        <a:t>Development of corporate objectives from mission statement/corporate aims </a:t>
                      </a:r>
                    </a:p>
                    <a:p>
                      <a:pPr marL="342900" lvl="0" indent="-342900" fontAlgn="base">
                        <a:lnSpc>
                          <a:spcPct val="107000"/>
                        </a:lnSpc>
                        <a:spcAft>
                          <a:spcPts val="0"/>
                        </a:spcAft>
                        <a:buClr>
                          <a:srgbClr val="000000"/>
                        </a:buClr>
                        <a:buSzPts val="1000"/>
                        <a:buFont typeface="+mj-lt"/>
                        <a:buAutoNum type="alphaLcParenR"/>
                      </a:pPr>
                      <a:r>
                        <a:rPr lang="en-GB" sz="1800" u="none" strike="noStrike" dirty="0">
                          <a:effectLst/>
                          <a:uFill>
                            <a:solidFill>
                              <a:srgbClr val="000000"/>
                            </a:solidFill>
                          </a:uFill>
                        </a:rPr>
                        <a:t>Critical appraisal of mission statements/corporate aims </a:t>
                      </a:r>
                      <a:endParaRPr lang="en-GB" sz="1800" u="none" strike="noStrike" dirty="0">
                        <a:solidFill>
                          <a:srgbClr val="000000"/>
                        </a:solidFill>
                        <a:effectLst/>
                        <a:uFill>
                          <a:solidFill>
                            <a:srgbClr val="000000"/>
                          </a:solidFill>
                        </a:uFill>
                        <a:latin typeface="Verdana" panose="020B0604030504040204" pitchFamily="34" charset="0"/>
                        <a:ea typeface="Verdana" panose="020B0604030504040204" pitchFamily="34" charset="0"/>
                        <a:cs typeface="Verdana" panose="020B0604030504040204" pitchFamily="34" charset="0"/>
                      </a:endParaRPr>
                    </a:p>
                  </a:txBody>
                  <a:tcPr marL="67945" marR="23495" marT="81280" marB="0">
                    <a:solidFill>
                      <a:srgbClr val="00B050"/>
                    </a:solidFill>
                  </a:tcPr>
                </a:tc>
                <a:extLst>
                  <a:ext uri="{0D108BD9-81ED-4DB2-BD59-A6C34878D82A}">
                    <a16:rowId xmlns:a16="http://schemas.microsoft.com/office/drawing/2014/main" val="623545508"/>
                  </a:ext>
                </a:extLst>
              </a:tr>
              <a:tr h="2458371">
                <a:tc>
                  <a:txBody>
                    <a:bodyPr/>
                    <a:lstStyle/>
                    <a:p>
                      <a:pPr marL="402590" indent="-6350">
                        <a:lnSpc>
                          <a:spcPct val="107000"/>
                        </a:lnSpc>
                        <a:spcAft>
                          <a:spcPts val="285"/>
                        </a:spcAft>
                      </a:pPr>
                      <a:r>
                        <a:rPr lang="en-GB" sz="1800" dirty="0">
                          <a:solidFill>
                            <a:schemeClr val="tx1"/>
                          </a:solidFill>
                          <a:effectLst/>
                        </a:rPr>
                        <a:t>3.1.2 </a:t>
                      </a:r>
                    </a:p>
                    <a:p>
                      <a:pPr marL="402590" marR="1905" indent="-6350">
                        <a:lnSpc>
                          <a:spcPct val="107000"/>
                        </a:lnSpc>
                        <a:spcAft>
                          <a:spcPts val="0"/>
                        </a:spcAft>
                      </a:pPr>
                      <a:r>
                        <a:rPr lang="en-GB" sz="1800" dirty="0">
                          <a:solidFill>
                            <a:schemeClr val="tx1"/>
                          </a:solidFill>
                          <a:effectLst/>
                        </a:rPr>
                        <a:t>Theories of corporate strategy </a:t>
                      </a:r>
                      <a:endParaRPr lang="en-GB" sz="18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7945" marR="23495" marT="81280" marB="0">
                    <a:solidFill>
                      <a:schemeClr val="bg1">
                        <a:lumMod val="95000"/>
                      </a:schemeClr>
                    </a:solidFill>
                  </a:tcPr>
                </a:tc>
                <a:tc>
                  <a:txBody>
                    <a:bodyPr/>
                    <a:lstStyle/>
                    <a:p>
                      <a:pPr marL="342900" lvl="0" indent="-342900" fontAlgn="base">
                        <a:lnSpc>
                          <a:spcPct val="107000"/>
                        </a:lnSpc>
                        <a:spcAft>
                          <a:spcPts val="420"/>
                        </a:spcAft>
                        <a:buClr>
                          <a:srgbClr val="000000"/>
                        </a:buClr>
                        <a:buSzPts val="1000"/>
                        <a:buFont typeface="+mj-lt"/>
                        <a:buAutoNum type="alphaLcParenR"/>
                      </a:pPr>
                      <a:r>
                        <a:rPr lang="en-GB" sz="1800" u="none" strike="noStrike" dirty="0">
                          <a:effectLst/>
                          <a:uFill>
                            <a:solidFill>
                              <a:srgbClr val="000000"/>
                            </a:solidFill>
                          </a:uFill>
                        </a:rPr>
                        <a:t>Development of corporate strategy: </a:t>
                      </a:r>
                    </a:p>
                    <a:p>
                      <a:pPr marL="227965" marR="1938020" indent="-6350">
                        <a:lnSpc>
                          <a:spcPct val="149000"/>
                        </a:lnSpc>
                        <a:spcAft>
                          <a:spcPts val="0"/>
                        </a:spcAft>
                      </a:pPr>
                      <a:r>
                        <a:rPr lang="en-GB" sz="1800" dirty="0">
                          <a:effectLst/>
                        </a:rPr>
                        <a:t>o Ansoff’s Matrix o Porter’s Strategic Matrix </a:t>
                      </a:r>
                    </a:p>
                    <a:p>
                      <a:pPr marL="342900" lvl="0" indent="-342900" fontAlgn="base">
                        <a:lnSpc>
                          <a:spcPct val="107000"/>
                        </a:lnSpc>
                        <a:spcAft>
                          <a:spcPts val="425"/>
                        </a:spcAft>
                        <a:buClr>
                          <a:srgbClr val="000000"/>
                        </a:buClr>
                        <a:buSzPts val="1000"/>
                        <a:buFont typeface="+mj-lt"/>
                        <a:buAutoNum type="alphaLcParenR"/>
                      </a:pPr>
                      <a:r>
                        <a:rPr lang="en-GB" sz="1800" u="none" strike="noStrike" dirty="0">
                          <a:effectLst/>
                          <a:uFill>
                            <a:solidFill>
                              <a:srgbClr val="000000"/>
                            </a:solidFill>
                          </a:uFill>
                        </a:rPr>
                        <a:t>Aim of portfolio analysis </a:t>
                      </a:r>
                    </a:p>
                    <a:p>
                      <a:pPr marL="342900" lvl="0" indent="-342900" fontAlgn="base">
                        <a:lnSpc>
                          <a:spcPct val="106000"/>
                        </a:lnSpc>
                        <a:spcAft>
                          <a:spcPts val="435"/>
                        </a:spcAft>
                        <a:buClr>
                          <a:srgbClr val="000000"/>
                        </a:buClr>
                        <a:buSzPts val="1000"/>
                        <a:buFont typeface="+mj-lt"/>
                        <a:buAutoNum type="alphaLcParenR"/>
                      </a:pPr>
                      <a:r>
                        <a:rPr lang="en-GB" sz="1800" u="none" strike="noStrike" dirty="0">
                          <a:effectLst/>
                          <a:uFill>
                            <a:solidFill>
                              <a:srgbClr val="000000"/>
                            </a:solidFill>
                          </a:uFill>
                        </a:rPr>
                        <a:t>Achieving competitive advantage through distinctive capabilities </a:t>
                      </a:r>
                    </a:p>
                    <a:p>
                      <a:pPr marL="342900" lvl="0" indent="-342900" fontAlgn="base">
                        <a:lnSpc>
                          <a:spcPct val="107000"/>
                        </a:lnSpc>
                        <a:spcAft>
                          <a:spcPts val="0"/>
                        </a:spcAft>
                        <a:buClr>
                          <a:srgbClr val="000000"/>
                        </a:buClr>
                        <a:buSzPts val="1000"/>
                        <a:buFont typeface="+mj-lt"/>
                        <a:buAutoNum type="alphaLcParenR"/>
                      </a:pPr>
                      <a:r>
                        <a:rPr lang="en-GB" sz="1800" u="none" strike="noStrike" dirty="0">
                          <a:effectLst/>
                          <a:uFill>
                            <a:solidFill>
                              <a:srgbClr val="000000"/>
                            </a:solidFill>
                          </a:uFill>
                        </a:rPr>
                        <a:t>Effect of strategic and tactical decisions on human, physical, and financial resources </a:t>
                      </a:r>
                      <a:endParaRPr lang="en-GB" sz="1800" u="none" strike="noStrike" dirty="0">
                        <a:solidFill>
                          <a:srgbClr val="000000"/>
                        </a:solidFill>
                        <a:effectLst/>
                        <a:uFill>
                          <a:solidFill>
                            <a:srgbClr val="000000"/>
                          </a:solidFill>
                        </a:uFill>
                        <a:latin typeface="Verdana" panose="020B0604030504040204" pitchFamily="34" charset="0"/>
                        <a:ea typeface="Verdana" panose="020B0604030504040204" pitchFamily="34" charset="0"/>
                        <a:cs typeface="Verdana" panose="020B0604030504040204" pitchFamily="34" charset="0"/>
                      </a:endParaRPr>
                    </a:p>
                  </a:txBody>
                  <a:tcPr marL="67945" marR="23495" marT="81280" marB="0">
                    <a:solidFill>
                      <a:schemeClr val="bg1">
                        <a:lumMod val="95000"/>
                      </a:schemeClr>
                    </a:solidFill>
                  </a:tcPr>
                </a:tc>
                <a:extLst>
                  <a:ext uri="{0D108BD9-81ED-4DB2-BD59-A6C34878D82A}">
                    <a16:rowId xmlns:a16="http://schemas.microsoft.com/office/drawing/2014/main" val="825056139"/>
                  </a:ext>
                </a:extLst>
              </a:tr>
              <a:tr h="1008813">
                <a:tc>
                  <a:txBody>
                    <a:bodyPr/>
                    <a:lstStyle/>
                    <a:p>
                      <a:pPr marL="402590" indent="-6350">
                        <a:lnSpc>
                          <a:spcPct val="107000"/>
                        </a:lnSpc>
                        <a:spcAft>
                          <a:spcPts val="285"/>
                        </a:spcAft>
                      </a:pPr>
                      <a:r>
                        <a:rPr lang="en-GB" sz="1800" dirty="0">
                          <a:solidFill>
                            <a:schemeClr val="tx1"/>
                          </a:solidFill>
                          <a:effectLst/>
                        </a:rPr>
                        <a:t>3.1.3 </a:t>
                      </a:r>
                    </a:p>
                    <a:p>
                      <a:pPr marL="402590" indent="-6350">
                        <a:lnSpc>
                          <a:spcPct val="107000"/>
                        </a:lnSpc>
                        <a:spcAft>
                          <a:spcPts val="0"/>
                        </a:spcAft>
                      </a:pPr>
                      <a:r>
                        <a:rPr lang="en-GB" sz="1800" dirty="0">
                          <a:solidFill>
                            <a:schemeClr val="tx1"/>
                          </a:solidFill>
                          <a:effectLst/>
                        </a:rPr>
                        <a:t>SWOT analysis </a:t>
                      </a:r>
                      <a:endParaRPr lang="en-GB" sz="18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7945" marR="23495" marT="81280" marB="0">
                    <a:solidFill>
                      <a:schemeClr val="bg1">
                        <a:lumMod val="95000"/>
                      </a:schemeClr>
                    </a:solidFill>
                  </a:tcPr>
                </a:tc>
                <a:tc>
                  <a:txBody>
                    <a:bodyPr/>
                    <a:lstStyle/>
                    <a:p>
                      <a:pPr marL="227965" marR="245745" indent="-227330" algn="just">
                        <a:lnSpc>
                          <a:spcPct val="107000"/>
                        </a:lnSpc>
                        <a:spcAft>
                          <a:spcPts val="0"/>
                        </a:spcAft>
                      </a:pPr>
                      <a:r>
                        <a:rPr lang="en-GB" sz="1800" dirty="0">
                          <a:effectLst/>
                        </a:rPr>
                        <a:t>a) SWOT analysis o internal considerations: strengths and weaknesses o external considerations: opportunities and threats </a:t>
                      </a:r>
                      <a:endParaRPr lang="en-GB" sz="18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67945" marR="23495" marT="81280" marB="0">
                    <a:solidFill>
                      <a:schemeClr val="bg1">
                        <a:lumMod val="95000"/>
                      </a:schemeClr>
                    </a:solidFill>
                  </a:tcPr>
                </a:tc>
                <a:extLst>
                  <a:ext uri="{0D108BD9-81ED-4DB2-BD59-A6C34878D82A}">
                    <a16:rowId xmlns:a16="http://schemas.microsoft.com/office/drawing/2014/main" val="933793307"/>
                  </a:ext>
                </a:extLst>
              </a:tr>
              <a:tr h="1269930">
                <a:tc>
                  <a:txBody>
                    <a:bodyPr/>
                    <a:lstStyle/>
                    <a:p>
                      <a:pPr marL="402590" indent="-6350">
                        <a:lnSpc>
                          <a:spcPct val="107000"/>
                        </a:lnSpc>
                        <a:spcAft>
                          <a:spcPts val="285"/>
                        </a:spcAft>
                      </a:pPr>
                      <a:r>
                        <a:rPr lang="en-GB" sz="1800" dirty="0">
                          <a:solidFill>
                            <a:schemeClr val="tx1"/>
                          </a:solidFill>
                          <a:effectLst/>
                        </a:rPr>
                        <a:t>3.1.4 </a:t>
                      </a:r>
                    </a:p>
                    <a:p>
                      <a:pPr marL="402590" indent="-6350">
                        <a:lnSpc>
                          <a:spcPct val="107000"/>
                        </a:lnSpc>
                        <a:spcAft>
                          <a:spcPts val="0"/>
                        </a:spcAft>
                      </a:pPr>
                      <a:r>
                        <a:rPr lang="en-GB" sz="1800" dirty="0">
                          <a:solidFill>
                            <a:schemeClr val="tx1"/>
                          </a:solidFill>
                          <a:effectLst/>
                        </a:rPr>
                        <a:t>Impact of external influences </a:t>
                      </a:r>
                      <a:endParaRPr lang="en-GB" sz="18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7945" marR="23495" marT="81280" marB="0">
                    <a:solidFill>
                      <a:schemeClr val="bg1">
                        <a:lumMod val="95000"/>
                      </a:schemeClr>
                    </a:solidFill>
                  </a:tcPr>
                </a:tc>
                <a:tc>
                  <a:txBody>
                    <a:bodyPr/>
                    <a:lstStyle/>
                    <a:p>
                      <a:pPr marL="342900" lvl="0" indent="-342900" fontAlgn="base">
                        <a:lnSpc>
                          <a:spcPct val="106000"/>
                        </a:lnSpc>
                        <a:spcAft>
                          <a:spcPts val="440"/>
                        </a:spcAft>
                        <a:buClr>
                          <a:srgbClr val="000000"/>
                        </a:buClr>
                        <a:buSzPts val="1000"/>
                        <a:buFont typeface="+mj-lt"/>
                        <a:buAutoNum type="alphaLcParenR"/>
                      </a:pPr>
                      <a:r>
                        <a:rPr lang="en-GB" sz="1800" u="none" strike="noStrike" dirty="0">
                          <a:effectLst/>
                          <a:uFill>
                            <a:solidFill>
                              <a:srgbClr val="000000"/>
                            </a:solidFill>
                          </a:uFill>
                        </a:rPr>
                        <a:t>PESTLE (political, economic, social, technological, legal and environmental) </a:t>
                      </a:r>
                    </a:p>
                    <a:p>
                      <a:pPr marL="342900" lvl="0" indent="-342900" fontAlgn="base">
                        <a:lnSpc>
                          <a:spcPct val="107000"/>
                        </a:lnSpc>
                        <a:spcAft>
                          <a:spcPts val="420"/>
                        </a:spcAft>
                        <a:buClr>
                          <a:srgbClr val="000000"/>
                        </a:buClr>
                        <a:buSzPts val="1000"/>
                        <a:buFont typeface="+mj-lt"/>
                        <a:buAutoNum type="alphaLcParenR"/>
                      </a:pPr>
                      <a:r>
                        <a:rPr lang="en-GB" sz="1800" u="none" strike="noStrike" dirty="0">
                          <a:effectLst/>
                          <a:uFill>
                            <a:solidFill>
                              <a:srgbClr val="000000"/>
                            </a:solidFill>
                          </a:uFill>
                        </a:rPr>
                        <a:t>The changing competitive environment </a:t>
                      </a:r>
                    </a:p>
                    <a:p>
                      <a:pPr marL="342900" lvl="0" indent="-342900" fontAlgn="base">
                        <a:lnSpc>
                          <a:spcPct val="107000"/>
                        </a:lnSpc>
                        <a:spcAft>
                          <a:spcPts val="0"/>
                        </a:spcAft>
                        <a:buClr>
                          <a:srgbClr val="000000"/>
                        </a:buClr>
                        <a:buSzPts val="1000"/>
                        <a:buFont typeface="+mj-lt"/>
                        <a:buAutoNum type="alphaLcParenR"/>
                      </a:pPr>
                      <a:r>
                        <a:rPr lang="en-GB" sz="1800" u="none" strike="noStrike" dirty="0">
                          <a:effectLst/>
                          <a:uFill>
                            <a:solidFill>
                              <a:srgbClr val="000000"/>
                            </a:solidFill>
                          </a:uFill>
                        </a:rPr>
                        <a:t>Porter’s Five Forces </a:t>
                      </a:r>
                      <a:endParaRPr lang="en-GB" sz="1800" u="none" strike="noStrike" dirty="0">
                        <a:solidFill>
                          <a:srgbClr val="000000"/>
                        </a:solidFill>
                        <a:effectLst/>
                        <a:uFill>
                          <a:solidFill>
                            <a:srgbClr val="000000"/>
                          </a:solidFill>
                        </a:uFill>
                        <a:latin typeface="Verdana" panose="020B0604030504040204" pitchFamily="34" charset="0"/>
                        <a:ea typeface="Verdana" panose="020B0604030504040204" pitchFamily="34" charset="0"/>
                        <a:cs typeface="Verdana" panose="020B0604030504040204" pitchFamily="34" charset="0"/>
                      </a:endParaRPr>
                    </a:p>
                  </a:txBody>
                  <a:tcPr marL="67945" marR="23495" marT="81280" marB="0">
                    <a:solidFill>
                      <a:schemeClr val="bg1">
                        <a:lumMod val="95000"/>
                      </a:schemeClr>
                    </a:solidFill>
                  </a:tcPr>
                </a:tc>
                <a:extLst>
                  <a:ext uri="{0D108BD9-81ED-4DB2-BD59-A6C34878D82A}">
                    <a16:rowId xmlns:a16="http://schemas.microsoft.com/office/drawing/2014/main" val="1531190443"/>
                  </a:ext>
                </a:extLst>
              </a:tr>
            </a:tbl>
          </a:graphicData>
        </a:graphic>
      </p:graphicFrame>
    </p:spTree>
    <p:extLst>
      <p:ext uri="{BB962C8B-B14F-4D97-AF65-F5344CB8AC3E}">
        <p14:creationId xmlns:p14="http://schemas.microsoft.com/office/powerpoint/2010/main" val="1035649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lstStyle/>
          <a:p>
            <a:r>
              <a:rPr lang="en-GB" dirty="0"/>
              <a:t>Corporate objectives</a:t>
            </a:r>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r>
              <a:rPr lang="en-GB" dirty="0"/>
              <a:t>Corporate objectives should flow from the mission statement and corporate vision</a:t>
            </a:r>
          </a:p>
          <a:p>
            <a:r>
              <a:rPr lang="en-GB" dirty="0"/>
              <a:t>Usually set by senior management for the whole company</a:t>
            </a:r>
          </a:p>
          <a:p>
            <a:r>
              <a:rPr lang="en-GB" dirty="0"/>
              <a:t>Aimed at satisfying the shareholders so may be related to profit or dividends:</a:t>
            </a:r>
          </a:p>
          <a:p>
            <a:pPr lvl="1"/>
            <a:r>
              <a:rPr lang="en-GB" dirty="0"/>
              <a:t>Increase operating profit 4% over the next 24 months</a:t>
            </a:r>
          </a:p>
          <a:p>
            <a:pPr lvl="1"/>
            <a:r>
              <a:rPr lang="en-GB" dirty="0"/>
              <a:t>Increase dividends by 2% over the next three years</a:t>
            </a:r>
          </a:p>
          <a:p>
            <a:endParaRPr lang="en-GB" dirty="0"/>
          </a:p>
        </p:txBody>
      </p:sp>
    </p:spTree>
    <p:extLst>
      <p:ext uri="{BB962C8B-B14F-4D97-AF65-F5344CB8AC3E}">
        <p14:creationId xmlns:p14="http://schemas.microsoft.com/office/powerpoint/2010/main" val="3561145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552" y="0"/>
            <a:ext cx="8229600" cy="1143000"/>
          </a:xfrm>
        </p:spPr>
        <p:txBody>
          <a:bodyPr/>
          <a:lstStyle/>
          <a:p>
            <a:r>
              <a:rPr lang="en-GB" dirty="0"/>
              <a:t>Department functional objectives</a:t>
            </a:r>
          </a:p>
        </p:txBody>
      </p:sp>
      <p:sp>
        <p:nvSpPr>
          <p:cNvPr id="3" name="Content Placeholder 2"/>
          <p:cNvSpPr>
            <a:spLocks noGrp="1"/>
          </p:cNvSpPr>
          <p:nvPr>
            <p:ph idx="1"/>
          </p:nvPr>
        </p:nvSpPr>
        <p:spPr>
          <a:xfrm>
            <a:off x="1919536" y="980728"/>
            <a:ext cx="8229600" cy="2188840"/>
          </a:xfrm>
        </p:spPr>
        <p:style>
          <a:lnRef idx="2">
            <a:schemeClr val="accent4"/>
          </a:lnRef>
          <a:fillRef idx="1">
            <a:schemeClr val="lt1"/>
          </a:fillRef>
          <a:effectRef idx="0">
            <a:schemeClr val="accent4"/>
          </a:effectRef>
          <a:fontRef idx="minor">
            <a:schemeClr val="dk1"/>
          </a:fontRef>
        </p:style>
        <p:txBody>
          <a:bodyPr>
            <a:normAutofit fontScale="62500" lnSpcReduction="20000"/>
          </a:bodyPr>
          <a:lstStyle/>
          <a:p>
            <a:r>
              <a:rPr lang="en-GB" dirty="0"/>
              <a:t>In most businesses they divide up the work into departments or functions; sales, marketing, human resources, operations and finance</a:t>
            </a:r>
          </a:p>
          <a:p>
            <a:r>
              <a:rPr lang="en-GB" dirty="0"/>
              <a:t>Each department will set their own objectives which should flow from the corporate objectives</a:t>
            </a:r>
          </a:p>
          <a:p>
            <a:r>
              <a:rPr lang="en-GB" dirty="0"/>
              <a:t>For example the marketing department may aim to increase sales 3% each quarter, or increase sales revenue 2% each year</a:t>
            </a:r>
          </a:p>
          <a:p>
            <a:r>
              <a:rPr lang="en-GB" dirty="0"/>
              <a:t>This will help the business to achieve its corporate objectives of more dividends for the shareholders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5495" y="3449220"/>
            <a:ext cx="6867525"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2204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796" y="297791"/>
            <a:ext cx="11018003" cy="1504708"/>
          </a:xfrm>
        </p:spPr>
        <p:style>
          <a:lnRef idx="2">
            <a:schemeClr val="accent4"/>
          </a:lnRef>
          <a:fillRef idx="1">
            <a:schemeClr val="lt1"/>
          </a:fillRef>
          <a:effectRef idx="0">
            <a:schemeClr val="accent4"/>
          </a:effectRef>
          <a:fontRef idx="minor">
            <a:schemeClr val="dk1"/>
          </a:fontRef>
        </p:style>
        <p:txBody>
          <a:bodyPr>
            <a:normAutofit fontScale="90000"/>
          </a:bodyPr>
          <a:lstStyle/>
          <a:p>
            <a:pPr algn="ctr"/>
            <a:r>
              <a:rPr lang="en-GB" dirty="0"/>
              <a:t>SMART objectives  </a:t>
            </a:r>
            <a:br>
              <a:rPr lang="en-GB" dirty="0"/>
            </a:br>
            <a:r>
              <a:rPr lang="en-GB" dirty="0"/>
              <a:t>(Companies try and make their department objectives SMART) </a:t>
            </a:r>
          </a:p>
        </p:txBody>
      </p:sp>
      <p:sp>
        <p:nvSpPr>
          <p:cNvPr id="3" name="Content Placeholder 2"/>
          <p:cNvSpPr>
            <a:spLocks noGrp="1"/>
          </p:cNvSpPr>
          <p:nvPr>
            <p:ph idx="1"/>
          </p:nvPr>
        </p:nvSpPr>
        <p:spPr/>
        <p:style>
          <a:lnRef idx="2">
            <a:schemeClr val="accent6"/>
          </a:lnRef>
          <a:fillRef idx="1">
            <a:schemeClr val="lt1"/>
          </a:fillRef>
          <a:effectRef idx="0">
            <a:schemeClr val="accent6"/>
          </a:effectRef>
          <a:fontRef idx="minor">
            <a:schemeClr val="dk1"/>
          </a:fontRef>
        </p:style>
        <p:txBody>
          <a:bodyPr>
            <a:normAutofit lnSpcReduction="10000"/>
          </a:bodyPr>
          <a:lstStyle/>
          <a:p>
            <a:endParaRPr lang="en-GB" b="1" dirty="0">
              <a:solidFill>
                <a:srgbClr val="FF0000"/>
              </a:solidFill>
            </a:endParaRPr>
          </a:p>
          <a:p>
            <a:r>
              <a:rPr lang="en-GB" b="1" dirty="0">
                <a:solidFill>
                  <a:srgbClr val="FF0000"/>
                </a:solidFill>
              </a:rPr>
              <a:t>Specific</a:t>
            </a:r>
            <a:r>
              <a:rPr lang="en-GB" dirty="0"/>
              <a:t>;  This means there must be a clear definition, often including a number</a:t>
            </a:r>
          </a:p>
          <a:p>
            <a:r>
              <a:rPr lang="en-GB" b="1" dirty="0">
                <a:solidFill>
                  <a:srgbClr val="00B0F0"/>
                </a:solidFill>
              </a:rPr>
              <a:t>Measurable</a:t>
            </a:r>
            <a:r>
              <a:rPr lang="en-GB" dirty="0"/>
              <a:t>;  This means the achievement can be checked</a:t>
            </a:r>
          </a:p>
          <a:p>
            <a:r>
              <a:rPr lang="en-GB" b="1" dirty="0">
                <a:solidFill>
                  <a:srgbClr val="00B050"/>
                </a:solidFill>
              </a:rPr>
              <a:t>Achievable</a:t>
            </a:r>
            <a:r>
              <a:rPr lang="en-GB" dirty="0"/>
              <a:t>;  This means you can achieve your target but you may need to stretch yourself</a:t>
            </a:r>
          </a:p>
          <a:p>
            <a:r>
              <a:rPr lang="en-GB" altLang="en-US" sz="3600" b="1" dirty="0">
                <a:solidFill>
                  <a:srgbClr val="FFC000"/>
                </a:solidFill>
              </a:rPr>
              <a:t>R</a:t>
            </a:r>
            <a:r>
              <a:rPr lang="en-GB" altLang="en-US" b="1" dirty="0">
                <a:solidFill>
                  <a:srgbClr val="FFC000"/>
                </a:solidFill>
              </a:rPr>
              <a:t>ealistic</a:t>
            </a:r>
            <a:r>
              <a:rPr lang="en-GB" altLang="en-US" dirty="0"/>
              <a:t>; This means that the target should sensible so that you can  achieve it	</a:t>
            </a:r>
          </a:p>
          <a:p>
            <a:r>
              <a:rPr lang="en-GB" altLang="en-US" sz="3600" b="1" dirty="0">
                <a:solidFill>
                  <a:srgbClr val="7030A0"/>
                </a:solidFill>
              </a:rPr>
              <a:t>T</a:t>
            </a:r>
            <a:r>
              <a:rPr lang="en-GB" altLang="en-US" b="1" dirty="0">
                <a:solidFill>
                  <a:srgbClr val="7030A0"/>
                </a:solidFill>
              </a:rPr>
              <a:t>ime-related</a:t>
            </a:r>
            <a:r>
              <a:rPr lang="en-GB" altLang="en-US" sz="3600" dirty="0"/>
              <a:t>;</a:t>
            </a:r>
            <a:r>
              <a:rPr lang="en-GB" altLang="en-US" dirty="0"/>
              <a:t>  this means setting a date for achievement or review </a:t>
            </a:r>
          </a:p>
          <a:p>
            <a:pPr marL="0" indent="0">
              <a:buNone/>
            </a:pPr>
            <a:endParaRPr lang="en-GB" dirty="0"/>
          </a:p>
          <a:p>
            <a:endParaRPr lang="en-GB" dirty="0"/>
          </a:p>
        </p:txBody>
      </p:sp>
      <p:sp>
        <p:nvSpPr>
          <p:cNvPr id="5" name="TextBox 4"/>
          <p:cNvSpPr txBox="1"/>
          <p:nvPr/>
        </p:nvSpPr>
        <p:spPr>
          <a:xfrm>
            <a:off x="1991544" y="6200089"/>
            <a:ext cx="8610562" cy="646331"/>
          </a:xfrm>
          <a:prstGeom prst="rect">
            <a:avLst/>
          </a:prstGeom>
          <a:noFill/>
        </p:spPr>
        <p:txBody>
          <a:bodyPr wrap="none" rtlCol="0">
            <a:spAutoFit/>
          </a:bodyPr>
          <a:lstStyle/>
          <a:p>
            <a:r>
              <a:rPr lang="en-US" altLang="en-US" dirty="0"/>
              <a:t>To achieve a 30% share of the total sales in the children’s  clothing market within five years</a:t>
            </a:r>
          </a:p>
          <a:p>
            <a:endParaRPr lang="en-GB" dirty="0"/>
          </a:p>
        </p:txBody>
      </p:sp>
    </p:spTree>
    <p:extLst>
      <p:ext uri="{BB962C8B-B14F-4D97-AF65-F5344CB8AC3E}">
        <p14:creationId xmlns:p14="http://schemas.microsoft.com/office/powerpoint/2010/main" val="3937620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lnSpc>
                <a:spcPct val="100000"/>
              </a:lnSpc>
              <a:defRPr/>
            </a:pPr>
            <a:r>
              <a:rPr lang="en-GB" sz="4400" dirty="0"/>
              <a:t>Critical appraisal of mission statements/corporate aims</a:t>
            </a:r>
            <a:endParaRPr lang="en-GB" dirty="0">
              <a:effectLst/>
            </a:endParaRPr>
          </a:p>
          <a:p>
            <a:endParaRPr lang="en-GB" dirty="0"/>
          </a:p>
        </p:txBody>
      </p:sp>
      <p:sp>
        <p:nvSpPr>
          <p:cNvPr id="4" name="Text Placeholder 3"/>
          <p:cNvSpPr>
            <a:spLocks noGrp="1"/>
          </p:cNvSpPr>
          <p:nvPr>
            <p:ph type="body" idx="1"/>
          </p:nvPr>
        </p:nvSpPr>
        <p:spPr/>
        <p:txBody>
          <a:bodyPr/>
          <a:lstStyle/>
          <a:p>
            <a:endParaRPr lang="en-GB"/>
          </a:p>
        </p:txBody>
      </p:sp>
    </p:spTree>
    <p:extLst>
      <p:ext uri="{BB962C8B-B14F-4D97-AF65-F5344CB8AC3E}">
        <p14:creationId xmlns:p14="http://schemas.microsoft.com/office/powerpoint/2010/main" val="2427615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8229600" cy="418058"/>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GB" dirty="0"/>
              <a:t>Example of mission statement</a:t>
            </a:r>
          </a:p>
        </p:txBody>
      </p:sp>
      <p:sp>
        <p:nvSpPr>
          <p:cNvPr id="5" name="Content Placeholder 4"/>
          <p:cNvSpPr>
            <a:spLocks noGrp="1"/>
          </p:cNvSpPr>
          <p:nvPr>
            <p:ph idx="1"/>
          </p:nvPr>
        </p:nvSpPr>
        <p:spPr>
          <a:xfrm>
            <a:off x="328266" y="1282750"/>
            <a:ext cx="8507288" cy="5328592"/>
          </a:xfrm>
        </p:spPr>
        <p:style>
          <a:lnRef idx="2">
            <a:schemeClr val="accent4"/>
          </a:lnRef>
          <a:fillRef idx="1">
            <a:schemeClr val="lt1"/>
          </a:fillRef>
          <a:effectRef idx="0">
            <a:schemeClr val="accent4"/>
          </a:effectRef>
          <a:fontRef idx="minor">
            <a:schemeClr val="dk1"/>
          </a:fontRef>
        </p:style>
        <p:txBody>
          <a:bodyPr>
            <a:normAutofit fontScale="55000" lnSpcReduction="20000"/>
          </a:bodyPr>
          <a:lstStyle/>
          <a:p>
            <a:pPr marL="0" indent="0">
              <a:buNone/>
            </a:pPr>
            <a:r>
              <a:rPr lang="en-GB" dirty="0"/>
              <a:t>O2VISION</a:t>
            </a:r>
          </a:p>
          <a:p>
            <a:r>
              <a:rPr lang="en-GB" dirty="0"/>
              <a:t>To establish a global knowledge sharing network that will change the world of communications forever.</a:t>
            </a:r>
          </a:p>
          <a:p>
            <a:pPr marL="0" indent="0">
              <a:buNone/>
            </a:pPr>
            <a:r>
              <a:rPr lang="en-GB" dirty="0"/>
              <a:t> O2MISSION</a:t>
            </a:r>
          </a:p>
          <a:p>
            <a:r>
              <a:rPr lang="en-GB" dirty="0"/>
              <a:t>To establish the O2 World Academy to make the practice of innovation available for everyone</a:t>
            </a:r>
          </a:p>
          <a:p>
            <a:r>
              <a:rPr lang="en-GB" dirty="0"/>
              <a:t>To establish the O2 Café to house the academy and provide the world with an inspiring creative environment</a:t>
            </a:r>
          </a:p>
          <a:p>
            <a:r>
              <a:rPr lang="en-GB" dirty="0"/>
              <a:t>To promote talent, hiring fresh minded people with a bright creative flair to be nurtured and developed</a:t>
            </a:r>
          </a:p>
          <a:p>
            <a:r>
              <a:rPr lang="en-GB" dirty="0"/>
              <a:t>To develop creative communications strategies based on an extensive understanding of the consumer through our concept ‘know your market first”</a:t>
            </a:r>
          </a:p>
          <a:p>
            <a:r>
              <a:rPr lang="en-GB" dirty="0"/>
              <a:t>To lead our clients and partners in the market by reaching collaborative, researched solutions that work, creating instant recognition and a compelling call for action</a:t>
            </a:r>
          </a:p>
          <a:p>
            <a:r>
              <a:rPr lang="en-GB" dirty="0"/>
              <a:t>To put the consumer at the heart of our strategies, creating consumer based concepts that push the limits of traditional communications</a:t>
            </a:r>
          </a:p>
          <a:p>
            <a:r>
              <a:rPr lang="en-GB" dirty="0"/>
              <a:t>To provide our team members a positive and inspiring creative environment, a place where they enjoy being, where they feel fulfilled, that encourages professional development and gives rise to creative ingenuity</a:t>
            </a:r>
          </a:p>
          <a:p>
            <a:r>
              <a:rPr lang="en-GB" dirty="0"/>
              <a:t>To establish a multidisciplinary communications network and to be the first network to grow globally from the GCC</a:t>
            </a:r>
          </a:p>
        </p:txBody>
      </p:sp>
      <p:sp>
        <p:nvSpPr>
          <p:cNvPr id="6" name="7-Point Star 5"/>
          <p:cNvSpPr/>
          <p:nvPr/>
        </p:nvSpPr>
        <p:spPr>
          <a:xfrm>
            <a:off x="8373761" y="0"/>
            <a:ext cx="3975719" cy="3611105"/>
          </a:xfrm>
          <a:prstGeom prst="star7">
            <a:avLst/>
          </a:prstGeom>
          <a:ln>
            <a:solidFill>
              <a:srgbClr val="FF0000"/>
            </a:solidFill>
          </a:ln>
          <a:scene3d>
            <a:camera prst="orthographicFront"/>
            <a:lightRig rig="threePt" dir="t"/>
          </a:scene3d>
          <a:sp3d>
            <a:bevelT prst="angle"/>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800" dirty="0"/>
              <a:t>What is the purpose of this mission statement?</a:t>
            </a:r>
          </a:p>
        </p:txBody>
      </p:sp>
      <p:sp>
        <p:nvSpPr>
          <p:cNvPr id="7" name="7-Point Star 6"/>
          <p:cNvSpPr/>
          <p:nvPr/>
        </p:nvSpPr>
        <p:spPr>
          <a:xfrm>
            <a:off x="8597970" y="3429000"/>
            <a:ext cx="3751510" cy="3262393"/>
          </a:xfrm>
          <a:prstGeom prst="star7">
            <a:avLst/>
          </a:prstGeom>
          <a:ln>
            <a:solidFill>
              <a:srgbClr val="FF0000"/>
            </a:solidFill>
          </a:ln>
          <a:scene3d>
            <a:camera prst="orthographicFront"/>
            <a:lightRig rig="threePt" dir="t"/>
          </a:scene3d>
          <a:sp3d>
            <a:bevelT prst="angle"/>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800" dirty="0"/>
              <a:t>Who is the intended audience?</a:t>
            </a:r>
          </a:p>
        </p:txBody>
      </p:sp>
      <p:pic>
        <p:nvPicPr>
          <p:cNvPr id="6146" name="Picture 2" descr="O2 Net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0217" y="754720"/>
            <a:ext cx="1590675"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03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lstStyle/>
          <a:p>
            <a:r>
              <a:rPr lang="en-GB" dirty="0"/>
              <a:t>Example of mission statement</a:t>
            </a:r>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92500" lnSpcReduction="10000"/>
          </a:bodyPr>
          <a:lstStyle/>
          <a:p>
            <a:r>
              <a:rPr lang="en-GB" b="1" dirty="0"/>
              <a:t>Our vision</a:t>
            </a:r>
            <a:endParaRPr lang="en-GB" dirty="0"/>
          </a:p>
          <a:p>
            <a:r>
              <a:rPr lang="en-GB" dirty="0"/>
              <a:t>Most respected and admired company.</a:t>
            </a:r>
          </a:p>
          <a:p>
            <a:r>
              <a:rPr lang="en-GB" b="1" dirty="0"/>
              <a:t>Our mission</a:t>
            </a:r>
            <a:endParaRPr lang="en-GB" dirty="0"/>
          </a:p>
          <a:p>
            <a:r>
              <a:rPr lang="en-GB" dirty="0"/>
              <a:t>We deliver outstanding automotive products and services to our customers, and enrich our community, partners and environment.</a:t>
            </a:r>
          </a:p>
          <a:p>
            <a:r>
              <a:rPr lang="en-GB" b="1" dirty="0"/>
              <a:t>Our four core values</a:t>
            </a:r>
            <a:endParaRPr lang="en-GB" dirty="0"/>
          </a:p>
          <a:p>
            <a:r>
              <a:rPr lang="en-GB" dirty="0"/>
              <a:t>Customer first</a:t>
            </a:r>
          </a:p>
          <a:p>
            <a:r>
              <a:rPr lang="en-GB" dirty="0"/>
              <a:t>Respect for people</a:t>
            </a:r>
          </a:p>
          <a:p>
            <a:r>
              <a:rPr lang="en-GB" dirty="0"/>
              <a:t>International focus</a:t>
            </a:r>
          </a:p>
          <a:p>
            <a:r>
              <a:rPr lang="en-GB" dirty="0"/>
              <a:t>Continuous improvement and innovation.</a:t>
            </a:r>
          </a:p>
          <a:p>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8904" y="4037704"/>
            <a:ext cx="2220213" cy="1709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7-Point Star 4"/>
          <p:cNvSpPr/>
          <p:nvPr/>
        </p:nvSpPr>
        <p:spPr>
          <a:xfrm>
            <a:off x="8958019" y="-22844"/>
            <a:ext cx="3552373" cy="2989509"/>
          </a:xfrm>
          <a:prstGeom prst="star7">
            <a:avLst/>
          </a:prstGeom>
          <a:ln>
            <a:solidFill>
              <a:srgbClr val="FF0000"/>
            </a:solidFill>
          </a:ln>
          <a:scene3d>
            <a:camera prst="orthographicFront"/>
            <a:lightRig rig="threePt" dir="t"/>
          </a:scene3d>
          <a:sp3d>
            <a:bevelT prst="angle"/>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800" dirty="0"/>
              <a:t>What is the purpose of this mission statement?</a:t>
            </a:r>
          </a:p>
        </p:txBody>
      </p:sp>
      <p:sp>
        <p:nvSpPr>
          <p:cNvPr id="7" name="7-Point Star 6"/>
          <p:cNvSpPr/>
          <p:nvPr/>
        </p:nvSpPr>
        <p:spPr>
          <a:xfrm>
            <a:off x="9114632" y="4001294"/>
            <a:ext cx="3239146" cy="2603716"/>
          </a:xfrm>
          <a:prstGeom prst="star7">
            <a:avLst/>
          </a:prstGeom>
          <a:ln>
            <a:solidFill>
              <a:srgbClr val="FF0000"/>
            </a:solidFill>
          </a:ln>
          <a:scene3d>
            <a:camera prst="orthographicFront"/>
            <a:lightRig rig="threePt" dir="t"/>
          </a:scene3d>
          <a:sp3d>
            <a:bevelT prst="angle"/>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800" dirty="0"/>
              <a:t>Who is the intended audience?</a:t>
            </a:r>
          </a:p>
        </p:txBody>
      </p:sp>
    </p:spTree>
    <p:extLst>
      <p:ext uri="{BB962C8B-B14F-4D97-AF65-F5344CB8AC3E}">
        <p14:creationId xmlns:p14="http://schemas.microsoft.com/office/powerpoint/2010/main" val="251542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r>
              <a:rPr lang="en-GB" dirty="0"/>
              <a:t>Uses of mission statements</a:t>
            </a:r>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92500"/>
          </a:bodyPr>
          <a:lstStyle/>
          <a:p>
            <a:r>
              <a:rPr lang="en-GB" b="1" dirty="0">
                <a:solidFill>
                  <a:srgbClr val="FF0000"/>
                </a:solidFill>
              </a:rPr>
              <a:t>Focus</a:t>
            </a:r>
            <a:r>
              <a:rPr lang="en-GB" dirty="0"/>
              <a:t>; Internally, having a mission statement can create a high level of focus and involvement from those within the organisation whilst assisting in the reinforcement of direction in which the organisation will take. </a:t>
            </a:r>
          </a:p>
          <a:p>
            <a:r>
              <a:rPr lang="en-GB" b="1" dirty="0">
                <a:solidFill>
                  <a:srgbClr val="FF0000"/>
                </a:solidFill>
              </a:rPr>
              <a:t>Identity</a:t>
            </a:r>
            <a:r>
              <a:rPr lang="en-GB" dirty="0"/>
              <a:t>; Externally it can create a sense of identity for the organisation and it can help in establishing the position in the marketplace the organisation will fit. </a:t>
            </a:r>
          </a:p>
          <a:p>
            <a:r>
              <a:rPr lang="en-GB" b="1" dirty="0">
                <a:solidFill>
                  <a:srgbClr val="FF0000"/>
                </a:solidFill>
              </a:rPr>
              <a:t>Profitability</a:t>
            </a:r>
            <a:r>
              <a:rPr lang="en-GB" dirty="0"/>
              <a:t>; Having strong corporate values which are reflected in the mission statement, this will create profitability and employees will become more motivated and more efficient, as they are aware that what they are doing in their job has a more significant purpose beyond just the general task or duty.*</a:t>
            </a:r>
          </a:p>
        </p:txBody>
      </p:sp>
    </p:spTree>
    <p:extLst>
      <p:ext uri="{BB962C8B-B14F-4D97-AF65-F5344CB8AC3E}">
        <p14:creationId xmlns:p14="http://schemas.microsoft.com/office/powerpoint/2010/main" val="533661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a:lstStyle/>
          <a:p>
            <a:r>
              <a:rPr lang="en-GB" dirty="0"/>
              <a:t>Limitations of mission statements</a:t>
            </a:r>
          </a:p>
        </p:txBody>
      </p:sp>
      <p:sp>
        <p:nvSpPr>
          <p:cNvPr id="3" name="Content Placeholder 2"/>
          <p:cNvSpPr>
            <a:spLocks noGrp="1"/>
          </p:cNvSpPr>
          <p:nvPr>
            <p:ph idx="1"/>
          </p:nvPr>
        </p:nvSpPr>
        <p:spPr>
          <a:xfrm>
            <a:off x="1981200" y="1600201"/>
            <a:ext cx="8075240" cy="4525963"/>
          </a:xfrm>
        </p:spPr>
        <p:style>
          <a:lnRef idx="2">
            <a:schemeClr val="accent2"/>
          </a:lnRef>
          <a:fillRef idx="1">
            <a:schemeClr val="lt1"/>
          </a:fillRef>
          <a:effectRef idx="0">
            <a:schemeClr val="accent2"/>
          </a:effectRef>
          <a:fontRef idx="minor">
            <a:schemeClr val="dk1"/>
          </a:fontRef>
        </p:style>
        <p:txBody>
          <a:bodyPr>
            <a:normAutofit/>
          </a:bodyPr>
          <a:lstStyle/>
          <a:p>
            <a:r>
              <a:rPr lang="en-GB" dirty="0"/>
              <a:t>Can be unrealistic and over optimistic</a:t>
            </a:r>
          </a:p>
          <a:p>
            <a:r>
              <a:rPr lang="en-GB" dirty="0"/>
              <a:t>Can be a waste of management time and resources, like all planning and followed</a:t>
            </a:r>
          </a:p>
          <a:p>
            <a:r>
              <a:rPr lang="en-GB" dirty="0"/>
              <a:t>Can lead to conflicts  and inconsistencies when not properly written</a:t>
            </a:r>
          </a:p>
          <a:p>
            <a:r>
              <a:rPr lang="en-GB" dirty="0"/>
              <a:t>Can be ambiguous </a:t>
            </a:r>
          </a:p>
          <a:p>
            <a:r>
              <a:rPr lang="en-GB" dirty="0"/>
              <a:t>Can become obsolete as the business develops but the mission statement remains the same (perhaps due to a merger or change of product, </a:t>
            </a:r>
            <a:r>
              <a:rPr lang="en-GB" dirty="0" err="1"/>
              <a:t>ipod</a:t>
            </a:r>
            <a:r>
              <a:rPr lang="en-GB" dirty="0"/>
              <a:t> to </a:t>
            </a:r>
            <a:r>
              <a:rPr lang="en-GB" dirty="0" err="1"/>
              <a:t>iphone</a:t>
            </a:r>
            <a:r>
              <a:rPr lang="en-GB" dirty="0"/>
              <a:t> for example)</a:t>
            </a:r>
          </a:p>
          <a:p>
            <a:endParaRPr lang="en-GB" dirty="0"/>
          </a:p>
        </p:txBody>
      </p:sp>
      <p:pic>
        <p:nvPicPr>
          <p:cNvPr id="2050" name="Picture 2" descr="C:\Users\Sarah Hilton\AppData\Local\Microsoft\Windows\Temporary Internet Files\Content.IE5\1HHQSUNX\ipod-nano-5g-azul[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5373216"/>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Sarah Hilton\AppData\Local\Microsoft\Windows\Temporary Internet Files\Content.IE5\B2OWLNX3\iPhone6and 6Plus[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60297" y="5373214"/>
            <a:ext cx="1371603" cy="1371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487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1D4E9-F7A8-4C5B-8A17-68A43F6CB1F3}"/>
              </a:ext>
            </a:extLst>
          </p:cNvPr>
          <p:cNvSpPr>
            <a:spLocks noGrp="1"/>
          </p:cNvSpPr>
          <p:nvPr>
            <p:ph type="title"/>
          </p:nvPr>
        </p:nvSpPr>
        <p:spPr>
          <a:solidFill>
            <a:schemeClr val="accent4">
              <a:lumMod val="40000"/>
              <a:lumOff val="60000"/>
            </a:schemeClr>
          </a:solidFill>
        </p:spPr>
        <p:txBody>
          <a:bodyPr/>
          <a:lstStyle/>
          <a:p>
            <a:r>
              <a:rPr lang="en-US" dirty="0"/>
              <a:t>CRITICALLY APPRAISE ONE OF THESE MISSION STATEMENTS </a:t>
            </a:r>
            <a:endParaRPr lang="en-GB" dirty="0"/>
          </a:p>
        </p:txBody>
      </p:sp>
      <p:sp>
        <p:nvSpPr>
          <p:cNvPr id="3" name="Content Placeholder 2">
            <a:extLst>
              <a:ext uri="{FF2B5EF4-FFF2-40B4-BE49-F238E27FC236}">
                <a16:creationId xmlns:a16="http://schemas.microsoft.com/office/drawing/2014/main" id="{17842F47-C93B-4A4A-B7CC-BBF94295184F}"/>
              </a:ext>
            </a:extLst>
          </p:cNvPr>
          <p:cNvSpPr>
            <a:spLocks noGrp="1"/>
          </p:cNvSpPr>
          <p:nvPr>
            <p:ph idx="1"/>
          </p:nvPr>
        </p:nvSpPr>
        <p:spPr/>
        <p:txBody>
          <a:bodyPr/>
          <a:lstStyle/>
          <a:p>
            <a:r>
              <a:rPr lang="en-US" dirty="0"/>
              <a:t>Choose the 02, Toyota one or another one</a:t>
            </a:r>
          </a:p>
          <a:p>
            <a:endParaRPr lang="en-US" dirty="0"/>
          </a:p>
          <a:p>
            <a:endParaRPr lang="en-US" dirty="0"/>
          </a:p>
          <a:p>
            <a:endParaRPr lang="en-GB" dirty="0"/>
          </a:p>
        </p:txBody>
      </p:sp>
    </p:spTree>
    <p:extLst>
      <p:ext uri="{BB962C8B-B14F-4D97-AF65-F5344CB8AC3E}">
        <p14:creationId xmlns:p14="http://schemas.microsoft.com/office/powerpoint/2010/main" val="1559872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Sarah Hilton\AppData\Local\Microsoft\Windows\Temporary Internet Files\Content.IE5\7NDX9JF7\border_02_by_nighthawk101stock-d3anwoj[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9740" y="-342561"/>
            <a:ext cx="9252520" cy="720056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Sarah Hilton\AppData\Local\Microsoft\Windows\Temporary Internet Files\Content.IE5\B2OWLNX3\questions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7769" y="548680"/>
            <a:ext cx="4714875" cy="56166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575721" y="3717032"/>
            <a:ext cx="5252015" cy="923330"/>
          </a:xfrm>
          <a:prstGeom prst="rect">
            <a:avLst/>
          </a:prstGeom>
          <a:noFill/>
        </p:spPr>
        <p:txBody>
          <a:bodyPr wrap="none" lIns="91440" tIns="45720" rIns="91440" bIns="45720">
            <a:spAutoFit/>
          </a:bodyPr>
          <a:lstStyle/>
          <a:p>
            <a:pPr algn="ct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Sample questions</a:t>
            </a:r>
          </a:p>
        </p:txBody>
      </p:sp>
      <p:sp>
        <p:nvSpPr>
          <p:cNvPr id="2" name="TextBox 1">
            <a:extLst>
              <a:ext uri="{FF2B5EF4-FFF2-40B4-BE49-F238E27FC236}">
                <a16:creationId xmlns:a16="http://schemas.microsoft.com/office/drawing/2014/main" id="{3222091C-5F86-452E-8DF9-6726C473EB94}"/>
              </a:ext>
            </a:extLst>
          </p:cNvPr>
          <p:cNvSpPr txBox="1"/>
          <p:nvPr/>
        </p:nvSpPr>
        <p:spPr>
          <a:xfrm>
            <a:off x="371959" y="247973"/>
            <a:ext cx="2712204" cy="1754326"/>
          </a:xfrm>
          <a:prstGeom prst="rect">
            <a:avLst/>
          </a:prstGeom>
          <a:solidFill>
            <a:schemeClr val="accent4">
              <a:lumMod val="60000"/>
              <a:lumOff val="40000"/>
            </a:schemeClr>
          </a:solidFill>
        </p:spPr>
        <p:txBody>
          <a:bodyPr wrap="square" rtlCol="0">
            <a:spAutoFit/>
          </a:bodyPr>
          <a:lstStyle/>
          <a:p>
            <a:r>
              <a:rPr lang="en-US" dirty="0"/>
              <a:t>If you would like to complete some practice questions on Corporate objectives </a:t>
            </a:r>
          </a:p>
          <a:p>
            <a:endParaRPr lang="en-US" dirty="0"/>
          </a:p>
          <a:p>
            <a:r>
              <a:rPr lang="en-US" dirty="0"/>
              <a:t>Please work through these </a:t>
            </a:r>
            <a:endParaRPr lang="en-GB" dirty="0"/>
          </a:p>
        </p:txBody>
      </p:sp>
    </p:spTree>
    <p:extLst>
      <p:ext uri="{BB962C8B-B14F-4D97-AF65-F5344CB8AC3E}">
        <p14:creationId xmlns:p14="http://schemas.microsoft.com/office/powerpoint/2010/main" val="1787617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p:cNvGrpSpPr>
            <a:grpSpLocks noChangeAspect="1"/>
          </p:cNvGrpSpPr>
          <p:nvPr/>
        </p:nvGrpSpPr>
        <p:grpSpPr bwMode="auto">
          <a:xfrm>
            <a:off x="998701" y="1399904"/>
            <a:ext cx="9953676" cy="4303471"/>
            <a:chOff x="-69" y="887"/>
            <a:chExt cx="5898" cy="2550"/>
          </a:xfrm>
        </p:grpSpPr>
        <p:sp>
          <p:nvSpPr>
            <p:cNvPr id="5" name="AutoShape 5"/>
            <p:cNvSpPr>
              <a:spLocks noChangeAspect="1" noChangeArrowheads="1" noTextEdit="1"/>
            </p:cNvSpPr>
            <p:nvPr/>
          </p:nvSpPr>
          <p:spPr bwMode="auto">
            <a:xfrm>
              <a:off x="-69" y="887"/>
              <a:ext cx="5898" cy="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 y="887"/>
              <a:ext cx="5904" cy="25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grpSp>
      <p:sp>
        <p:nvSpPr>
          <p:cNvPr id="6" name="TextBox 5"/>
          <p:cNvSpPr txBox="1"/>
          <p:nvPr/>
        </p:nvSpPr>
        <p:spPr>
          <a:xfrm>
            <a:off x="2029694" y="444724"/>
            <a:ext cx="4066306" cy="584775"/>
          </a:xfrm>
          <a:prstGeom prst="rect">
            <a:avLst/>
          </a:prstGeom>
          <a:noFill/>
        </p:spPr>
        <p:txBody>
          <a:bodyPr wrap="none" rtlCol="0">
            <a:spAutoFit/>
          </a:bodyPr>
          <a:lstStyle/>
          <a:p>
            <a:r>
              <a:rPr lang="en-GB" sz="3200" dirty="0"/>
              <a:t>Guidance From Edexcel</a:t>
            </a:r>
          </a:p>
        </p:txBody>
      </p:sp>
    </p:spTree>
    <p:extLst>
      <p:ext uri="{BB962C8B-B14F-4D97-AF65-F5344CB8AC3E}">
        <p14:creationId xmlns:p14="http://schemas.microsoft.com/office/powerpoint/2010/main" val="523167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lstStyle/>
          <a:p>
            <a:r>
              <a:rPr lang="en-GB" dirty="0"/>
              <a:t>Sample question 1</a:t>
            </a:r>
          </a:p>
        </p:txBody>
      </p:sp>
      <p:sp>
        <p:nvSpPr>
          <p:cNvPr id="3" name="Content Placeholder 2"/>
          <p:cNvSpPr>
            <a:spLocks noGrp="1"/>
          </p:cNvSpPr>
          <p:nvPr>
            <p:ph idx="1"/>
          </p:nvPr>
        </p:nvSpPr>
        <p:spPr>
          <a:solidFill>
            <a:schemeClr val="accent5">
              <a:lumMod val="20000"/>
              <a:lumOff val="80000"/>
            </a:schemeClr>
          </a:solidFill>
        </p:spPr>
        <p:txBody>
          <a:bodyPr/>
          <a:lstStyle/>
          <a:p>
            <a:r>
              <a:rPr lang="en-GB" dirty="0"/>
              <a:t>2 marks</a:t>
            </a:r>
          </a:p>
          <a:p>
            <a:r>
              <a:rPr lang="en-GB" dirty="0"/>
              <a:t>No context required</a:t>
            </a:r>
          </a:p>
        </p:txBody>
      </p:sp>
      <p:grpSp>
        <p:nvGrpSpPr>
          <p:cNvPr id="4" name="Group 5"/>
          <p:cNvGrpSpPr>
            <a:grpSpLocks noChangeAspect="1"/>
          </p:cNvGrpSpPr>
          <p:nvPr/>
        </p:nvGrpSpPr>
        <p:grpSpPr bwMode="auto">
          <a:xfrm>
            <a:off x="1952625" y="3284539"/>
            <a:ext cx="8523288" cy="1081087"/>
            <a:chOff x="270" y="2069"/>
            <a:chExt cx="5369" cy="681"/>
          </a:xfrm>
        </p:grpSpPr>
        <p:sp>
          <p:nvSpPr>
            <p:cNvPr id="5" name="AutoShape 4"/>
            <p:cNvSpPr>
              <a:spLocks noChangeAspect="1" noChangeArrowheads="1" noTextEdit="1"/>
            </p:cNvSpPr>
            <p:nvPr/>
          </p:nvSpPr>
          <p:spPr bwMode="auto">
            <a:xfrm>
              <a:off x="270" y="2069"/>
              <a:ext cx="5369"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 y="2069"/>
              <a:ext cx="5377" cy="6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6544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Answer question 1</a:t>
            </a:r>
          </a:p>
        </p:txBody>
      </p:sp>
      <p:grpSp>
        <p:nvGrpSpPr>
          <p:cNvPr id="4" name="Group 5"/>
          <p:cNvGrpSpPr>
            <a:grpSpLocks noChangeAspect="1"/>
          </p:cNvGrpSpPr>
          <p:nvPr/>
        </p:nvGrpSpPr>
        <p:grpSpPr bwMode="auto">
          <a:xfrm>
            <a:off x="2279651" y="1412876"/>
            <a:ext cx="7834313" cy="4716463"/>
            <a:chOff x="476" y="890"/>
            <a:chExt cx="4935" cy="2971"/>
          </a:xfrm>
        </p:grpSpPr>
        <p:sp>
          <p:nvSpPr>
            <p:cNvPr id="5" name="AutoShape 4"/>
            <p:cNvSpPr>
              <a:spLocks noChangeAspect="1" noChangeArrowheads="1" noTextEdit="1"/>
            </p:cNvSpPr>
            <p:nvPr/>
          </p:nvSpPr>
          <p:spPr bwMode="auto">
            <a:xfrm>
              <a:off x="476" y="890"/>
              <a:ext cx="4935" cy="2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 y="890"/>
              <a:ext cx="4940" cy="29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65555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a:grpSpLocks noChangeAspect="1"/>
          </p:cNvGrpSpPr>
          <p:nvPr/>
        </p:nvGrpSpPr>
        <p:grpSpPr bwMode="auto">
          <a:xfrm>
            <a:off x="1703513" y="6351"/>
            <a:ext cx="8829675" cy="5686425"/>
            <a:chOff x="0" y="-2"/>
            <a:chExt cx="5562" cy="3582"/>
          </a:xfrm>
        </p:grpSpPr>
        <p:sp>
          <p:nvSpPr>
            <p:cNvPr id="5" name="AutoShape 4"/>
            <p:cNvSpPr>
              <a:spLocks noChangeAspect="1" noChangeArrowheads="1" noTextEdit="1"/>
            </p:cNvSpPr>
            <p:nvPr/>
          </p:nvSpPr>
          <p:spPr bwMode="auto">
            <a:xfrm>
              <a:off x="0" y="-2"/>
              <a:ext cx="5562" cy="3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
              <a:ext cx="5568" cy="35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528" y="5949280"/>
            <a:ext cx="382905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9976" y="5749376"/>
            <a:ext cx="4788024" cy="1104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9456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a:t>slides </a:t>
            </a:r>
            <a:r>
              <a:rPr lang="en-GB" dirty="0"/>
              <a:t>hidden for use </a:t>
            </a:r>
            <a:r>
              <a:rPr lang="en-GB"/>
              <a:t>in assessment</a:t>
            </a:r>
          </a:p>
        </p:txBody>
      </p:sp>
    </p:spTree>
    <p:extLst>
      <p:ext uri="{BB962C8B-B14F-4D97-AF65-F5344CB8AC3E}">
        <p14:creationId xmlns:p14="http://schemas.microsoft.com/office/powerpoint/2010/main" val="298265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lstStyle/>
          <a:p>
            <a:r>
              <a:rPr lang="en-GB" dirty="0"/>
              <a:t>Sample question 2</a:t>
            </a:r>
          </a:p>
        </p:txBody>
      </p:sp>
      <p:sp>
        <p:nvSpPr>
          <p:cNvPr id="3" name="Content Placeholder 2"/>
          <p:cNvSpPr>
            <a:spLocks noGrp="1"/>
          </p:cNvSpPr>
          <p:nvPr>
            <p:ph idx="1"/>
          </p:nvPr>
        </p:nvSpPr>
        <p:spPr>
          <a:solidFill>
            <a:schemeClr val="accent5">
              <a:lumMod val="20000"/>
              <a:lumOff val="80000"/>
            </a:schemeClr>
          </a:solidFill>
        </p:spPr>
        <p:txBody>
          <a:bodyPr/>
          <a:lstStyle/>
          <a:p>
            <a:r>
              <a:rPr lang="en-GB" dirty="0"/>
              <a:t>6 marks</a:t>
            </a:r>
          </a:p>
          <a:p>
            <a:r>
              <a:rPr lang="en-GB" dirty="0"/>
              <a:t>Case study on next 2 slides</a:t>
            </a:r>
          </a:p>
          <a:p>
            <a:endParaRPr lang="en-GB" dirty="0"/>
          </a:p>
          <a:p>
            <a:endParaRPr lang="en-GB" dirty="0"/>
          </a:p>
          <a:p>
            <a:endParaRPr lang="en-GB" dirty="0"/>
          </a:p>
          <a:p>
            <a:r>
              <a:rPr lang="en-GB" dirty="0"/>
              <a:t>Guiding principles are Toyota’s version of a mission statement </a:t>
            </a:r>
            <a:r>
              <a:rPr lang="en-GB" sz="2000" i="1" dirty="0"/>
              <a:t>(just because its not called a fish doesn’t mean its not a fish)</a:t>
            </a:r>
          </a:p>
        </p:txBody>
      </p:sp>
      <p:grpSp>
        <p:nvGrpSpPr>
          <p:cNvPr id="4" name="Group 5"/>
          <p:cNvGrpSpPr>
            <a:grpSpLocks noChangeAspect="1"/>
          </p:cNvGrpSpPr>
          <p:nvPr/>
        </p:nvGrpSpPr>
        <p:grpSpPr bwMode="auto">
          <a:xfrm>
            <a:off x="2063750" y="3200400"/>
            <a:ext cx="8135938" cy="812800"/>
            <a:chOff x="340" y="2016"/>
            <a:chExt cx="5125" cy="512"/>
          </a:xfrm>
        </p:grpSpPr>
        <p:sp>
          <p:nvSpPr>
            <p:cNvPr id="5" name="AutoShape 4"/>
            <p:cNvSpPr>
              <a:spLocks noChangeAspect="1" noChangeArrowheads="1" noTextEdit="1"/>
            </p:cNvSpPr>
            <p:nvPr/>
          </p:nvSpPr>
          <p:spPr bwMode="auto">
            <a:xfrm>
              <a:off x="340" y="2016"/>
              <a:ext cx="5125"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 y="2016"/>
              <a:ext cx="5130" cy="5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6892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oup 6"/>
          <p:cNvGrpSpPr>
            <a:grpSpLocks noChangeAspect="1"/>
          </p:cNvGrpSpPr>
          <p:nvPr/>
        </p:nvGrpSpPr>
        <p:grpSpPr bwMode="auto">
          <a:xfrm>
            <a:off x="1847528" y="116632"/>
            <a:ext cx="8615634" cy="6048672"/>
            <a:chOff x="-765" y="-397"/>
            <a:chExt cx="7290" cy="5118"/>
          </a:xfrm>
        </p:grpSpPr>
        <p:sp>
          <p:nvSpPr>
            <p:cNvPr id="5" name="AutoShape 5"/>
            <p:cNvSpPr>
              <a:spLocks noChangeAspect="1" noChangeArrowheads="1" noTextEdit="1"/>
            </p:cNvSpPr>
            <p:nvPr/>
          </p:nvSpPr>
          <p:spPr bwMode="auto">
            <a:xfrm>
              <a:off x="-765" y="-397"/>
              <a:ext cx="7290" cy="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41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 y="-397"/>
              <a:ext cx="7296" cy="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18391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oup 5"/>
          <p:cNvGrpSpPr>
            <a:grpSpLocks noChangeAspect="1"/>
          </p:cNvGrpSpPr>
          <p:nvPr/>
        </p:nvGrpSpPr>
        <p:grpSpPr bwMode="auto">
          <a:xfrm>
            <a:off x="1511176" y="1"/>
            <a:ext cx="6457032" cy="6824431"/>
            <a:chOff x="771" y="-67"/>
            <a:chExt cx="4218" cy="4458"/>
          </a:xfrm>
        </p:grpSpPr>
        <p:sp>
          <p:nvSpPr>
            <p:cNvPr id="5" name="AutoShape 4"/>
            <p:cNvSpPr>
              <a:spLocks noChangeAspect="1" noChangeArrowheads="1" noTextEdit="1"/>
            </p:cNvSpPr>
            <p:nvPr/>
          </p:nvSpPr>
          <p:spPr bwMode="auto">
            <a:xfrm>
              <a:off x="771" y="-67"/>
              <a:ext cx="4218" cy="4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512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 y="-67"/>
              <a:ext cx="4224" cy="44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pic>
        <p:nvPicPr>
          <p:cNvPr id="513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4232" y="1"/>
            <a:ext cx="2381250" cy="669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3251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oup 5"/>
          <p:cNvGrpSpPr>
            <a:grpSpLocks noChangeAspect="1"/>
          </p:cNvGrpSpPr>
          <p:nvPr/>
        </p:nvGrpSpPr>
        <p:grpSpPr bwMode="auto">
          <a:xfrm>
            <a:off x="2927648" y="1484785"/>
            <a:ext cx="6408638" cy="5176207"/>
            <a:chOff x="476" y="521"/>
            <a:chExt cx="3458" cy="2793"/>
          </a:xfrm>
        </p:grpSpPr>
        <p:sp>
          <p:nvSpPr>
            <p:cNvPr id="5" name="AutoShape 4"/>
            <p:cNvSpPr>
              <a:spLocks noChangeAspect="1" noChangeArrowheads="1" noTextEdit="1"/>
            </p:cNvSpPr>
            <p:nvPr/>
          </p:nvSpPr>
          <p:spPr bwMode="auto">
            <a:xfrm>
              <a:off x="476" y="527"/>
              <a:ext cx="3454" cy="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61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 y="521"/>
              <a:ext cx="3458" cy="27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
        <p:nvSpPr>
          <p:cNvPr id="6" name="Title 5"/>
          <p:cNvSpPr>
            <a:spLocks noGrp="1"/>
          </p:cNvSpPr>
          <p:nvPr>
            <p:ph type="title"/>
          </p:nvPr>
        </p:nvSpPr>
        <p:spPr/>
        <p:txBody>
          <a:bodyPr/>
          <a:lstStyle/>
          <a:p>
            <a:r>
              <a:rPr lang="en-GB" dirty="0"/>
              <a:t>Answer question 2</a:t>
            </a:r>
          </a:p>
        </p:txBody>
      </p:sp>
    </p:spTree>
    <p:extLst>
      <p:ext uri="{BB962C8B-B14F-4D97-AF65-F5344CB8AC3E}">
        <p14:creationId xmlns:p14="http://schemas.microsoft.com/office/powerpoint/2010/main" val="423665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rPr>
              <a:t>Revision Video </a:t>
            </a:r>
          </a:p>
        </p:txBody>
      </p:sp>
      <p:pic>
        <p:nvPicPr>
          <p:cNvPr id="1026"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7608" y="1484784"/>
            <a:ext cx="7272808" cy="4555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08916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66FF"/>
          </a:solidFill>
        </p:spPr>
        <p:txBody>
          <a:bodyPr/>
          <a:lstStyle/>
          <a:p>
            <a:r>
              <a:rPr lang="en-GB" dirty="0"/>
              <a:t>Glossary</a:t>
            </a:r>
          </a:p>
        </p:txBody>
      </p:sp>
      <p:sp>
        <p:nvSpPr>
          <p:cNvPr id="3" name="Content Placeholder 2"/>
          <p:cNvSpPr>
            <a:spLocks noGrp="1"/>
          </p:cNvSpPr>
          <p:nvPr>
            <p:ph idx="1"/>
          </p:nvPr>
        </p:nvSpPr>
        <p:spPr>
          <a:solidFill>
            <a:srgbClr val="FFCCCC"/>
          </a:solidFill>
        </p:spPr>
        <p:txBody>
          <a:bodyPr>
            <a:normAutofit/>
          </a:bodyPr>
          <a:lstStyle/>
          <a:p>
            <a:r>
              <a:rPr lang="en-GB" b="1" dirty="0"/>
              <a:t>Mission statement</a:t>
            </a:r>
            <a:r>
              <a:rPr lang="en-GB" dirty="0"/>
              <a:t>; Defines the fundamental purpose of an organisation or enterprise, briefly describing why it exists and what it does to achieve its vision.</a:t>
            </a:r>
          </a:p>
          <a:p>
            <a:r>
              <a:rPr lang="en-GB" b="1" dirty="0"/>
              <a:t>Corporate vision</a:t>
            </a:r>
            <a:r>
              <a:rPr lang="en-GB" dirty="0"/>
              <a:t>; outlines what the organisation wants to be, or how it wants the world in which it operates to be.*</a:t>
            </a:r>
          </a:p>
          <a:p>
            <a:r>
              <a:rPr lang="en-GB" b="1" dirty="0"/>
              <a:t>Functional objective</a:t>
            </a:r>
            <a:r>
              <a:rPr lang="en-GB" dirty="0"/>
              <a:t>; a departmental objective which helps the business to achieve its mission</a:t>
            </a:r>
          </a:p>
          <a:p>
            <a:endParaRPr lang="en-GB" dirty="0"/>
          </a:p>
          <a:p>
            <a:endParaRPr lang="en-GB" dirty="0"/>
          </a:p>
        </p:txBody>
      </p:sp>
    </p:spTree>
    <p:extLst>
      <p:ext uri="{BB962C8B-B14F-4D97-AF65-F5344CB8AC3E}">
        <p14:creationId xmlns:p14="http://schemas.microsoft.com/office/powerpoint/2010/main" val="4229813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719" y="334129"/>
            <a:ext cx="10515600" cy="1325563"/>
          </a:xfrm>
          <a:solidFill>
            <a:schemeClr val="accent3">
              <a:lumMod val="75000"/>
            </a:schemeClr>
          </a:solidFill>
        </p:spPr>
        <p:txBody>
          <a:bodyPr/>
          <a:lstStyle/>
          <a:p>
            <a:r>
              <a:rPr lang="en-GB" dirty="0"/>
              <a:t>By the end of this </a:t>
            </a:r>
            <a:r>
              <a:rPr lang="en-GB" dirty="0" err="1"/>
              <a:t>powerpoint</a:t>
            </a:r>
            <a:r>
              <a:rPr lang="en-GB" dirty="0"/>
              <a:t> you should be able to</a:t>
            </a:r>
          </a:p>
        </p:txBody>
      </p:sp>
      <p:sp>
        <p:nvSpPr>
          <p:cNvPr id="3" name="Content Placeholder 2"/>
          <p:cNvSpPr>
            <a:spLocks noGrp="1"/>
          </p:cNvSpPr>
          <p:nvPr>
            <p:ph idx="1"/>
          </p:nvPr>
        </p:nvSpPr>
        <p:spPr>
          <a:solidFill>
            <a:schemeClr val="accent3">
              <a:lumMod val="20000"/>
              <a:lumOff val="80000"/>
            </a:schemeClr>
          </a:solidFill>
        </p:spPr>
        <p:txBody>
          <a:bodyPr>
            <a:normAutofit/>
          </a:bodyPr>
          <a:lstStyle/>
          <a:p>
            <a:pPr marL="342900" indent="-342900">
              <a:lnSpc>
                <a:spcPct val="100000"/>
              </a:lnSpc>
              <a:spcBef>
                <a:spcPct val="20000"/>
              </a:spcBef>
              <a:defRPr/>
            </a:pPr>
            <a:r>
              <a:rPr lang="en-GB" dirty="0"/>
              <a:t>To be able to discuss the </a:t>
            </a:r>
            <a:r>
              <a:rPr lang="en-GB" sz="3200" dirty="0"/>
              <a:t>Development of corporate objectives from mission statement/corporate aims</a:t>
            </a:r>
            <a:endParaRPr lang="en-GB" dirty="0">
              <a:effectLst/>
            </a:endParaRPr>
          </a:p>
          <a:p>
            <a:r>
              <a:rPr lang="en-GB" dirty="0"/>
              <a:t>To be able to</a:t>
            </a:r>
            <a:r>
              <a:rPr lang="en-GB" baseline="0" dirty="0"/>
              <a:t> make a c</a:t>
            </a:r>
            <a:r>
              <a:rPr lang="en-GB" sz="3200" dirty="0"/>
              <a:t>ritical appraisal of mission statements/corporate aims</a:t>
            </a:r>
            <a:endParaRPr lang="en-GB" dirty="0"/>
          </a:p>
          <a:p>
            <a:r>
              <a:rPr lang="en-GB" dirty="0"/>
              <a:t>To be able to answer sample exam questions based on the topic area</a:t>
            </a:r>
          </a:p>
          <a:p>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lstStyle/>
          <a:p>
            <a:pPr algn="ctr"/>
            <a:r>
              <a:rPr lang="en-GB" dirty="0"/>
              <a:t>Mission statement:</a:t>
            </a:r>
            <a:br>
              <a:rPr lang="en-GB" dirty="0"/>
            </a:br>
            <a:endParaRPr lang="en-GB" dirty="0"/>
          </a:p>
        </p:txBody>
      </p:sp>
      <p:sp>
        <p:nvSpPr>
          <p:cNvPr id="3" name="Content Placeholder 2"/>
          <p:cNvSpPr>
            <a:spLocks noGrp="1"/>
          </p:cNvSpPr>
          <p:nvPr>
            <p:ph idx="1"/>
          </p:nvPr>
        </p:nvSpPr>
        <p:spPr>
          <a:solidFill>
            <a:schemeClr val="accent6">
              <a:lumMod val="40000"/>
              <a:lumOff val="60000"/>
            </a:schemeClr>
          </a:solidFill>
        </p:spPr>
        <p:txBody>
          <a:bodyPr/>
          <a:lstStyle/>
          <a:p>
            <a:pPr marL="0" indent="0">
              <a:buNone/>
            </a:pPr>
            <a:endParaRPr lang="en-US" dirty="0"/>
          </a:p>
          <a:p>
            <a:pPr marL="0" indent="0">
              <a:buNone/>
            </a:pPr>
            <a:endParaRPr lang="en-GB" dirty="0"/>
          </a:p>
          <a:p>
            <a:r>
              <a:rPr lang="en-GB" i="1" dirty="0"/>
              <a:t>To inspire and nurture the human spirit – one person, one cup and one neighbourhood at a time.</a:t>
            </a:r>
          </a:p>
          <a:p>
            <a:endParaRPr lang="en-GB" dirty="0"/>
          </a:p>
          <a:p>
            <a:pPr algn="ctr"/>
            <a:r>
              <a:rPr lang="en-GB" u="sng" dirty="0"/>
              <a:t>Which business do you think this might be from?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rPr>
              <a:t>Answer to starter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4530" y="2636913"/>
            <a:ext cx="7610475"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lnSpc>
                <a:spcPct val="100000"/>
              </a:lnSpc>
              <a:defRPr/>
            </a:pPr>
            <a:r>
              <a:rPr lang="en-GB" sz="4400" b="1" u="sng" dirty="0"/>
              <a:t>Development of corporate objectives from mission statement/corporate aims</a:t>
            </a:r>
            <a:endParaRPr lang="en-GB" b="1" u="sng" dirty="0">
              <a:effectLst/>
            </a:endParaRPr>
          </a:p>
          <a:p>
            <a:endParaRPr lang="en-GB" dirty="0"/>
          </a:p>
        </p:txBody>
      </p:sp>
      <p:sp>
        <p:nvSpPr>
          <p:cNvPr id="4" name="Text Placeholder 3"/>
          <p:cNvSpPr>
            <a:spLocks noGrp="1"/>
          </p:cNvSpPr>
          <p:nvPr>
            <p:ph type="body" idx="1"/>
          </p:nvPr>
        </p:nvSpPr>
        <p:spPr/>
        <p:txBody>
          <a:bodyPr/>
          <a:lstStyle/>
          <a:p>
            <a:endParaRPr lang="en-GB"/>
          </a:p>
        </p:txBody>
      </p:sp>
    </p:spTree>
    <p:extLst>
      <p:ext uri="{BB962C8B-B14F-4D97-AF65-F5344CB8AC3E}">
        <p14:creationId xmlns:p14="http://schemas.microsoft.com/office/powerpoint/2010/main" val="2604095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33778" y="274638"/>
            <a:ext cx="3877022" cy="1143000"/>
          </a:xfrm>
        </p:spPr>
        <p:txBody>
          <a:bodyPr>
            <a:normAutofit fontScale="90000"/>
          </a:bodyPr>
          <a:lstStyle/>
          <a:p>
            <a:r>
              <a:rPr lang="en-GB" dirty="0"/>
              <a:t>Mission statements</a:t>
            </a:r>
          </a:p>
        </p:txBody>
      </p:sp>
      <p:sp>
        <p:nvSpPr>
          <p:cNvPr id="5" name="Content Placeholder 4"/>
          <p:cNvSpPr>
            <a:spLocks noGrp="1"/>
          </p:cNvSpPr>
          <p:nvPr>
            <p:ph idx="1"/>
          </p:nvPr>
        </p:nvSpPr>
        <p:spPr>
          <a:xfrm>
            <a:off x="2135560" y="401692"/>
            <a:ext cx="3672408" cy="4525963"/>
          </a:xfrm>
        </p:spPr>
        <p:style>
          <a:lnRef idx="2">
            <a:schemeClr val="accent4"/>
          </a:lnRef>
          <a:fillRef idx="1">
            <a:schemeClr val="lt1"/>
          </a:fillRef>
          <a:effectRef idx="0">
            <a:schemeClr val="accent4"/>
          </a:effectRef>
          <a:fontRef idx="minor">
            <a:schemeClr val="dk1"/>
          </a:fontRef>
        </p:style>
        <p:txBody>
          <a:bodyPr>
            <a:normAutofit fontScale="85000" lnSpcReduction="10000"/>
          </a:bodyPr>
          <a:lstStyle/>
          <a:p>
            <a:r>
              <a:rPr lang="en-GB" dirty="0"/>
              <a:t>A mission statement is a short way of a business expressing their main intent</a:t>
            </a:r>
          </a:p>
          <a:p>
            <a:r>
              <a:rPr lang="en-GB" dirty="0"/>
              <a:t>Nike’s mission statement is "To bring inspiration and innovation to every athlete* in the world.“ </a:t>
            </a:r>
          </a:p>
          <a:p>
            <a:r>
              <a:rPr lang="en-GB" dirty="0"/>
              <a:t>The legendary University of Oregon track and field coach, and Nike co-founder, Bill </a:t>
            </a:r>
            <a:r>
              <a:rPr lang="en-GB" dirty="0" err="1"/>
              <a:t>Bowerman</a:t>
            </a:r>
            <a:r>
              <a:rPr lang="en-GB" dirty="0"/>
              <a:t> said, "If you have a body, you are an athlete."</a:t>
            </a:r>
          </a:p>
        </p:txBody>
      </p:sp>
      <p:sp>
        <p:nvSpPr>
          <p:cNvPr id="6" name="Rounded Rectangle 5"/>
          <p:cNvSpPr/>
          <p:nvPr/>
        </p:nvSpPr>
        <p:spPr>
          <a:xfrm>
            <a:off x="6744072" y="1772816"/>
            <a:ext cx="3240360" cy="2016224"/>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t>The Coca Cola Company Mission</a:t>
            </a:r>
          </a:p>
          <a:p>
            <a:r>
              <a:rPr lang="en-GB" sz="1400" b="1" dirty="0"/>
              <a:t>Our mission is:</a:t>
            </a:r>
          </a:p>
          <a:p>
            <a:pPr marL="285750" indent="-285750">
              <a:buFont typeface="Arial" panose="020B0604020202020204" pitchFamily="34" charset="0"/>
              <a:buChar char="•"/>
            </a:pPr>
            <a:r>
              <a:rPr lang="en-GB" sz="1400" b="1" dirty="0"/>
              <a:t>To refresh the world in mind, body and spirit</a:t>
            </a:r>
          </a:p>
          <a:p>
            <a:pPr marL="285750" indent="-285750">
              <a:buFont typeface="Arial" panose="020B0604020202020204" pitchFamily="34" charset="0"/>
              <a:buChar char="•"/>
            </a:pPr>
            <a:r>
              <a:rPr lang="en-GB" sz="1400" b="1" dirty="0"/>
              <a:t>To inspire moments of optimism and happiness through our brands and actions</a:t>
            </a:r>
          </a:p>
          <a:p>
            <a:pPr marL="285750" indent="-285750">
              <a:buFont typeface="Arial" panose="020B0604020202020204" pitchFamily="34" charset="0"/>
              <a:buChar char="•"/>
            </a:pPr>
            <a:r>
              <a:rPr lang="en-GB" sz="1400" b="1" dirty="0"/>
              <a:t>To create value and make a difference.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8088" y="3814933"/>
            <a:ext cx="2724150" cy="272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le 7"/>
          <p:cNvSpPr/>
          <p:nvPr/>
        </p:nvSpPr>
        <p:spPr>
          <a:xfrm>
            <a:off x="9696400" y="4437112"/>
            <a:ext cx="864096" cy="144016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See website </a:t>
            </a:r>
            <a:r>
              <a:rPr lang="en-GB" sz="1400" dirty="0">
                <a:hlinkClick r:id="rId3"/>
              </a:rPr>
              <a:t>here</a:t>
            </a:r>
            <a:endParaRPr lang="en-GB" sz="1400"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3632" y="4653136"/>
            <a:ext cx="2686050"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9014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552" y="1226"/>
            <a:ext cx="5050904" cy="1143000"/>
          </a:xfrm>
        </p:spPr>
        <p:style>
          <a:lnRef idx="2">
            <a:schemeClr val="accent6"/>
          </a:lnRef>
          <a:fillRef idx="1">
            <a:schemeClr val="lt1"/>
          </a:fillRef>
          <a:effectRef idx="0">
            <a:schemeClr val="accent6"/>
          </a:effectRef>
          <a:fontRef idx="minor">
            <a:schemeClr val="dk1"/>
          </a:fontRef>
        </p:style>
        <p:txBody>
          <a:bodyPr/>
          <a:lstStyle/>
          <a:p>
            <a:r>
              <a:rPr lang="en-GB" dirty="0"/>
              <a:t>Mission statements</a:t>
            </a:r>
          </a:p>
        </p:txBody>
      </p:sp>
      <p:sp>
        <p:nvSpPr>
          <p:cNvPr id="3" name="Content Placeholder 2"/>
          <p:cNvSpPr>
            <a:spLocks noGrp="1"/>
          </p:cNvSpPr>
          <p:nvPr>
            <p:ph idx="1"/>
          </p:nvPr>
        </p:nvSpPr>
        <p:spPr>
          <a:xfrm>
            <a:off x="2125216" y="1628801"/>
            <a:ext cx="5050904" cy="4525963"/>
          </a:xfrm>
        </p:spPr>
        <p:style>
          <a:lnRef idx="2">
            <a:schemeClr val="accent5"/>
          </a:lnRef>
          <a:fillRef idx="1">
            <a:schemeClr val="lt1"/>
          </a:fillRef>
          <a:effectRef idx="0">
            <a:schemeClr val="accent5"/>
          </a:effectRef>
          <a:fontRef idx="minor">
            <a:schemeClr val="dk1"/>
          </a:fontRef>
        </p:style>
        <p:txBody>
          <a:bodyPr>
            <a:normAutofit lnSpcReduction="10000"/>
          </a:bodyPr>
          <a:lstStyle/>
          <a:p>
            <a:r>
              <a:rPr lang="en-GB" dirty="0"/>
              <a:t>A mission statement sets out the purpose and primary objectives of a business in the present. </a:t>
            </a:r>
          </a:p>
          <a:p>
            <a:r>
              <a:rPr lang="en-GB" dirty="0"/>
              <a:t>A mission statement should be memorable</a:t>
            </a:r>
          </a:p>
          <a:p>
            <a:r>
              <a:rPr lang="en-GB" dirty="0"/>
              <a:t>A mission statement should be inspiring</a:t>
            </a:r>
          </a:p>
          <a:p>
            <a:r>
              <a:rPr lang="en-GB" dirty="0"/>
              <a:t>A corporate vision looks towards the future  and where the business would like to be</a:t>
            </a:r>
          </a:p>
          <a:p>
            <a:endParaRPr lang="en-GB" dirty="0"/>
          </a:p>
        </p:txBody>
      </p:sp>
      <p:sp>
        <p:nvSpPr>
          <p:cNvPr id="4" name="Rounded Rectangle 3"/>
          <p:cNvSpPr/>
          <p:nvPr/>
        </p:nvSpPr>
        <p:spPr>
          <a:xfrm>
            <a:off x="7176120" y="188640"/>
            <a:ext cx="3384376" cy="302433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dirty="0">
                <a:solidFill>
                  <a:schemeClr val="tx1"/>
                </a:solidFill>
              </a:rPr>
              <a:t>"The mission of The Walt Disney Company is to be one of the world's leading producers and providers of entertainment and information. Using our portfolio of brands to differentiate our content, services and consumer products, we seek to develop the most creative, innovative and profitable entertainment experiences and related products in the world."</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9058" y="3453908"/>
            <a:ext cx="3238500"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5556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596" y="873460"/>
            <a:ext cx="7482893"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nip Diagonal Corner Rectangle 3"/>
          <p:cNvSpPr/>
          <p:nvPr/>
        </p:nvSpPr>
        <p:spPr>
          <a:xfrm>
            <a:off x="5087888" y="332656"/>
            <a:ext cx="2304256" cy="1584176"/>
          </a:xfrm>
          <a:prstGeom prst="snip2Diag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What does it mean to “exceed customer expectations”?</a:t>
            </a:r>
          </a:p>
        </p:txBody>
      </p:sp>
    </p:spTree>
    <p:extLst>
      <p:ext uri="{BB962C8B-B14F-4D97-AF65-F5344CB8AC3E}">
        <p14:creationId xmlns:p14="http://schemas.microsoft.com/office/powerpoint/2010/main" val="1643901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1282</Words>
  <Application>Microsoft Office PowerPoint</Application>
  <PresentationFormat>Widescreen</PresentationFormat>
  <Paragraphs>135</Paragraphs>
  <Slides>29</Slides>
  <Notes>3</Notes>
  <HiddenSlides>4</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Verdana</vt:lpstr>
      <vt:lpstr>Office Theme</vt:lpstr>
      <vt:lpstr>PowerPoint Presentation</vt:lpstr>
      <vt:lpstr>PowerPoint Presentation</vt:lpstr>
      <vt:lpstr>By the end of this powerpoint you should be able to</vt:lpstr>
      <vt:lpstr>Mission statement: </vt:lpstr>
      <vt:lpstr>Answer to starter</vt:lpstr>
      <vt:lpstr>Development of corporate objectives from mission statement/corporate aims </vt:lpstr>
      <vt:lpstr>Mission statements</vt:lpstr>
      <vt:lpstr>Mission statements</vt:lpstr>
      <vt:lpstr>PowerPoint Presentation</vt:lpstr>
      <vt:lpstr>Corporate objectives</vt:lpstr>
      <vt:lpstr>Department functional objectives</vt:lpstr>
      <vt:lpstr>SMART objectives   (Companies try and make their department objectives SMART) </vt:lpstr>
      <vt:lpstr>Critical appraisal of mission statements/corporate aims </vt:lpstr>
      <vt:lpstr>Example of mission statement</vt:lpstr>
      <vt:lpstr>Example of mission statement</vt:lpstr>
      <vt:lpstr>Uses of mission statements</vt:lpstr>
      <vt:lpstr>Limitations of mission statements</vt:lpstr>
      <vt:lpstr>CRITICALLY APPRAISE ONE OF THESE MISSION STATEMENTS </vt:lpstr>
      <vt:lpstr>PowerPoint Presentation</vt:lpstr>
      <vt:lpstr>Sample question 1</vt:lpstr>
      <vt:lpstr>Answer question 1</vt:lpstr>
      <vt:lpstr>PowerPoint Presentation</vt:lpstr>
      <vt:lpstr>PowerPoint Presentation</vt:lpstr>
      <vt:lpstr>Sample question 2</vt:lpstr>
      <vt:lpstr>PowerPoint Presentation</vt:lpstr>
      <vt:lpstr>PowerPoint Presentation</vt:lpstr>
      <vt:lpstr>Answer question 2</vt:lpstr>
      <vt:lpstr>Revision Video </vt:lpstr>
      <vt:lpstr>Glossary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Esther Bird</dc:creator>
  <cp:lastModifiedBy>Esther Bird</cp:lastModifiedBy>
  <cp:revision>10</cp:revision>
  <dcterms:created xsi:type="dcterms:W3CDTF">2020-06-08T09:10:36Z</dcterms:created>
  <dcterms:modified xsi:type="dcterms:W3CDTF">2020-06-11T08:39:43Z</dcterms:modified>
</cp:coreProperties>
</file>